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136"/>
  </p:notesMasterIdLst>
  <p:handoutMasterIdLst>
    <p:handoutMasterId r:id="rId137"/>
  </p:handoutMasterIdLst>
  <p:sldIdLst>
    <p:sldId id="256" r:id="rId3"/>
    <p:sldId id="333" r:id="rId4"/>
    <p:sldId id="381" r:id="rId5"/>
    <p:sldId id="289" r:id="rId6"/>
    <p:sldId id="284" r:id="rId7"/>
    <p:sldId id="361" r:id="rId8"/>
    <p:sldId id="266" r:id="rId9"/>
    <p:sldId id="283" r:id="rId10"/>
    <p:sldId id="285" r:id="rId11"/>
    <p:sldId id="278" r:id="rId12"/>
    <p:sldId id="281" r:id="rId13"/>
    <p:sldId id="287" r:id="rId14"/>
    <p:sldId id="257" r:id="rId15"/>
    <p:sldId id="302" r:id="rId16"/>
    <p:sldId id="305" r:id="rId17"/>
    <p:sldId id="265" r:id="rId18"/>
    <p:sldId id="260" r:id="rId19"/>
    <p:sldId id="269" r:id="rId20"/>
    <p:sldId id="288" r:id="rId21"/>
    <p:sldId id="274" r:id="rId22"/>
    <p:sldId id="268" r:id="rId23"/>
    <p:sldId id="258" r:id="rId24"/>
    <p:sldId id="259" r:id="rId25"/>
    <p:sldId id="271" r:id="rId26"/>
    <p:sldId id="272" r:id="rId27"/>
    <p:sldId id="262" r:id="rId28"/>
    <p:sldId id="273" r:id="rId29"/>
    <p:sldId id="261" r:id="rId30"/>
    <p:sldId id="263" r:id="rId31"/>
    <p:sldId id="286" r:id="rId32"/>
    <p:sldId id="267" r:id="rId33"/>
    <p:sldId id="308" r:id="rId34"/>
    <p:sldId id="290" r:id="rId35"/>
    <p:sldId id="340" r:id="rId36"/>
    <p:sldId id="282" r:id="rId37"/>
    <p:sldId id="291" r:id="rId38"/>
    <p:sldId id="387" r:id="rId39"/>
    <p:sldId id="310" r:id="rId40"/>
    <p:sldId id="326" r:id="rId41"/>
    <p:sldId id="309" r:id="rId42"/>
    <p:sldId id="324" r:id="rId43"/>
    <p:sldId id="325" r:id="rId44"/>
    <p:sldId id="314" r:id="rId45"/>
    <p:sldId id="399" r:id="rId46"/>
    <p:sldId id="377" r:id="rId47"/>
    <p:sldId id="344" r:id="rId48"/>
    <p:sldId id="376" r:id="rId49"/>
    <p:sldId id="345" r:id="rId50"/>
    <p:sldId id="298" r:id="rId51"/>
    <p:sldId id="270" r:id="rId52"/>
    <p:sldId id="347" r:id="rId53"/>
    <p:sldId id="277" r:id="rId54"/>
    <p:sldId id="355" r:id="rId55"/>
    <p:sldId id="356" r:id="rId56"/>
    <p:sldId id="358" r:id="rId57"/>
    <p:sldId id="357" r:id="rId58"/>
    <p:sldId id="373" r:id="rId59"/>
    <p:sldId id="336" r:id="rId60"/>
    <p:sldId id="275" r:id="rId61"/>
    <p:sldId id="313" r:id="rId62"/>
    <p:sldId id="388" r:id="rId63"/>
    <p:sldId id="315" r:id="rId64"/>
    <p:sldId id="279" r:id="rId65"/>
    <p:sldId id="395" r:id="rId66"/>
    <p:sldId id="338" r:id="rId67"/>
    <p:sldId id="318" r:id="rId68"/>
    <p:sldId id="394" r:id="rId69"/>
    <p:sldId id="378" r:id="rId70"/>
    <p:sldId id="397" r:id="rId71"/>
    <p:sldId id="301" r:id="rId72"/>
    <p:sldId id="321" r:id="rId73"/>
    <p:sldId id="385" r:id="rId74"/>
    <p:sldId id="331" r:id="rId75"/>
    <p:sldId id="330" r:id="rId76"/>
    <p:sldId id="332" r:id="rId77"/>
    <p:sldId id="348" r:id="rId78"/>
    <p:sldId id="365" r:id="rId79"/>
    <p:sldId id="349" r:id="rId80"/>
    <p:sldId id="350" r:id="rId81"/>
    <p:sldId id="366" r:id="rId82"/>
    <p:sldId id="359" r:id="rId83"/>
    <p:sldId id="352" r:id="rId84"/>
    <p:sldId id="353" r:id="rId85"/>
    <p:sldId id="329" r:id="rId86"/>
    <p:sldId id="294" r:id="rId87"/>
    <p:sldId id="382" r:id="rId88"/>
    <p:sldId id="386" r:id="rId89"/>
    <p:sldId id="320" r:id="rId90"/>
    <p:sldId id="380" r:id="rId91"/>
    <p:sldId id="316" r:id="rId92"/>
    <p:sldId id="323" r:id="rId93"/>
    <p:sldId id="322" r:id="rId94"/>
    <p:sldId id="319" r:id="rId95"/>
    <p:sldId id="396" r:id="rId96"/>
    <p:sldId id="341" r:id="rId97"/>
    <p:sldId id="392" r:id="rId98"/>
    <p:sldId id="389" r:id="rId99"/>
    <p:sldId id="369" r:id="rId100"/>
    <p:sldId id="372" r:id="rId101"/>
    <p:sldId id="370" r:id="rId102"/>
    <p:sldId id="371" r:id="rId103"/>
    <p:sldId id="339" r:id="rId104"/>
    <p:sldId id="293" r:id="rId105"/>
    <p:sldId id="364" r:id="rId106"/>
    <p:sldId id="363" r:id="rId107"/>
    <p:sldId id="362" r:id="rId108"/>
    <p:sldId id="354" r:id="rId109"/>
    <p:sldId id="311" r:id="rId110"/>
    <p:sldId id="384" r:id="rId111"/>
    <p:sldId id="367" r:id="rId112"/>
    <p:sldId id="334" r:id="rId113"/>
    <p:sldId id="346" r:id="rId114"/>
    <p:sldId id="312" r:id="rId115"/>
    <p:sldId id="335" r:id="rId116"/>
    <p:sldId id="360" r:id="rId117"/>
    <p:sldId id="398" r:id="rId118"/>
    <p:sldId id="375" r:id="rId119"/>
    <p:sldId id="390" r:id="rId120"/>
    <p:sldId id="391" r:id="rId121"/>
    <p:sldId id="276" r:id="rId122"/>
    <p:sldId id="297" r:id="rId123"/>
    <p:sldId id="383" r:id="rId124"/>
    <p:sldId id="328" r:id="rId125"/>
    <p:sldId id="296" r:id="rId126"/>
    <p:sldId id="337" r:id="rId127"/>
    <p:sldId id="343" r:id="rId128"/>
    <p:sldId id="368" r:id="rId129"/>
    <p:sldId id="300" r:id="rId130"/>
    <p:sldId id="299" r:id="rId131"/>
    <p:sldId id="393" r:id="rId132"/>
    <p:sldId id="317" r:id="rId133"/>
    <p:sldId id="342" r:id="rId134"/>
    <p:sldId id="264" r:id="rId135"/>
  </p:sldIdLst>
  <p:sldSz cx="12192000" cy="6858000"/>
  <p:notesSz cx="7102475" cy="9369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AA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6005" autoAdjust="0"/>
  </p:normalViewPr>
  <p:slideViewPr>
    <p:cSldViewPr>
      <p:cViewPr varScale="1">
        <p:scale>
          <a:sx n="106" d="100"/>
          <a:sy n="106" d="100"/>
        </p:scale>
        <p:origin x="792" y="84"/>
      </p:cViewPr>
      <p:guideLst>
        <p:guide orient="horz" pos="2160"/>
        <p:guide pos="3840"/>
      </p:guideLst>
    </p:cSldViewPr>
  </p:slideViewPr>
  <p:outlineViewPr>
    <p:cViewPr>
      <p:scale>
        <a:sx n="33" d="100"/>
        <a:sy n="33" d="100"/>
      </p:scale>
      <p:origin x="0" y="-18528"/>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presProps" Target="pres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7739" cy="470098"/>
          </a:xfrm>
          <a:prstGeom prst="rect">
            <a:avLst/>
          </a:prstGeom>
        </p:spPr>
        <p:txBody>
          <a:bodyPr vert="horz" lIns="94119" tIns="47060" rIns="94119" bIns="47060" rtlCol="0"/>
          <a:lstStyle>
            <a:lvl1pPr algn="l">
              <a:defRPr sz="1200"/>
            </a:lvl1pPr>
          </a:lstStyle>
          <a:p>
            <a:r>
              <a:rPr lang="en-US"/>
              <a:t>Introdution to Healing</a:t>
            </a:r>
          </a:p>
        </p:txBody>
      </p:sp>
      <p:sp>
        <p:nvSpPr>
          <p:cNvPr id="3" name="Date Placeholder 2"/>
          <p:cNvSpPr>
            <a:spLocks noGrp="1"/>
          </p:cNvSpPr>
          <p:nvPr>
            <p:ph type="dt" sz="quarter" idx="1"/>
          </p:nvPr>
        </p:nvSpPr>
        <p:spPr>
          <a:xfrm>
            <a:off x="4023093" y="1"/>
            <a:ext cx="3077739" cy="470098"/>
          </a:xfrm>
          <a:prstGeom prst="rect">
            <a:avLst/>
          </a:prstGeom>
        </p:spPr>
        <p:txBody>
          <a:bodyPr vert="horz" lIns="94119" tIns="47060" rIns="94119" bIns="47060" rtlCol="0"/>
          <a:lstStyle>
            <a:lvl1pPr algn="r">
              <a:defRPr sz="1200"/>
            </a:lvl1pPr>
          </a:lstStyle>
          <a:p>
            <a:fld id="{D1A9265B-1F26-4A26-8940-F6F0385E2936}" type="datetime1">
              <a:rPr lang="en-US" smtClean="0"/>
              <a:t>6/6/2025</a:t>
            </a:fld>
            <a:endParaRPr lang="en-US"/>
          </a:p>
        </p:txBody>
      </p:sp>
      <p:sp>
        <p:nvSpPr>
          <p:cNvPr id="4" name="Footer Placeholder 3"/>
          <p:cNvSpPr>
            <a:spLocks noGrp="1"/>
          </p:cNvSpPr>
          <p:nvPr>
            <p:ph type="ftr" sz="quarter" idx="2"/>
          </p:nvPr>
        </p:nvSpPr>
        <p:spPr>
          <a:xfrm>
            <a:off x="1" y="8899328"/>
            <a:ext cx="3077739" cy="470097"/>
          </a:xfrm>
          <a:prstGeom prst="rect">
            <a:avLst/>
          </a:prstGeom>
        </p:spPr>
        <p:txBody>
          <a:bodyPr vert="horz" lIns="94119" tIns="47060" rIns="94119" bIns="47060" rtlCol="0" anchor="b"/>
          <a:lstStyle>
            <a:lvl1pPr algn="l">
              <a:defRPr sz="1200"/>
            </a:lvl1pPr>
          </a:lstStyle>
          <a:p>
            <a:r>
              <a:rPr lang="en-US"/>
              <a:t>Spiritual Development Meetup Group</a:t>
            </a:r>
          </a:p>
        </p:txBody>
      </p:sp>
      <p:sp>
        <p:nvSpPr>
          <p:cNvPr id="5" name="Slide Number Placeholder 4"/>
          <p:cNvSpPr>
            <a:spLocks noGrp="1"/>
          </p:cNvSpPr>
          <p:nvPr>
            <p:ph type="sldNum" sz="quarter" idx="3"/>
          </p:nvPr>
        </p:nvSpPr>
        <p:spPr>
          <a:xfrm>
            <a:off x="4023093" y="8899328"/>
            <a:ext cx="3077739" cy="470097"/>
          </a:xfrm>
          <a:prstGeom prst="rect">
            <a:avLst/>
          </a:prstGeom>
        </p:spPr>
        <p:txBody>
          <a:bodyPr vert="horz" lIns="94119" tIns="47060" rIns="94119" bIns="47060" rtlCol="0" anchor="b"/>
          <a:lstStyle>
            <a:lvl1pPr algn="r">
              <a:defRPr sz="1200"/>
            </a:lvl1pPr>
          </a:lstStyle>
          <a:p>
            <a:fld id="{AFB9C422-CD9D-41F3-8AB8-AB7838C32F51}" type="slidenum">
              <a:rPr lang="en-US" smtClean="0"/>
              <a:t>‹#›</a:t>
            </a:fld>
            <a:endParaRPr lang="en-US"/>
          </a:p>
        </p:txBody>
      </p:sp>
    </p:spTree>
    <p:extLst>
      <p:ext uri="{BB962C8B-B14F-4D97-AF65-F5344CB8AC3E}">
        <p14:creationId xmlns:p14="http://schemas.microsoft.com/office/powerpoint/2010/main" val="3602025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7739" cy="470098"/>
          </a:xfrm>
          <a:prstGeom prst="rect">
            <a:avLst/>
          </a:prstGeom>
        </p:spPr>
        <p:txBody>
          <a:bodyPr vert="horz" lIns="94119" tIns="47060" rIns="94119" bIns="47060" rtlCol="0"/>
          <a:lstStyle>
            <a:lvl1pPr algn="l">
              <a:defRPr sz="1200"/>
            </a:lvl1pPr>
          </a:lstStyle>
          <a:p>
            <a:r>
              <a:rPr lang="en-US"/>
              <a:t>Introdution to Healing</a:t>
            </a:r>
          </a:p>
        </p:txBody>
      </p:sp>
      <p:sp>
        <p:nvSpPr>
          <p:cNvPr id="3" name="Date Placeholder 2"/>
          <p:cNvSpPr>
            <a:spLocks noGrp="1"/>
          </p:cNvSpPr>
          <p:nvPr>
            <p:ph type="dt" idx="1"/>
          </p:nvPr>
        </p:nvSpPr>
        <p:spPr>
          <a:xfrm>
            <a:off x="4023093" y="1"/>
            <a:ext cx="3077739" cy="470098"/>
          </a:xfrm>
          <a:prstGeom prst="rect">
            <a:avLst/>
          </a:prstGeom>
        </p:spPr>
        <p:txBody>
          <a:bodyPr vert="horz" lIns="94119" tIns="47060" rIns="94119" bIns="47060" rtlCol="0"/>
          <a:lstStyle>
            <a:lvl1pPr algn="r">
              <a:defRPr sz="1200"/>
            </a:lvl1pPr>
          </a:lstStyle>
          <a:p>
            <a:fld id="{95ABE525-36B5-45DC-B66B-2DDA7F2007D5}" type="datetime1">
              <a:rPr lang="en-US" smtClean="0"/>
              <a:t>6/6/2025</a:t>
            </a:fld>
            <a:endParaRPr lang="en-US"/>
          </a:p>
        </p:txBody>
      </p:sp>
      <p:sp>
        <p:nvSpPr>
          <p:cNvPr id="4" name="Slide Image Placeholder 3"/>
          <p:cNvSpPr>
            <a:spLocks noGrp="1" noRot="1" noChangeAspect="1"/>
          </p:cNvSpPr>
          <p:nvPr>
            <p:ph type="sldImg" idx="2"/>
          </p:nvPr>
        </p:nvSpPr>
        <p:spPr>
          <a:xfrm>
            <a:off x="741363" y="1169988"/>
            <a:ext cx="5619750" cy="3162300"/>
          </a:xfrm>
          <a:prstGeom prst="rect">
            <a:avLst/>
          </a:prstGeom>
          <a:noFill/>
          <a:ln w="12700">
            <a:solidFill>
              <a:prstClr val="black"/>
            </a:solidFill>
          </a:ln>
        </p:spPr>
        <p:txBody>
          <a:bodyPr vert="horz" lIns="94119" tIns="47060" rIns="94119" bIns="47060" rtlCol="0" anchor="ctr"/>
          <a:lstStyle/>
          <a:p>
            <a:endParaRPr lang="en-US"/>
          </a:p>
        </p:txBody>
      </p:sp>
      <p:sp>
        <p:nvSpPr>
          <p:cNvPr id="5" name="Notes Placeholder 4"/>
          <p:cNvSpPr>
            <a:spLocks noGrp="1"/>
          </p:cNvSpPr>
          <p:nvPr>
            <p:ph type="body" sz="quarter" idx="3"/>
          </p:nvPr>
        </p:nvSpPr>
        <p:spPr>
          <a:xfrm>
            <a:off x="710248" y="4509038"/>
            <a:ext cx="5681980" cy="3689210"/>
          </a:xfrm>
          <a:prstGeom prst="rect">
            <a:avLst/>
          </a:prstGeom>
        </p:spPr>
        <p:txBody>
          <a:bodyPr vert="horz" lIns="94119" tIns="47060" rIns="94119" bIns="4706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99328"/>
            <a:ext cx="3077739" cy="470097"/>
          </a:xfrm>
          <a:prstGeom prst="rect">
            <a:avLst/>
          </a:prstGeom>
        </p:spPr>
        <p:txBody>
          <a:bodyPr vert="horz" lIns="94119" tIns="47060" rIns="94119" bIns="47060" rtlCol="0" anchor="b"/>
          <a:lstStyle>
            <a:lvl1pPr algn="l">
              <a:defRPr sz="1200"/>
            </a:lvl1pPr>
          </a:lstStyle>
          <a:p>
            <a:r>
              <a:rPr lang="en-US"/>
              <a:t>Spiritual Development Meetup Group</a:t>
            </a:r>
          </a:p>
        </p:txBody>
      </p:sp>
      <p:sp>
        <p:nvSpPr>
          <p:cNvPr id="7" name="Slide Number Placeholder 6"/>
          <p:cNvSpPr>
            <a:spLocks noGrp="1"/>
          </p:cNvSpPr>
          <p:nvPr>
            <p:ph type="sldNum" sz="quarter" idx="5"/>
          </p:nvPr>
        </p:nvSpPr>
        <p:spPr>
          <a:xfrm>
            <a:off x="4023093" y="8899328"/>
            <a:ext cx="3077739" cy="470097"/>
          </a:xfrm>
          <a:prstGeom prst="rect">
            <a:avLst/>
          </a:prstGeom>
        </p:spPr>
        <p:txBody>
          <a:bodyPr vert="horz" lIns="94119" tIns="47060" rIns="94119" bIns="47060" rtlCol="0" anchor="b"/>
          <a:lstStyle>
            <a:lvl1pPr algn="r">
              <a:defRPr sz="1200"/>
            </a:lvl1pPr>
          </a:lstStyle>
          <a:p>
            <a:fld id="{6F482286-B2DB-4F19-BC00-C42F19421E8E}" type="slidenum">
              <a:rPr lang="en-US" smtClean="0"/>
              <a:t>‹#›</a:t>
            </a:fld>
            <a:endParaRPr lang="en-US"/>
          </a:p>
        </p:txBody>
      </p:sp>
    </p:spTree>
    <p:extLst>
      <p:ext uri="{BB962C8B-B14F-4D97-AF65-F5344CB8AC3E}">
        <p14:creationId xmlns:p14="http://schemas.microsoft.com/office/powerpoint/2010/main" val="234398826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ministerregistration.org/"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ngh.net/" TargetMode="External"/><Relationship Id="rId5" Type="http://schemas.openxmlformats.org/officeDocument/2006/relationships/hyperlink" Target="http://www.nbhec.org/" TargetMode="External"/><Relationship Id="rId4" Type="http://schemas.openxmlformats.org/officeDocument/2006/relationships/hyperlink" Target="http://www.fchypnotists.com/"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pPr fontAlgn="base"/>
            <a:r>
              <a:rPr lang="en-US" sz="1200" b="1" i="1" u="sng" strike="noStrike" kern="1200" dirty="0">
                <a:solidFill>
                  <a:schemeClr val="tx1"/>
                </a:solidFill>
                <a:effectLst/>
                <a:latin typeface="+mn-lt"/>
                <a:ea typeface="+mn-ea"/>
                <a:cs typeface="+mn-cs"/>
              </a:rPr>
              <a:t>Mario's Resume:</a:t>
            </a:r>
            <a:endParaRPr lang="en-US" sz="1200" b="0" i="1"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rPr>
              <a:t> </a:t>
            </a:r>
          </a:p>
          <a:p>
            <a:pPr fontAlgn="base"/>
            <a:r>
              <a:rPr lang="en-US" sz="1200" b="1" i="0" u="none" strike="noStrike" kern="1200" dirty="0">
                <a:solidFill>
                  <a:schemeClr val="tx1"/>
                </a:solidFill>
                <a:effectLst/>
                <a:latin typeface="+mn-lt"/>
                <a:ea typeface="+mn-ea"/>
                <a:cs typeface="+mn-cs"/>
              </a:rPr>
              <a:t>EDUCATION/WORKSHOPS/CERTIFICATES:</a:t>
            </a:r>
            <a:endParaRPr lang="en-US" sz="1200" b="0" i="0"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rPr>
              <a:t>March 2017: </a:t>
            </a:r>
            <a:r>
              <a:rPr lang="en-US" sz="1200" b="0" i="1" u="none" strike="noStrike" kern="1200" dirty="0">
                <a:solidFill>
                  <a:schemeClr val="tx1"/>
                </a:solidFill>
                <a:effectLst/>
                <a:latin typeface="+mn-lt"/>
                <a:ea typeface="+mn-ea"/>
                <a:cs typeface="+mn-cs"/>
              </a:rPr>
              <a:t>"Life Coaching Certification Program", </a:t>
            </a:r>
            <a:r>
              <a:rPr lang="en-US" sz="1200" b="0" i="0" u="none" strike="noStrike" kern="1200" dirty="0">
                <a:solidFill>
                  <a:schemeClr val="tx1"/>
                </a:solidFill>
                <a:effectLst/>
                <a:latin typeface="+mn-lt"/>
                <a:ea typeface="+mn-ea"/>
                <a:cs typeface="+mn-cs"/>
              </a:rPr>
              <a:t>with Peter Woodbury, Association For Research and Enlightenment, VA Beach, VA</a:t>
            </a:r>
          </a:p>
          <a:p>
            <a:pPr fontAlgn="base"/>
            <a:r>
              <a:rPr lang="en-US" sz="1200" b="0" i="0" u="none" strike="noStrike" kern="1200" dirty="0">
                <a:solidFill>
                  <a:schemeClr val="tx1"/>
                </a:solidFill>
                <a:effectLst/>
                <a:latin typeface="+mn-lt"/>
                <a:ea typeface="+mn-ea"/>
                <a:cs typeface="+mn-cs"/>
              </a:rPr>
              <a:t>March 2017: "</a:t>
            </a:r>
            <a:r>
              <a:rPr lang="en-US" sz="1200" b="0" i="1" u="none" strike="noStrike" kern="1200" dirty="0">
                <a:solidFill>
                  <a:schemeClr val="tx1"/>
                </a:solidFill>
                <a:effectLst/>
                <a:latin typeface="+mn-lt"/>
                <a:ea typeface="+mn-ea"/>
                <a:cs typeface="+mn-cs"/>
              </a:rPr>
              <a:t>The Beginner's Guide To Pendulum Healing</a:t>
            </a:r>
            <a:r>
              <a:rPr lang="en-US" sz="1200" b="0" i="0" u="none" strike="noStrike" kern="1200" dirty="0">
                <a:solidFill>
                  <a:schemeClr val="tx1"/>
                </a:solidFill>
                <a:effectLst/>
                <a:latin typeface="+mn-lt"/>
                <a:ea typeface="+mn-ea"/>
                <a:cs typeface="+mn-cs"/>
              </a:rPr>
              <a:t>", with Erich Hunter, app.ruzuku.com on-line course – 4 Hours</a:t>
            </a:r>
          </a:p>
          <a:p>
            <a:pPr fontAlgn="base"/>
            <a:r>
              <a:rPr lang="en-US" sz="1200" b="0" i="0" u="none" strike="noStrike" kern="1200" dirty="0">
                <a:solidFill>
                  <a:schemeClr val="tx1"/>
                </a:solidFill>
                <a:effectLst/>
                <a:latin typeface="+mn-lt"/>
                <a:ea typeface="+mn-ea"/>
                <a:cs typeface="+mn-cs"/>
              </a:rPr>
              <a:t>February 2017: </a:t>
            </a:r>
            <a:r>
              <a:rPr lang="en-US" sz="1200" b="0" i="1" u="none" strike="noStrike" kern="1200" dirty="0">
                <a:solidFill>
                  <a:schemeClr val="tx1"/>
                </a:solidFill>
                <a:effectLst/>
                <a:latin typeface="+mn-lt"/>
                <a:ea typeface="+mn-ea"/>
                <a:cs typeface="+mn-cs"/>
              </a:rPr>
              <a:t>"The Emotion Code", </a:t>
            </a:r>
            <a:r>
              <a:rPr lang="en-US" sz="1200" b="0" i="0" u="none" strike="noStrike" kern="1200" dirty="0">
                <a:solidFill>
                  <a:schemeClr val="tx1"/>
                </a:solidFill>
                <a:effectLst/>
                <a:latin typeface="+mn-lt"/>
                <a:ea typeface="+mn-ea"/>
                <a:cs typeface="+mn-cs"/>
              </a:rPr>
              <a:t>with Bradley Nelson, HealersLibrary.com on-line course – 9 Hours</a:t>
            </a:r>
          </a:p>
          <a:p>
            <a:pPr fontAlgn="base"/>
            <a:r>
              <a:rPr lang="en-US" sz="1200" b="0" i="0" u="none" strike="noStrike" kern="1200" dirty="0">
                <a:solidFill>
                  <a:schemeClr val="tx1"/>
                </a:solidFill>
                <a:effectLst/>
                <a:latin typeface="+mn-lt"/>
                <a:ea typeface="+mn-ea"/>
                <a:cs typeface="+mn-cs"/>
              </a:rPr>
              <a:t>June 2016: "</a:t>
            </a:r>
            <a:r>
              <a:rPr lang="en-US" sz="1200" b="0" i="1" u="none" strike="noStrike" kern="1200" dirty="0">
                <a:solidFill>
                  <a:schemeClr val="tx1"/>
                </a:solidFill>
                <a:effectLst/>
                <a:latin typeface="+mn-lt"/>
                <a:ea typeface="+mn-ea"/>
                <a:cs typeface="+mn-cs"/>
              </a:rPr>
              <a:t>Basic through Advanced Level Hypnotism</a:t>
            </a:r>
            <a:r>
              <a:rPr lang="en-US" sz="1200" b="0" i="0" u="none" strike="noStrike" kern="1200" dirty="0">
                <a:solidFill>
                  <a:schemeClr val="tx1"/>
                </a:solidFill>
                <a:effectLst/>
                <a:latin typeface="+mn-lt"/>
                <a:ea typeface="+mn-ea"/>
                <a:cs typeface="+mn-cs"/>
              </a:rPr>
              <a:t>" with Larry Lambert, Omni Hypnosis Training Center, Crofton, MD – 56 Hours</a:t>
            </a:r>
          </a:p>
          <a:p>
            <a:pPr fontAlgn="base"/>
            <a:r>
              <a:rPr lang="en-US" sz="1200" b="0" i="0" u="none" strike="noStrike" kern="1200" dirty="0">
                <a:solidFill>
                  <a:schemeClr val="tx1"/>
                </a:solidFill>
                <a:effectLst/>
                <a:latin typeface="+mn-lt"/>
                <a:ea typeface="+mn-ea"/>
                <a:cs typeface="+mn-cs"/>
              </a:rPr>
              <a:t>May 2016: “</a:t>
            </a:r>
            <a:r>
              <a:rPr lang="en-US" sz="1200" b="0" i="1" u="none" strike="noStrike" kern="1200" dirty="0">
                <a:solidFill>
                  <a:schemeClr val="tx1"/>
                </a:solidFill>
                <a:effectLst/>
                <a:latin typeface="+mn-lt"/>
                <a:ea typeface="+mn-ea"/>
                <a:cs typeface="+mn-cs"/>
              </a:rPr>
              <a:t>Reiki II (Second Degree)” </a:t>
            </a:r>
            <a:r>
              <a:rPr lang="en-US" sz="1200" b="0" i="0" u="none" strike="noStrike" kern="1200" dirty="0">
                <a:solidFill>
                  <a:schemeClr val="tx1"/>
                </a:solidFill>
                <a:effectLst/>
                <a:latin typeface="+mn-lt"/>
                <a:ea typeface="+mn-ea"/>
                <a:cs typeface="+mn-cs"/>
              </a:rPr>
              <a:t>with Menaka Quier, Reiki Master, Balanced Body Company, Newport News, VA – 12 Hours</a:t>
            </a:r>
          </a:p>
          <a:p>
            <a:pPr fontAlgn="base"/>
            <a:r>
              <a:rPr lang="en-US" sz="1200" b="0" i="0" u="none" strike="noStrike" kern="1200" dirty="0">
                <a:solidFill>
                  <a:schemeClr val="tx1"/>
                </a:solidFill>
                <a:effectLst/>
                <a:latin typeface="+mn-lt"/>
                <a:ea typeface="+mn-ea"/>
                <a:cs typeface="+mn-cs"/>
              </a:rPr>
              <a:t>April 2016: </a:t>
            </a:r>
            <a:r>
              <a:rPr lang="en-US" sz="1200" b="0" i="1" u="none" strike="noStrike" kern="1200" dirty="0">
                <a:solidFill>
                  <a:schemeClr val="tx1"/>
                </a:solidFill>
                <a:effectLst/>
                <a:latin typeface="+mn-lt"/>
                <a:ea typeface="+mn-ea"/>
                <a:cs typeface="+mn-cs"/>
              </a:rPr>
              <a:t>"Integrated Energy Therapy® Higher Steps To Transformation (Steps 8-14)", </a:t>
            </a:r>
            <a:r>
              <a:rPr lang="en-US" sz="1200" b="0" i="0" u="none" strike="noStrike" kern="1200" dirty="0">
                <a:solidFill>
                  <a:schemeClr val="tx1"/>
                </a:solidFill>
                <a:effectLst/>
                <a:latin typeface="+mn-lt"/>
                <a:ea typeface="+mn-ea"/>
                <a:cs typeface="+mn-cs"/>
              </a:rPr>
              <a:t>Hampton, VA – 14 Hours</a:t>
            </a:r>
          </a:p>
          <a:p>
            <a:pPr fontAlgn="base"/>
            <a:r>
              <a:rPr lang="en-US" sz="1200" b="0" i="0" u="none" strike="noStrike" kern="1200" dirty="0">
                <a:solidFill>
                  <a:schemeClr val="tx1"/>
                </a:solidFill>
                <a:effectLst/>
                <a:latin typeface="+mn-lt"/>
                <a:ea typeface="+mn-ea"/>
                <a:cs typeface="+mn-cs"/>
              </a:rPr>
              <a:t>February 2016: “</a:t>
            </a:r>
            <a:r>
              <a:rPr lang="en-US" sz="1200" b="0" i="1" u="none" strike="noStrike" kern="1200" dirty="0">
                <a:solidFill>
                  <a:schemeClr val="tx1"/>
                </a:solidFill>
                <a:effectLst/>
                <a:latin typeface="+mn-lt"/>
                <a:ea typeface="+mn-ea"/>
                <a:cs typeface="+mn-cs"/>
              </a:rPr>
              <a:t>Reiki I (First Degree)” </a:t>
            </a:r>
            <a:r>
              <a:rPr lang="en-US" sz="1200" b="0" i="0" u="none" strike="noStrike" kern="1200" dirty="0">
                <a:solidFill>
                  <a:schemeClr val="tx1"/>
                </a:solidFill>
                <a:effectLst/>
                <a:latin typeface="+mn-lt"/>
                <a:ea typeface="+mn-ea"/>
                <a:cs typeface="+mn-cs"/>
              </a:rPr>
              <a:t>with Menaka Quier, Reiki Master, Balanced Body Company, Newport News, VA – 12 Hours</a:t>
            </a:r>
          </a:p>
          <a:p>
            <a:pPr fontAlgn="base"/>
            <a:r>
              <a:rPr lang="en-US" sz="1200" b="0" i="0" u="none" strike="noStrike" kern="1200" dirty="0">
                <a:solidFill>
                  <a:schemeClr val="tx1"/>
                </a:solidFill>
                <a:effectLst/>
                <a:latin typeface="+mn-lt"/>
                <a:ea typeface="+mn-ea"/>
                <a:cs typeface="+mn-cs"/>
              </a:rPr>
              <a:t>October 2015: "</a:t>
            </a:r>
            <a:r>
              <a:rPr lang="en-US" sz="1200" b="0" i="1" u="none" strike="noStrike" kern="1200" dirty="0">
                <a:solidFill>
                  <a:schemeClr val="tx1"/>
                </a:solidFill>
                <a:effectLst/>
                <a:latin typeface="+mn-lt"/>
                <a:ea typeface="+mn-ea"/>
                <a:cs typeface="+mn-cs"/>
              </a:rPr>
              <a:t>Level III: The Reconnection-Certified Practitioner Program</a:t>
            </a:r>
            <a:r>
              <a:rPr lang="en-US" sz="1200" b="0" i="0" u="none" strike="noStrike" kern="1200" dirty="0">
                <a:solidFill>
                  <a:schemeClr val="tx1"/>
                </a:solidFill>
                <a:effectLst/>
                <a:latin typeface="+mn-lt"/>
                <a:ea typeface="+mn-ea"/>
                <a:cs typeface="+mn-cs"/>
              </a:rPr>
              <a:t>", McLean , VA – 16 Hours</a:t>
            </a:r>
          </a:p>
          <a:p>
            <a:pPr fontAlgn="base"/>
            <a:r>
              <a:rPr lang="en-US" sz="1200" b="0" i="0" u="none" strike="noStrike" kern="1200" dirty="0">
                <a:solidFill>
                  <a:schemeClr val="tx1"/>
                </a:solidFill>
                <a:effectLst/>
                <a:latin typeface="+mn-lt"/>
                <a:ea typeface="+mn-ea"/>
                <a:cs typeface="+mn-cs"/>
              </a:rPr>
              <a:t>June 2015: "</a:t>
            </a:r>
            <a:r>
              <a:rPr lang="en-US" sz="1200" b="0" i="1" u="none" strike="noStrike" kern="1200" dirty="0">
                <a:solidFill>
                  <a:schemeClr val="tx1"/>
                </a:solidFill>
                <a:effectLst/>
                <a:latin typeface="+mn-lt"/>
                <a:ea typeface="+mn-ea"/>
                <a:cs typeface="+mn-cs"/>
              </a:rPr>
              <a:t>Integrated Energy Therapy® Steps To Transformation (Steps 1-7)</a:t>
            </a:r>
            <a:r>
              <a:rPr lang="en-US" sz="1200" b="0" i="0" u="none" strike="noStrike" kern="1200" dirty="0">
                <a:solidFill>
                  <a:schemeClr val="tx1"/>
                </a:solidFill>
                <a:effectLst/>
                <a:latin typeface="+mn-lt"/>
                <a:ea typeface="+mn-ea"/>
                <a:cs typeface="+mn-cs"/>
              </a:rPr>
              <a:t>", Hampton, VA – 14 Hours</a:t>
            </a:r>
          </a:p>
          <a:p>
            <a:pPr fontAlgn="base"/>
            <a:r>
              <a:rPr lang="en-US" sz="1200" b="0" i="0" u="none" strike="noStrike" kern="1200" dirty="0">
                <a:solidFill>
                  <a:schemeClr val="tx1"/>
                </a:solidFill>
                <a:effectLst/>
                <a:latin typeface="+mn-lt"/>
                <a:ea typeface="+mn-ea"/>
                <a:cs typeface="+mn-cs"/>
              </a:rPr>
              <a:t>May 2015: “</a:t>
            </a:r>
            <a:r>
              <a:rPr lang="en-US" sz="1200" b="0" i="1" u="none" strike="noStrike" kern="1200" dirty="0">
                <a:solidFill>
                  <a:schemeClr val="tx1"/>
                </a:solidFill>
                <a:effectLst/>
                <a:latin typeface="+mn-lt"/>
                <a:ea typeface="+mn-ea"/>
                <a:cs typeface="+mn-cs"/>
              </a:rPr>
              <a:t>Level II: Reconnective Healing Foundational Practitioner Program</a:t>
            </a:r>
            <a:r>
              <a:rPr lang="en-US" sz="1200" b="0" i="0" u="none" strike="noStrike" kern="1200" dirty="0">
                <a:solidFill>
                  <a:schemeClr val="tx1"/>
                </a:solidFill>
                <a:effectLst/>
                <a:latin typeface="+mn-lt"/>
                <a:ea typeface="+mn-ea"/>
                <a:cs typeface="+mn-cs"/>
              </a:rPr>
              <a:t>”, Kripalu, MA – 19.5 Hours</a:t>
            </a:r>
          </a:p>
          <a:p>
            <a:pPr fontAlgn="base"/>
            <a:r>
              <a:rPr lang="en-US" sz="1200" b="0" i="0" u="none" strike="noStrike" kern="1200" dirty="0">
                <a:solidFill>
                  <a:schemeClr val="tx1"/>
                </a:solidFill>
                <a:effectLst/>
                <a:latin typeface="+mn-lt"/>
                <a:ea typeface="+mn-ea"/>
                <a:cs typeface="+mn-cs"/>
              </a:rPr>
              <a:t>April 2015: “</a:t>
            </a:r>
            <a:r>
              <a:rPr lang="en-US" sz="1200" b="0" i="1" u="none" strike="noStrike" kern="1200" dirty="0">
                <a:solidFill>
                  <a:schemeClr val="tx1"/>
                </a:solidFill>
                <a:effectLst/>
                <a:latin typeface="+mn-lt"/>
                <a:ea typeface="+mn-ea"/>
                <a:cs typeface="+mn-cs"/>
              </a:rPr>
              <a:t>Calming An Overactive Brain</a:t>
            </a:r>
            <a:r>
              <a:rPr lang="en-US" sz="1200" b="0" i="0" u="none" strike="noStrike" kern="1200" dirty="0">
                <a:solidFill>
                  <a:schemeClr val="tx1"/>
                </a:solidFill>
                <a:effectLst/>
                <a:latin typeface="+mn-lt"/>
                <a:ea typeface="+mn-ea"/>
                <a:cs typeface="+mn-cs"/>
              </a:rPr>
              <a:t>”, Institute For Brain Potential, Newport News, VA – 6 Hours</a:t>
            </a:r>
          </a:p>
          <a:p>
            <a:pPr fontAlgn="base"/>
            <a:r>
              <a:rPr lang="en-US" sz="1200" b="0" i="0" u="none" strike="noStrike" kern="1200" dirty="0">
                <a:solidFill>
                  <a:schemeClr val="tx1"/>
                </a:solidFill>
                <a:effectLst/>
                <a:latin typeface="+mn-lt"/>
                <a:ea typeface="+mn-ea"/>
                <a:cs typeface="+mn-cs"/>
              </a:rPr>
              <a:t>March 2015: “</a:t>
            </a:r>
            <a:r>
              <a:rPr lang="en-US" sz="1200" b="0" i="1" u="none" strike="noStrike" kern="1200" dirty="0">
                <a:solidFill>
                  <a:schemeClr val="tx1"/>
                </a:solidFill>
                <a:effectLst/>
                <a:latin typeface="+mn-lt"/>
                <a:ea typeface="+mn-ea"/>
                <a:cs typeface="+mn-cs"/>
              </a:rPr>
              <a:t>Integrated Energy Therapy® Master Instructor</a:t>
            </a:r>
            <a:r>
              <a:rPr lang="en-US" sz="1200" b="0" i="0" u="none" strike="noStrike" kern="1200" dirty="0">
                <a:solidFill>
                  <a:schemeClr val="tx1"/>
                </a:solidFill>
                <a:effectLst/>
                <a:latin typeface="+mn-lt"/>
                <a:ea typeface="+mn-ea"/>
                <a:cs typeface="+mn-cs"/>
              </a:rPr>
              <a:t>”, South Charleston, WV – 16 Hours</a:t>
            </a:r>
          </a:p>
          <a:p>
            <a:pPr fontAlgn="base"/>
            <a:r>
              <a:rPr lang="en-US" sz="1200" b="0" i="0" u="none" strike="noStrike" kern="1200" dirty="0">
                <a:solidFill>
                  <a:schemeClr val="tx1"/>
                </a:solidFill>
                <a:effectLst/>
                <a:latin typeface="+mn-lt"/>
                <a:ea typeface="+mn-ea"/>
                <a:cs typeface="+mn-cs"/>
              </a:rPr>
              <a:t>December 2014: "</a:t>
            </a:r>
            <a:r>
              <a:rPr lang="en-US" sz="1200" b="0" i="1" u="none" strike="noStrike" kern="1200" dirty="0">
                <a:solidFill>
                  <a:schemeClr val="tx1"/>
                </a:solidFill>
                <a:effectLst/>
                <a:latin typeface="+mn-lt"/>
                <a:ea typeface="+mn-ea"/>
                <a:cs typeface="+mn-cs"/>
              </a:rPr>
              <a:t>Integrated Energy Therapy® Advanced Level</a:t>
            </a:r>
            <a:r>
              <a:rPr lang="en-US" sz="1200" b="0" i="0" u="none" strike="noStrike" kern="1200" dirty="0">
                <a:solidFill>
                  <a:schemeClr val="tx1"/>
                </a:solidFill>
                <a:effectLst/>
                <a:latin typeface="+mn-lt"/>
                <a:ea typeface="+mn-ea"/>
                <a:cs typeface="+mn-cs"/>
              </a:rPr>
              <a:t>", Hampton, VA - 8 Hours</a:t>
            </a:r>
          </a:p>
          <a:p>
            <a:pPr fontAlgn="base"/>
            <a:r>
              <a:rPr lang="en-US" sz="1200" b="0" i="0" u="none" strike="noStrike" kern="1200" dirty="0">
                <a:solidFill>
                  <a:schemeClr val="tx1"/>
                </a:solidFill>
                <a:effectLst/>
                <a:latin typeface="+mn-lt"/>
                <a:ea typeface="+mn-ea"/>
                <a:cs typeface="+mn-cs"/>
              </a:rPr>
              <a:t>December 2014: "</a:t>
            </a:r>
            <a:r>
              <a:rPr lang="en-US" sz="1200" b="0" i="1" u="none" strike="noStrike" kern="1200" dirty="0">
                <a:solidFill>
                  <a:schemeClr val="tx1"/>
                </a:solidFill>
                <a:effectLst/>
                <a:latin typeface="+mn-lt"/>
                <a:ea typeface="+mn-ea"/>
                <a:cs typeface="+mn-cs"/>
              </a:rPr>
              <a:t>Integrated Energy Therapy® Intermediate Level</a:t>
            </a:r>
            <a:r>
              <a:rPr lang="en-US" sz="1200" b="0" i="0" u="none" strike="noStrike" kern="1200" dirty="0">
                <a:solidFill>
                  <a:schemeClr val="tx1"/>
                </a:solidFill>
                <a:effectLst/>
                <a:latin typeface="+mn-lt"/>
                <a:ea typeface="+mn-ea"/>
                <a:cs typeface="+mn-cs"/>
              </a:rPr>
              <a:t>", Hampton, VA - 8 Hours</a:t>
            </a:r>
          </a:p>
          <a:p>
            <a:pPr fontAlgn="base"/>
            <a:r>
              <a:rPr lang="en-US" sz="1200" b="0" i="0" u="none" strike="noStrike" kern="1200" dirty="0">
                <a:solidFill>
                  <a:schemeClr val="tx1"/>
                </a:solidFill>
                <a:effectLst/>
                <a:latin typeface="+mn-lt"/>
                <a:ea typeface="+mn-ea"/>
                <a:cs typeface="+mn-cs"/>
              </a:rPr>
              <a:t>November 2014: “</a:t>
            </a:r>
            <a:r>
              <a:rPr lang="en-US" sz="1200" b="0" i="1" u="none" strike="noStrike" kern="1200" dirty="0">
                <a:solidFill>
                  <a:schemeClr val="tx1"/>
                </a:solidFill>
                <a:effectLst/>
                <a:latin typeface="+mn-lt"/>
                <a:ea typeface="+mn-ea"/>
                <a:cs typeface="+mn-cs"/>
              </a:rPr>
              <a:t>Level I: Essentials of Reconnective Healing</a:t>
            </a:r>
            <a:r>
              <a:rPr lang="en-US" sz="1200" b="0" i="0" u="none" strike="noStrike" kern="1200" dirty="0">
                <a:solidFill>
                  <a:schemeClr val="tx1"/>
                </a:solidFill>
                <a:effectLst/>
                <a:latin typeface="+mn-lt"/>
                <a:ea typeface="+mn-ea"/>
                <a:cs typeface="+mn-cs"/>
              </a:rPr>
              <a:t>”, San Diego, CA – 19.5 Hours</a:t>
            </a:r>
          </a:p>
          <a:p>
            <a:pPr fontAlgn="base"/>
            <a:r>
              <a:rPr lang="en-US" sz="1200" b="0" i="0" u="none" strike="noStrike" kern="1200" dirty="0">
                <a:solidFill>
                  <a:schemeClr val="tx1"/>
                </a:solidFill>
                <a:effectLst/>
                <a:latin typeface="+mn-lt"/>
                <a:ea typeface="+mn-ea"/>
                <a:cs typeface="+mn-cs"/>
              </a:rPr>
              <a:t>July 2014: "</a:t>
            </a:r>
            <a:r>
              <a:rPr lang="en-US" sz="1200" b="0" i="1" u="none" strike="noStrike" kern="1200" dirty="0">
                <a:solidFill>
                  <a:schemeClr val="tx1"/>
                </a:solidFill>
                <a:effectLst/>
                <a:latin typeface="+mn-lt"/>
                <a:ea typeface="+mn-ea"/>
                <a:cs typeface="+mn-cs"/>
              </a:rPr>
              <a:t>Integrated Energy Therapy® Healing Angels of the Energy Field</a:t>
            </a:r>
            <a:r>
              <a:rPr lang="en-US" sz="1200" b="0" i="0" u="none" strike="noStrike" kern="1200" dirty="0">
                <a:solidFill>
                  <a:schemeClr val="tx1"/>
                </a:solidFill>
                <a:effectLst/>
                <a:latin typeface="+mn-lt"/>
                <a:ea typeface="+mn-ea"/>
                <a:cs typeface="+mn-cs"/>
              </a:rPr>
              <a:t>", Hampton, VA - 8 Hours</a:t>
            </a:r>
          </a:p>
          <a:p>
            <a:pPr fontAlgn="base"/>
            <a:r>
              <a:rPr lang="en-US" sz="1200" b="0" i="0" u="none" strike="noStrike" kern="1200" dirty="0">
                <a:solidFill>
                  <a:schemeClr val="tx1"/>
                </a:solidFill>
                <a:effectLst/>
                <a:latin typeface="+mn-lt"/>
                <a:ea typeface="+mn-ea"/>
                <a:cs typeface="+mn-cs"/>
              </a:rPr>
              <a:t>July 2014: "</a:t>
            </a:r>
            <a:r>
              <a:rPr lang="en-US" sz="1200" b="0" i="1" u="none" strike="noStrike" kern="1200" dirty="0">
                <a:solidFill>
                  <a:schemeClr val="tx1"/>
                </a:solidFill>
                <a:effectLst/>
                <a:latin typeface="+mn-lt"/>
                <a:ea typeface="+mn-ea"/>
                <a:cs typeface="+mn-cs"/>
              </a:rPr>
              <a:t>Integrated Energy Therapy® Basic Level</a:t>
            </a:r>
            <a:r>
              <a:rPr lang="en-US" sz="1200" b="0" i="0" u="none" strike="noStrike" kern="1200" dirty="0">
                <a:solidFill>
                  <a:schemeClr val="tx1"/>
                </a:solidFill>
                <a:effectLst/>
                <a:latin typeface="+mn-lt"/>
                <a:ea typeface="+mn-ea"/>
                <a:cs typeface="+mn-cs"/>
              </a:rPr>
              <a:t>", Hampton, VA - 8 Hours</a:t>
            </a:r>
          </a:p>
          <a:p>
            <a:pPr fontAlgn="base"/>
            <a:r>
              <a:rPr lang="en-US" sz="1200" b="0" i="0" u="none" strike="noStrike" kern="1200" dirty="0">
                <a:solidFill>
                  <a:schemeClr val="tx1"/>
                </a:solidFill>
                <a:effectLst/>
                <a:latin typeface="+mn-lt"/>
                <a:ea typeface="+mn-ea"/>
                <a:cs typeface="+mn-cs"/>
              </a:rPr>
              <a:t>January 2007: </a:t>
            </a:r>
            <a:r>
              <a:rPr lang="en-US" sz="1200" b="0" i="1" u="none" strike="noStrike" kern="1200" dirty="0">
                <a:solidFill>
                  <a:schemeClr val="tx1"/>
                </a:solidFill>
                <a:effectLst/>
                <a:latin typeface="+mn-lt"/>
                <a:ea typeface="+mn-ea"/>
                <a:cs typeface="+mn-cs"/>
              </a:rPr>
              <a:t>"Bachelor of Science in Computer Information System (Cum Laude)</a:t>
            </a:r>
            <a:r>
              <a:rPr lang="en-US" sz="1200" b="0" i="0" u="none" strike="noStrike" kern="1200" dirty="0">
                <a:solidFill>
                  <a:schemeClr val="tx1"/>
                </a:solidFill>
                <a:effectLst/>
                <a:latin typeface="+mn-lt"/>
                <a:ea typeface="+mn-ea"/>
                <a:cs typeface="+mn-cs"/>
              </a:rPr>
              <a:t>",  Saint Leo University, Florida campus at Langley AFB, VA</a:t>
            </a:r>
          </a:p>
          <a:p>
            <a:pPr fontAlgn="base"/>
            <a:r>
              <a:rPr lang="en-US" sz="1200" b="0" i="0" u="none" strike="noStrike" kern="1200" dirty="0">
                <a:solidFill>
                  <a:schemeClr val="tx1"/>
                </a:solidFill>
                <a:effectLst/>
                <a:latin typeface="+mn-lt"/>
                <a:ea typeface="+mn-ea"/>
                <a:cs typeface="+mn-cs"/>
              </a:rPr>
              <a:t>​</a:t>
            </a:r>
          </a:p>
          <a:p>
            <a:pPr fontAlgn="base"/>
            <a:r>
              <a:rPr lang="en-US" sz="1200" b="1" i="0" u="none" strike="noStrike" kern="1200" dirty="0">
                <a:solidFill>
                  <a:schemeClr val="tx1"/>
                </a:solidFill>
                <a:effectLst/>
                <a:latin typeface="+mn-lt"/>
                <a:ea typeface="+mn-ea"/>
                <a:cs typeface="+mn-cs"/>
              </a:rPr>
              <a:t>WORK EXPERIENCE:</a:t>
            </a:r>
            <a:endParaRPr lang="en-US" sz="1200" b="0" i="0"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rPr>
              <a:t>January 2015 — December 2019: Help Heal Yourself!, Certified Hypnotist, Life Coach, The Emotion Code Certified Practitioner, Reconnection-Certified Practitioner (Level III), Master IET® Instructor and Practitioner</a:t>
            </a:r>
          </a:p>
          <a:p>
            <a:pPr fontAlgn="base"/>
            <a:r>
              <a:rPr lang="en-US" sz="1200" b="0" i="0" u="none" strike="noStrike" kern="1200" dirty="0">
                <a:solidFill>
                  <a:schemeClr val="tx1"/>
                </a:solidFill>
                <a:effectLst/>
                <a:latin typeface="+mn-lt"/>
                <a:ea typeface="+mn-ea"/>
                <a:cs typeface="+mn-cs"/>
              </a:rPr>
              <a:t>August 2013 — January 2015: CGI Federal (DOD Contractor), Scenario Developer</a:t>
            </a:r>
          </a:p>
          <a:p>
            <a:pPr fontAlgn="base"/>
            <a:r>
              <a:rPr lang="en-US" sz="1200" b="0" i="0" u="none" strike="noStrike" kern="1200" dirty="0">
                <a:solidFill>
                  <a:schemeClr val="tx1"/>
                </a:solidFill>
                <a:effectLst/>
                <a:latin typeface="+mn-lt"/>
                <a:ea typeface="+mn-ea"/>
                <a:cs typeface="+mn-cs"/>
              </a:rPr>
              <a:t>August 2012 — June 2013: Cubic Applications (DOD Contractor), Army Training Help Desk Shift Manager</a:t>
            </a:r>
          </a:p>
          <a:p>
            <a:pPr fontAlgn="base"/>
            <a:r>
              <a:rPr lang="en-US" sz="1200" b="0" i="0" u="none" strike="noStrike" kern="1200" dirty="0">
                <a:solidFill>
                  <a:schemeClr val="tx1"/>
                </a:solidFill>
                <a:effectLst/>
                <a:latin typeface="+mn-lt"/>
                <a:ea typeface="+mn-ea"/>
                <a:cs typeface="+mn-cs"/>
              </a:rPr>
              <a:t>September 2010 — March 2012: Cubic Application (DOD Contractor), Convoy Simulation Scenario Writer/Developer and Instructor</a:t>
            </a:r>
          </a:p>
          <a:p>
            <a:pPr fontAlgn="base"/>
            <a:r>
              <a:rPr lang="en-US" sz="1200" b="0" i="0" u="none" strike="noStrike" kern="1200" dirty="0">
                <a:solidFill>
                  <a:schemeClr val="tx1"/>
                </a:solidFill>
                <a:effectLst/>
                <a:latin typeface="+mn-lt"/>
                <a:ea typeface="+mn-ea"/>
                <a:cs typeface="+mn-cs"/>
              </a:rPr>
              <a:t>October 2009 — September 2010: General Dynamics Information Technology (DOD Contractor), Training Specialist</a:t>
            </a:r>
          </a:p>
          <a:p>
            <a:pPr fontAlgn="base"/>
            <a:r>
              <a:rPr lang="en-US" sz="1200" b="0" i="0" u="none" strike="noStrike" kern="1200" dirty="0">
                <a:solidFill>
                  <a:schemeClr val="tx1"/>
                </a:solidFill>
                <a:effectLst/>
                <a:latin typeface="+mn-lt"/>
                <a:ea typeface="+mn-ea"/>
                <a:cs typeface="+mn-cs"/>
              </a:rPr>
              <a:t>February 2007 — October 2009: General Dynamics Information Technology (DOD Contractor), Functional Associate Analyst</a:t>
            </a:r>
          </a:p>
          <a:p>
            <a:pPr fontAlgn="base"/>
            <a:r>
              <a:rPr lang="en-US" sz="1200" b="0" i="0" u="none" strike="noStrike" kern="1200" dirty="0">
                <a:solidFill>
                  <a:schemeClr val="tx1"/>
                </a:solidFill>
                <a:effectLst/>
                <a:latin typeface="+mn-lt"/>
                <a:ea typeface="+mn-ea"/>
                <a:cs typeface="+mn-cs"/>
              </a:rPr>
              <a:t>October 1980 — October 2001: United States Air Force, 12 years Aerospace Photographic Systems Technician and 10 years Nutritional Medicine Element, Retired as Master Sergeant (E-7)</a:t>
            </a:r>
          </a:p>
          <a:p>
            <a:pPr fontAlgn="base"/>
            <a:r>
              <a:rPr lang="en-US" sz="1200" b="0" i="0" u="none" strike="noStrike" kern="1200" dirty="0">
                <a:solidFill>
                  <a:schemeClr val="tx1"/>
                </a:solidFill>
                <a:effectLst/>
                <a:latin typeface="+mn-lt"/>
                <a:ea typeface="+mn-ea"/>
                <a:cs typeface="+mn-cs"/>
              </a:rPr>
              <a:t>March 1979 — October 1980: Virginia Air National Guard, Aerospace Photographic System Repairmen</a:t>
            </a:r>
          </a:p>
          <a:p>
            <a:pPr fontAlgn="base"/>
            <a:r>
              <a:rPr lang="en-US" sz="1200" b="0" i="0" u="none" strike="noStrike" kern="1200" dirty="0">
                <a:solidFill>
                  <a:schemeClr val="tx1"/>
                </a:solidFill>
                <a:effectLst/>
                <a:latin typeface="+mn-lt"/>
                <a:ea typeface="+mn-ea"/>
                <a:cs typeface="+mn-cs"/>
              </a:rPr>
              <a:t>​</a:t>
            </a:r>
          </a:p>
          <a:p>
            <a:pPr fontAlgn="base"/>
            <a:r>
              <a:rPr lang="en-US" sz="1200" b="1" i="0" u="none" strike="noStrike" kern="1200" dirty="0">
                <a:solidFill>
                  <a:schemeClr val="tx1"/>
                </a:solidFill>
                <a:effectLst/>
                <a:latin typeface="+mn-lt"/>
                <a:ea typeface="+mn-ea"/>
                <a:cs typeface="+mn-cs"/>
              </a:rPr>
              <a:t>PROFESSIONAL ORGANIZATIONS:</a:t>
            </a:r>
            <a:endParaRPr lang="en-US" sz="1200" b="0" i="0"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hlinkClick r:id="rId3"/>
              </a:rPr>
              <a:t>Christian National Church, Ordained Christian Minister (</a:t>
            </a:r>
            <a:r>
              <a:rPr lang="en-US" sz="1200" b="0" i="0" u="none" strike="noStrike" kern="1200" dirty="0" err="1">
                <a:solidFill>
                  <a:schemeClr val="tx1"/>
                </a:solidFill>
                <a:effectLst/>
                <a:latin typeface="+mn-lt"/>
                <a:ea typeface="+mn-ea"/>
                <a:cs typeface="+mn-cs"/>
                <a:hlinkClick r:id="rId3"/>
              </a:rPr>
              <a:t>Lic</a:t>
            </a:r>
            <a:r>
              <a:rPr lang="en-US" sz="1200" b="0" i="0" u="none" strike="noStrike" kern="1200" dirty="0">
                <a:solidFill>
                  <a:schemeClr val="tx1"/>
                </a:solidFill>
                <a:effectLst/>
                <a:latin typeface="+mn-lt"/>
                <a:ea typeface="+mn-ea"/>
                <a:cs typeface="+mn-cs"/>
                <a:hlinkClick r:id="rId3"/>
              </a:rPr>
              <a:t># 98166071, Issued 11 Aug 2013)</a:t>
            </a:r>
            <a:endParaRPr lang="en-US" sz="1200" b="0" i="0"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hlinkClick r:id="rId4"/>
              </a:rPr>
              <a:t>Fellowship Of Christian Hypnotists, Certified Christian Hypnotherapist (since August 2016)</a:t>
            </a:r>
            <a:endParaRPr lang="en-US" sz="1200" b="0" i="0"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hlinkClick r:id="rId5"/>
              </a:rPr>
              <a:t>National Board of Hypnosis Education and Certification — Omni Hypnosis Training Center, Board Certified Hypnotist</a:t>
            </a:r>
            <a:endParaRPr lang="en-US" sz="1200" b="0" i="0"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hlinkClick r:id="rId6"/>
              </a:rPr>
              <a:t>National Guild of Hypnotists, Inc, Certified Hypnotist, Valued Professional Member (since 2016)</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F482286-B2DB-4F19-BC00-C42F19421E8E}" type="slidenum">
              <a:rPr lang="en-US" smtClean="0"/>
              <a:t>1</a:t>
            </a:fld>
            <a:endParaRPr lang="en-US"/>
          </a:p>
        </p:txBody>
      </p:sp>
    </p:spTree>
    <p:extLst>
      <p:ext uri="{BB962C8B-B14F-4D97-AF65-F5344CB8AC3E}">
        <p14:creationId xmlns:p14="http://schemas.microsoft.com/office/powerpoint/2010/main" val="3785329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482286-B2DB-4F19-BC00-C42F19421E8E}" type="slidenum">
              <a:rPr lang="en-US" smtClean="0"/>
              <a:t>18</a:t>
            </a:fld>
            <a:endParaRPr lang="en-US"/>
          </a:p>
        </p:txBody>
      </p:sp>
    </p:spTree>
    <p:extLst>
      <p:ext uri="{BB962C8B-B14F-4D97-AF65-F5344CB8AC3E}">
        <p14:creationId xmlns:p14="http://schemas.microsoft.com/office/powerpoint/2010/main" val="3618551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r>
              <a:rPr lang="en-US" b="1" dirty="0"/>
              <a:t>Here’s the sequence:</a:t>
            </a:r>
            <a:endParaRPr lang="en-US" dirty="0"/>
          </a:p>
          <a:p>
            <a:r>
              <a:rPr lang="en-US" dirty="0"/>
              <a:t>Do the code in a quiet, private, place where you can relax without distractions or Interruptions. Have a pen and paper to write on if possible.</a:t>
            </a:r>
          </a:p>
          <a:p>
            <a:r>
              <a:rPr lang="en-US" b="1" dirty="0"/>
              <a:t> </a:t>
            </a:r>
            <a:endParaRPr lang="en-US" dirty="0"/>
          </a:p>
          <a:p>
            <a:r>
              <a:rPr lang="en-US" dirty="0"/>
              <a:t>1. Deliberately choose an issue to work on.  Write down a brief description. </a:t>
            </a:r>
          </a:p>
          <a:p>
            <a:r>
              <a:rPr lang="en-US" dirty="0"/>
              <a:t>E.g. ‘The painful conversation I had with my sister yesterday’.</a:t>
            </a:r>
          </a:p>
          <a:p>
            <a:r>
              <a:rPr lang="en-US" dirty="0"/>
              <a:t> </a:t>
            </a:r>
          </a:p>
          <a:p>
            <a:r>
              <a:rPr lang="en-US" dirty="0"/>
              <a:t>2. Rate the issue in terms of how much it bothers you on a scale of 0-10, 10 being most painful. Write the rating down.</a:t>
            </a:r>
          </a:p>
          <a:p>
            <a:r>
              <a:rPr lang="en-US" dirty="0"/>
              <a:t> </a:t>
            </a:r>
          </a:p>
          <a:p>
            <a:r>
              <a:rPr lang="en-US" dirty="0"/>
              <a:t>3. Identify the feelings and/or unhealthy beliefs related to your issue. E.g. Feeling - Anger/regret. E.g. Belief – ‘I am really stupid for getting into that argument, I am stupid’. </a:t>
            </a:r>
          </a:p>
          <a:p>
            <a:r>
              <a:rPr lang="en-US" dirty="0"/>
              <a:t> </a:t>
            </a:r>
          </a:p>
          <a:p>
            <a:r>
              <a:rPr lang="en-US" dirty="0"/>
              <a:t>4. Memory Finder: Ask yourself if there was another time in your life when you felt the same or a similar way, even if the circumstances were very different. </a:t>
            </a:r>
          </a:p>
          <a:p>
            <a:r>
              <a:rPr lang="en-US" dirty="0"/>
              <a:t> </a:t>
            </a:r>
          </a:p>
          <a:p>
            <a:r>
              <a:rPr lang="en-US" dirty="0"/>
              <a:t>We’re looking for the same kind of feeling. Don’t do a lot of digging. E.g.  Ask when did I have these feelings before? What age was I?  Go for the earliest memory that surfaces, and focus on healing that first. </a:t>
            </a:r>
          </a:p>
          <a:p>
            <a:r>
              <a:rPr lang="en-US" dirty="0"/>
              <a:t>What bothers us now tends to be troublesome precisely because it’s attached to or triggered by an unhealed memory. Often when you heal the earlier or strongest memory, all other memories “attached “to that core memory heal at the same time.</a:t>
            </a:r>
          </a:p>
          <a:p>
            <a:r>
              <a:rPr lang="en-US" dirty="0"/>
              <a:t> </a:t>
            </a:r>
          </a:p>
          <a:p>
            <a:r>
              <a:rPr lang="en-US" dirty="0"/>
              <a:t>5. Rate that earlier memory on a scale of 0-10. If 0 is no distress or pain and 10 is maximally distressing or painful.</a:t>
            </a:r>
          </a:p>
          <a:p>
            <a:r>
              <a:rPr lang="en-US" dirty="0"/>
              <a:t> </a:t>
            </a:r>
          </a:p>
          <a:p>
            <a:r>
              <a:rPr lang="en-US" dirty="0"/>
              <a:t>6. Say the prayer asking for help for your healing. Inserting whatever issues you uncovered (“my memory as a four-year-old, or if you didn’t’ uncover a memory just what is bothering you now ‘Feeling guilty about the argument’ “my headache” or whatever.)</a:t>
            </a:r>
          </a:p>
          <a:p>
            <a:r>
              <a:rPr lang="en-US" dirty="0"/>
              <a:t> </a:t>
            </a:r>
          </a:p>
          <a:p>
            <a:r>
              <a:rPr lang="en-US" b="1" i="1" dirty="0"/>
              <a:t>“I pray that all known and unknown negative images, unhealthy beliefs, destructive cellular memories, and all physical issues related to ________(your problem or issue) would be found, opened and healed by filling me with the light, life and love of the Holy Spirit ( put whatever words for ‘Higher Power’ you have – The Universe, Great Spirit </a:t>
            </a:r>
            <a:r>
              <a:rPr lang="en-US" b="1" i="1" dirty="0" err="1"/>
              <a:t>etc</a:t>
            </a:r>
            <a:r>
              <a:rPr lang="en-US" b="1" i="1" dirty="0"/>
              <a:t>). </a:t>
            </a:r>
            <a:endParaRPr lang="en-US" dirty="0"/>
          </a:p>
          <a:p>
            <a:r>
              <a:rPr lang="en-US" b="1" i="1" dirty="0"/>
              <a:t>I also pray that the effectiveness of this healing be increased by 100 times or more.”(This tells the body to make the healing a priority.)</a:t>
            </a:r>
            <a:endParaRPr lang="en-US" dirty="0"/>
          </a:p>
          <a:p>
            <a:r>
              <a:rPr lang="en-US" b="1" i="1" dirty="0"/>
              <a:t> </a:t>
            </a:r>
            <a:endParaRPr lang="en-US" dirty="0"/>
          </a:p>
          <a:p>
            <a:r>
              <a:rPr lang="en-US" dirty="0"/>
              <a:t> </a:t>
            </a:r>
          </a:p>
          <a:p>
            <a:r>
              <a:rPr lang="en-US" dirty="0"/>
              <a:t>7. Do the Healing Code holding each position for around 30 seconds.  </a:t>
            </a:r>
          </a:p>
          <a:p>
            <a:r>
              <a:rPr lang="en-US" dirty="0"/>
              <a:t>When you do a Healing Code, you don’t focus on the negative, but the positive. (Unlike EFT).  Hold in mind something positive, that inspires you. It could be a prayer, a person, and a place – whatever works for you. </a:t>
            </a:r>
          </a:p>
          <a:p>
            <a:r>
              <a:rPr lang="en-US" dirty="0"/>
              <a:t>Make sure you rotate through all four positions before quitting (usually several sequences). Do the Code sequence for at least 6 minutes. You can always do longer, especially if you rated your issue above a 5 or 6. We suggest 6 minutes as the minimum.</a:t>
            </a:r>
          </a:p>
          <a:p>
            <a:r>
              <a:rPr lang="en-US" dirty="0"/>
              <a:t> </a:t>
            </a:r>
          </a:p>
          <a:p>
            <a:r>
              <a:rPr lang="en-US" dirty="0"/>
              <a:t>8. After doing the Code, rate your issue again. Write your result down. It is useful to keep track of your progress in a journal. You can be pleasantly surprised just how much progress you can make in a few months of consistent practice. </a:t>
            </a:r>
          </a:p>
          <a:p>
            <a:r>
              <a:rPr lang="en-US" dirty="0"/>
              <a:t> </a:t>
            </a:r>
          </a:p>
          <a:p>
            <a:r>
              <a:rPr lang="en-US" dirty="0"/>
              <a:t>The more time you spend doing the Healing Codes the faster you will get results. </a:t>
            </a:r>
          </a:p>
        </p:txBody>
      </p:sp>
      <p:sp>
        <p:nvSpPr>
          <p:cNvPr id="4" name="Slide Number Placeholder 3"/>
          <p:cNvSpPr>
            <a:spLocks noGrp="1"/>
          </p:cNvSpPr>
          <p:nvPr>
            <p:ph type="sldNum" sz="quarter" idx="10"/>
          </p:nvPr>
        </p:nvSpPr>
        <p:spPr/>
        <p:txBody>
          <a:bodyPr/>
          <a:lstStyle/>
          <a:p>
            <a:fld id="{6F482286-B2DB-4F19-BC00-C42F19421E8E}" type="slidenum">
              <a:rPr lang="en-US" smtClean="0"/>
              <a:t>21</a:t>
            </a:fld>
            <a:endParaRPr lang="en-US"/>
          </a:p>
        </p:txBody>
      </p:sp>
    </p:spTree>
    <p:extLst>
      <p:ext uri="{BB962C8B-B14F-4D97-AF65-F5344CB8AC3E}">
        <p14:creationId xmlns:p14="http://schemas.microsoft.com/office/powerpoint/2010/main" val="2984291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r>
              <a:rPr lang="en-US" dirty="0"/>
              <a:t>Detailed outline of our topic:</a:t>
            </a:r>
          </a:p>
          <a:p>
            <a:r>
              <a:rPr lang="en-US" dirty="0"/>
              <a:t> </a:t>
            </a:r>
          </a:p>
          <a:p>
            <a:pPr lvl="0"/>
            <a:r>
              <a:rPr lang="en-US" b="1" dirty="0"/>
              <a:t>Greetings</a:t>
            </a:r>
            <a:r>
              <a:rPr lang="en-US" dirty="0"/>
              <a:t>: thank the group for inviting us.  (Ruth)Have them each take an angel card. </a:t>
            </a:r>
          </a:p>
          <a:p>
            <a:pPr lvl="1"/>
            <a:r>
              <a:rPr lang="en-US" b="1" dirty="0"/>
              <a:t>Mario: </a:t>
            </a:r>
            <a:r>
              <a:rPr lang="en-US" dirty="0"/>
              <a:t>please find a seat. I want to thank the A.R.E. for inviting us.  </a:t>
            </a:r>
          </a:p>
          <a:p>
            <a:pPr lvl="1"/>
            <a:r>
              <a:rPr lang="en-US" b="1" dirty="0"/>
              <a:t>Ruth </a:t>
            </a:r>
            <a:r>
              <a:rPr lang="en-US" dirty="0"/>
              <a:t>have people pick an angel card from the deck.</a:t>
            </a:r>
          </a:p>
          <a:p>
            <a:pPr lvl="0"/>
            <a:r>
              <a:rPr lang="en-US" b="1" dirty="0"/>
              <a:t>Introduction</a:t>
            </a:r>
            <a:r>
              <a:rPr lang="en-US" dirty="0"/>
              <a:t>: short biography about ourselves focusing on our IET qualifications.</a:t>
            </a:r>
          </a:p>
          <a:p>
            <a:pPr lvl="1"/>
            <a:r>
              <a:rPr lang="en-US" b="1" dirty="0"/>
              <a:t>Mario</a:t>
            </a:r>
            <a:r>
              <a:rPr lang="en-US" dirty="0"/>
              <a:t>: </a:t>
            </a:r>
          </a:p>
          <a:p>
            <a:pPr lvl="0"/>
            <a:r>
              <a:rPr lang="en-US" b="1" dirty="0"/>
              <a:t>Overview</a:t>
            </a:r>
            <a:r>
              <a:rPr lang="en-US" dirty="0"/>
              <a:t>: </a:t>
            </a:r>
            <a:r>
              <a:rPr lang="en-US" b="1" dirty="0"/>
              <a:t>(Mario)</a:t>
            </a:r>
            <a:r>
              <a:rPr lang="en-US" dirty="0"/>
              <a:t> short overview of what we are going to do in the talk.</a:t>
            </a:r>
          </a:p>
          <a:p>
            <a:pPr lvl="1"/>
            <a:r>
              <a:rPr lang="en-US" dirty="0"/>
              <a:t>What is IET?</a:t>
            </a:r>
          </a:p>
          <a:p>
            <a:pPr lvl="1"/>
            <a:r>
              <a:rPr lang="en-US" dirty="0"/>
              <a:t>We are going to do a Heartlink with our Angel</a:t>
            </a:r>
          </a:p>
          <a:p>
            <a:pPr lvl="1"/>
            <a:r>
              <a:rPr lang="en-US" dirty="0"/>
              <a:t>Show the IET cellular map</a:t>
            </a:r>
          </a:p>
          <a:p>
            <a:pPr lvl="1"/>
            <a:r>
              <a:rPr lang="en-US" dirty="0"/>
              <a:t>Demonstrate a 5-minute empowerment session</a:t>
            </a:r>
          </a:p>
          <a:p>
            <a:pPr lvl="1"/>
            <a:r>
              <a:rPr lang="en-US" dirty="0"/>
              <a:t>Overview of a Full IET session</a:t>
            </a:r>
          </a:p>
          <a:p>
            <a:pPr lvl="1"/>
            <a:r>
              <a:rPr lang="en-US" dirty="0"/>
              <a:t>Classes we offer in IET…(healing angels of the energy field, Basic, Intermediate, Advanced, Steps to Transformation, IET for Kids and for Pets)...We are teaching IET here at the A.R.E….Basic level on 1 Nov, and Intermediate level on 22 Nov. See our website (on back of angel card)</a:t>
            </a:r>
          </a:p>
          <a:p>
            <a:pPr lvl="0"/>
            <a:r>
              <a:rPr lang="en-US" b="1" dirty="0"/>
              <a:t>What is IET</a:t>
            </a:r>
            <a:r>
              <a:rPr lang="en-US" dirty="0"/>
              <a:t>? </a:t>
            </a:r>
          </a:p>
          <a:p>
            <a:pPr lvl="1"/>
            <a:r>
              <a:rPr lang="en-US" dirty="0"/>
              <a:t>(Ruth) see Basic book page 2 … (*include actual story about Reverie)… help you gently and safely release limiting energy patterns from your past, balance and empower you in the Present and embody your full potential as you move into your future. Release issues from the tissues and remove trauma without drama.</a:t>
            </a:r>
          </a:p>
          <a:p>
            <a:pPr lvl="1"/>
            <a:r>
              <a:rPr lang="en-US" b="1" dirty="0"/>
              <a:t>(Mario)</a:t>
            </a:r>
            <a:r>
              <a:rPr lang="en-US" dirty="0"/>
              <a:t>…Lead in about Angels…Intro to Steve Thayer’s book (interview with an angel), angel Ariel came to him on night and he started to write this stuff down on his bedroom wall. </a:t>
            </a:r>
          </a:p>
          <a:p>
            <a:pPr lvl="0"/>
            <a:r>
              <a:rPr lang="en-US" b="1" dirty="0"/>
              <a:t>Heartlinks</a:t>
            </a:r>
            <a:r>
              <a:rPr lang="en-US" dirty="0"/>
              <a:t>: overview of heartlinks, angels, angelic energy and our experience with it, then teach them how to heartlink to their angels (from angel card they picked).</a:t>
            </a:r>
          </a:p>
          <a:p>
            <a:pPr lvl="1"/>
            <a:r>
              <a:rPr lang="en-US" b="1" dirty="0"/>
              <a:t>Ruth </a:t>
            </a:r>
            <a:r>
              <a:rPr lang="en-US" dirty="0"/>
              <a:t>(see attachment page 3 of Basic Level)</a:t>
            </a:r>
          </a:p>
          <a:p>
            <a:pPr lvl="0"/>
            <a:r>
              <a:rPr lang="en-US" b="1" dirty="0"/>
              <a:t>Sharing</a:t>
            </a:r>
            <a:r>
              <a:rPr lang="en-US" dirty="0"/>
              <a:t>: (Ruth) after the process is over, have them turn to the person next to them and share what they experienced. Anyone want to share with the group?</a:t>
            </a:r>
          </a:p>
          <a:p>
            <a:pPr lvl="1"/>
            <a:r>
              <a:rPr lang="en-US" dirty="0"/>
              <a:t> </a:t>
            </a:r>
          </a:p>
          <a:p>
            <a:pPr lvl="0"/>
            <a:r>
              <a:rPr lang="en-US" b="1" dirty="0"/>
              <a:t>IET</a:t>
            </a:r>
            <a:r>
              <a:rPr lang="en-US" dirty="0"/>
              <a:t>: talk about IET as a means to focus the heartlink energy. Give an overview of the cellular memory map and an overview of the IET integration power points, help them understand what they are and how they are used in an IET session. </a:t>
            </a:r>
          </a:p>
          <a:p>
            <a:pPr lvl="1"/>
            <a:r>
              <a:rPr lang="en-US" b="1" dirty="0"/>
              <a:t>Mario</a:t>
            </a:r>
            <a:r>
              <a:rPr lang="en-US" dirty="0"/>
              <a:t>: talk about the integration points from the chart</a:t>
            </a:r>
          </a:p>
          <a:p>
            <a:pPr lvl="0"/>
            <a:r>
              <a:rPr lang="en-US" b="1" dirty="0"/>
              <a:t>Demonstration</a:t>
            </a:r>
            <a:r>
              <a:rPr lang="en-US" dirty="0"/>
              <a:t>: have a volunteer come up and sit in a chair. Do a 5-minute empowerment session on the volunteer letting the audience watch as we systematically touch the integration Power Points and clear cellular memory. </a:t>
            </a:r>
          </a:p>
          <a:p>
            <a:pPr lvl="1"/>
            <a:r>
              <a:rPr lang="en-US" b="1" dirty="0"/>
              <a:t>Mario</a:t>
            </a:r>
            <a:r>
              <a:rPr lang="en-US" dirty="0"/>
              <a:t>: I will demo on a volunteer…talk/read last two para. on page 2.</a:t>
            </a:r>
          </a:p>
          <a:p>
            <a:pPr lvl="1"/>
            <a:r>
              <a:rPr lang="en-US" b="1" dirty="0"/>
              <a:t>Ruth</a:t>
            </a:r>
            <a:r>
              <a:rPr lang="en-US" dirty="0"/>
              <a:t>: will explain each point</a:t>
            </a:r>
          </a:p>
          <a:p>
            <a:pPr lvl="0"/>
            <a:r>
              <a:rPr lang="en-US" b="1" dirty="0"/>
              <a:t>Sharing</a:t>
            </a:r>
            <a:r>
              <a:rPr lang="en-US" dirty="0"/>
              <a:t>: when done, have the volunteer share what he/she experienced.</a:t>
            </a:r>
          </a:p>
          <a:p>
            <a:pPr lvl="1"/>
            <a:r>
              <a:rPr lang="en-US" dirty="0"/>
              <a:t>Have the volunteer share their experience</a:t>
            </a:r>
          </a:p>
          <a:p>
            <a:pPr lvl="0"/>
            <a:r>
              <a:rPr lang="en-US" b="1" dirty="0"/>
              <a:t>Overview of an IET session</a:t>
            </a:r>
            <a:r>
              <a:rPr lang="en-US" dirty="0"/>
              <a:t>: talk to them about what a full IET session is like.</a:t>
            </a:r>
          </a:p>
          <a:p>
            <a:pPr lvl="1"/>
            <a:r>
              <a:rPr lang="en-US" dirty="0"/>
              <a:t>Mario: explain that a full session will be about 45 minutes to an hour. They fill out an intake form, than lay on the massage table, fully clothed (we have a heated blanket on our table as well as another top blanket, if they prefer), soft music or not, and just relax…don’t feel like you have to pray or heartlink or mudras….just relax and let the angels do the work</a:t>
            </a:r>
          </a:p>
          <a:p>
            <a:pPr lvl="0"/>
            <a:r>
              <a:rPr lang="en-US" b="1" dirty="0"/>
              <a:t>Class we offer in IET:</a:t>
            </a:r>
            <a:r>
              <a:rPr lang="en-US" dirty="0"/>
              <a:t> </a:t>
            </a:r>
          </a:p>
          <a:p>
            <a:pPr lvl="1"/>
            <a:r>
              <a:rPr lang="en-US" dirty="0"/>
              <a:t>(Mario) healing angels of the energy field, Basic, Intermediate, Advanced, Steps to Transformation, IET for Kids and for Pets</a:t>
            </a:r>
          </a:p>
          <a:p>
            <a:pPr lvl="1"/>
            <a:r>
              <a:rPr lang="en-US" dirty="0"/>
              <a:t>(Ruth) include story about German Shepard </a:t>
            </a:r>
          </a:p>
          <a:p>
            <a:pPr lvl="0"/>
            <a:r>
              <a:rPr lang="en-US" b="1" dirty="0"/>
              <a:t>Final questions</a:t>
            </a:r>
            <a:r>
              <a:rPr lang="en-US" dirty="0"/>
              <a:t>: Q&amp;A and hand out our brochures and flyers about the upcoming classes and getting names for our mailing list.</a:t>
            </a:r>
          </a:p>
          <a:p>
            <a:endParaRPr lang="en-US" dirty="0"/>
          </a:p>
        </p:txBody>
      </p:sp>
      <p:sp>
        <p:nvSpPr>
          <p:cNvPr id="4" name="Slide Number Placeholder 3"/>
          <p:cNvSpPr>
            <a:spLocks noGrp="1"/>
          </p:cNvSpPr>
          <p:nvPr>
            <p:ph type="sldNum" sz="quarter" idx="10"/>
          </p:nvPr>
        </p:nvSpPr>
        <p:spPr/>
        <p:txBody>
          <a:bodyPr/>
          <a:lstStyle/>
          <a:p>
            <a:fld id="{6F482286-B2DB-4F19-BC00-C42F19421E8E}" type="slidenum">
              <a:rPr lang="en-US" smtClean="0"/>
              <a:t>22</a:t>
            </a:fld>
            <a:endParaRPr lang="en-US"/>
          </a:p>
        </p:txBody>
      </p:sp>
    </p:spTree>
    <p:extLst>
      <p:ext uri="{BB962C8B-B14F-4D97-AF65-F5344CB8AC3E}">
        <p14:creationId xmlns:p14="http://schemas.microsoft.com/office/powerpoint/2010/main" val="2723120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482286-B2DB-4F19-BC00-C42F19421E8E}" type="slidenum">
              <a:rPr lang="en-US" smtClean="0"/>
              <a:t>23</a:t>
            </a:fld>
            <a:endParaRPr lang="en-US"/>
          </a:p>
        </p:txBody>
      </p:sp>
    </p:spTree>
    <p:extLst>
      <p:ext uri="{BB962C8B-B14F-4D97-AF65-F5344CB8AC3E}">
        <p14:creationId xmlns:p14="http://schemas.microsoft.com/office/powerpoint/2010/main" val="1938030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pPr marL="235298" indent="-235298" defTabSz="941192">
              <a:buFont typeface="+mj-lt"/>
              <a:buAutoNum type="arabicPeriod"/>
              <a:defRPr/>
            </a:pPr>
            <a:r>
              <a:rPr lang="en-US" baseline="0" dirty="0"/>
              <a:t>Beta Frequency; Waking Consciousness and Reasoning Wave (14-40 Hz) 12-27 Hz</a:t>
            </a:r>
          </a:p>
          <a:p>
            <a:pPr marL="235298" indent="-235298">
              <a:buFont typeface="+mj-lt"/>
              <a:buAutoNum type="arabicPeriod"/>
            </a:pPr>
            <a:r>
              <a:rPr lang="en-US" dirty="0"/>
              <a:t>Alpha</a:t>
            </a:r>
            <a:r>
              <a:rPr lang="en-US" baseline="0" dirty="0"/>
              <a:t> Frequency; Deep Relaxation Wave (7.5-14 Hz)</a:t>
            </a:r>
          </a:p>
          <a:p>
            <a:pPr marL="235298" indent="-235298" defTabSz="941192">
              <a:buFont typeface="+mj-lt"/>
              <a:buAutoNum type="arabicPeriod"/>
              <a:defRPr/>
            </a:pPr>
            <a:r>
              <a:rPr lang="en-US" baseline="0" dirty="0"/>
              <a:t>Theta Frequency; Light Meditation and Sleeping Wave (4-7.5 Hz)</a:t>
            </a:r>
            <a:endParaRPr lang="en-US" dirty="0"/>
          </a:p>
          <a:p>
            <a:pPr marL="235298" indent="-235298">
              <a:buFont typeface="+mj-lt"/>
              <a:buAutoNum type="arabicPeriod"/>
            </a:pPr>
            <a:r>
              <a:rPr lang="en-US" baseline="0" dirty="0"/>
              <a:t>Delta Frequency; Deep Sleep Wave (.05-4 Hz)</a:t>
            </a:r>
          </a:p>
          <a:p>
            <a:pPr marL="235298" indent="-235298">
              <a:buFont typeface="+mj-lt"/>
              <a:buAutoNum type="arabicPeriod"/>
            </a:pPr>
            <a:r>
              <a:rPr lang="en-US" baseline="0" dirty="0"/>
              <a:t>Gamm Frequency; Inspiration Higher Learning Focus (above 40 Hz)</a:t>
            </a:r>
          </a:p>
          <a:p>
            <a:pPr marL="235298" indent="-235298">
              <a:buFont typeface="+mj-lt"/>
              <a:buAutoNum type="arabicPeriod"/>
            </a:pPr>
            <a:endParaRPr lang="en-US" baseline="0" dirty="0"/>
          </a:p>
          <a:p>
            <a:pPr marL="0" indent="0">
              <a:buFontTx/>
              <a:buNone/>
            </a:pPr>
            <a:endParaRPr lang="en-US" baseline="0" dirty="0"/>
          </a:p>
          <a:p>
            <a:pPr marL="0" indent="0">
              <a:buFontTx/>
              <a:buNone/>
            </a:pPr>
            <a:r>
              <a:rPr lang="en-US" b="1" baseline="0" dirty="0"/>
              <a:t>The seventh Plane of existence</a:t>
            </a:r>
          </a:p>
          <a:p>
            <a:pPr marL="0" indent="0">
              <a:buFontTx/>
              <a:buNone/>
            </a:pPr>
            <a:r>
              <a:rPr lang="en-US" b="0" baseline="0" dirty="0"/>
              <a:t>This is the plane of the Creator of All That Is, the energy that flows through all things to create life. Here we have the realization that we are part of All That Is, part of God. On the Seventh Plane, we can utilize the energies of all the planes without being bound by any oaths and commitments to them. This is because the energy of the Seventh Plane creates the other planes. It is the energy that makes the quarks that make the protons, neutrons and electrons that in turn make up the nucleus of an atom.</a:t>
            </a:r>
          </a:p>
          <a:p>
            <a:pPr marL="0" indent="0">
              <a:buFontTx/>
              <a:buNone/>
            </a:pPr>
            <a:r>
              <a:rPr lang="en-US" b="1" baseline="0" dirty="0"/>
              <a:t>The sixth Plane of existence</a:t>
            </a:r>
          </a:p>
          <a:p>
            <a:pPr marL="0" indent="0">
              <a:buFontTx/>
              <a:buNone/>
            </a:pPr>
            <a:r>
              <a:rPr lang="en-US" b="0" baseline="0" dirty="0"/>
              <a:t>This is the plane of the Laws that create the very fabric of the universe, such as the Law of Time, the Law of Magnetism, the Law of Gravity, the Law of Light, and many more.</a:t>
            </a:r>
          </a:p>
          <a:p>
            <a:pPr marL="0" indent="0">
              <a:buFontTx/>
              <a:buNone/>
            </a:pPr>
            <a:r>
              <a:rPr lang="en-US" b="1" baseline="0" dirty="0"/>
              <a:t>The fifth Plane of existence</a:t>
            </a:r>
          </a:p>
          <a:p>
            <a:pPr marL="0" indent="0">
              <a:buFontTx/>
              <a:buNone/>
            </a:pPr>
            <a:r>
              <a:rPr lang="en-US" b="0" baseline="0" dirty="0"/>
              <a:t>This is the plane of the divine and semi-divine beings, the plane of the masters, such as Jesus Christ and the Buddha. It is divided into different levels of vibration and consciousness. The lower levels are the ultimate in dualism. Everyone on this planet is some kind of Fifth-Plane being.</a:t>
            </a:r>
          </a:p>
          <a:p>
            <a:pPr marL="0" indent="0">
              <a:buFontTx/>
              <a:buNone/>
            </a:pPr>
            <a:r>
              <a:rPr lang="en-US" b="1" baseline="0" dirty="0"/>
              <a:t>The fourth Plane of existence</a:t>
            </a:r>
          </a:p>
          <a:p>
            <a:pPr marL="0" indent="0">
              <a:buFontTx/>
              <a:buNone/>
            </a:pPr>
            <a:r>
              <a:rPr lang="en-US" b="0" baseline="0" dirty="0"/>
              <a:t>This plane is the realm of spirit – what some people would call the ‘spirit world.’ It is where spirits exist after death, where our ancestors are in waiting. It is the school of the Fifth-Plane beings – the spirits of this place are still learning and have not graduated to higher vibrations of reality.</a:t>
            </a:r>
          </a:p>
          <a:p>
            <a:pPr marL="0" indent="0">
              <a:buFontTx/>
              <a:buNone/>
            </a:pPr>
            <a:r>
              <a:rPr lang="en-US" b="1" baseline="0" dirty="0"/>
              <a:t>The third Plane of existence</a:t>
            </a:r>
          </a:p>
          <a:p>
            <a:pPr marL="0" indent="0">
              <a:buFontTx/>
              <a:buNone/>
            </a:pPr>
            <a:r>
              <a:rPr lang="en-US" baseline="0" dirty="0"/>
              <a:t>This is the plane of protein-based life-forms such as humans and other animals. In part, we have created it so that we can experience the challenge of being governed by emotions and instinctual desires, and the reality of being in a human body in a physical world. Here we learn how to graduate past the Fourth Plane and go forward to the Fifth Plane.</a:t>
            </a:r>
          </a:p>
          <a:p>
            <a:pPr marL="0" indent="0">
              <a:buFontTx/>
              <a:buNone/>
            </a:pPr>
            <a:r>
              <a:rPr lang="en-US" b="1" baseline="0" dirty="0"/>
              <a:t>The second Plane of existence</a:t>
            </a:r>
          </a:p>
          <a:p>
            <a:pPr marL="0" indent="0">
              <a:buFontTx/>
              <a:buNone/>
            </a:pPr>
            <a:r>
              <a:rPr lang="en-US" baseline="0" dirty="0"/>
              <a:t>This plane consists of organic material: vitamins, plants, and trees. Fairies are attracted to it because of the trees and plants.</a:t>
            </a:r>
          </a:p>
          <a:p>
            <a:pPr marL="0" indent="0">
              <a:buFontTx/>
              <a:buNone/>
            </a:pPr>
            <a:r>
              <a:rPr lang="en-US" b="1" baseline="0" dirty="0"/>
              <a:t>The first Plane of existence</a:t>
            </a:r>
          </a:p>
          <a:p>
            <a:pPr marL="0" indent="0">
              <a:buFontTx/>
              <a:buNone/>
            </a:pPr>
            <a:r>
              <a:rPr lang="en-US" baseline="0" dirty="0"/>
              <a:t>This plane consists of all the inorganic material on this Earth: the minerals, crystals, soil, and rocks, all the elements that make up the Earth in its raw form, all the atoms in the periodic table before they bind to carbon bases (and so become organic).</a:t>
            </a:r>
          </a:p>
        </p:txBody>
      </p:sp>
      <p:sp>
        <p:nvSpPr>
          <p:cNvPr id="4" name="Slide Number Placeholder 3"/>
          <p:cNvSpPr>
            <a:spLocks noGrp="1"/>
          </p:cNvSpPr>
          <p:nvPr>
            <p:ph type="sldNum" sz="quarter" idx="10"/>
          </p:nvPr>
        </p:nvSpPr>
        <p:spPr/>
        <p:txBody>
          <a:bodyPr/>
          <a:lstStyle/>
          <a:p>
            <a:fld id="{6F482286-B2DB-4F19-BC00-C42F19421E8E}" type="slidenum">
              <a:rPr lang="en-US" smtClean="0"/>
              <a:t>26</a:t>
            </a:fld>
            <a:endParaRPr lang="en-US"/>
          </a:p>
        </p:txBody>
      </p:sp>
    </p:spTree>
    <p:extLst>
      <p:ext uri="{BB962C8B-B14F-4D97-AF65-F5344CB8AC3E}">
        <p14:creationId xmlns:p14="http://schemas.microsoft.com/office/powerpoint/2010/main" val="472264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endParaRPr lang="en-US" dirty="0"/>
          </a:p>
        </p:txBody>
      </p:sp>
      <p:sp>
        <p:nvSpPr>
          <p:cNvPr id="7" name="Slide Number Placeholder 6"/>
          <p:cNvSpPr>
            <a:spLocks noGrp="1"/>
          </p:cNvSpPr>
          <p:nvPr>
            <p:ph type="sldNum" sz="quarter" idx="13"/>
          </p:nvPr>
        </p:nvSpPr>
        <p:spPr/>
        <p:txBody>
          <a:bodyPr/>
          <a:lstStyle/>
          <a:p>
            <a:fld id="{6F482286-B2DB-4F19-BC00-C42F19421E8E}" type="slidenum">
              <a:rPr lang="en-US" smtClean="0"/>
              <a:t>27</a:t>
            </a:fld>
            <a:endParaRPr lang="en-US"/>
          </a:p>
        </p:txBody>
      </p:sp>
    </p:spTree>
    <p:extLst>
      <p:ext uri="{BB962C8B-B14F-4D97-AF65-F5344CB8AC3E}">
        <p14:creationId xmlns:p14="http://schemas.microsoft.com/office/powerpoint/2010/main" val="2607126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r>
              <a:rPr lang="en-US" b="1" dirty="0"/>
              <a:t>Neuro: </a:t>
            </a:r>
            <a:r>
              <a:rPr lang="en-US" dirty="0"/>
              <a:t>Our nervous system, or our mind, which we use to experience the world, through our senses:</a:t>
            </a:r>
          </a:p>
          <a:p>
            <a:pPr marL="647069" lvl="1" indent="-176473">
              <a:buFont typeface="Arial" panose="020B0604020202020204" pitchFamily="34" charset="0"/>
              <a:buChar char="•"/>
            </a:pPr>
            <a:r>
              <a:rPr lang="en-US" dirty="0"/>
              <a:t>Visual</a:t>
            </a:r>
          </a:p>
          <a:p>
            <a:pPr marL="647069" lvl="1" indent="-176473">
              <a:buFont typeface="Arial" panose="020B0604020202020204" pitchFamily="34" charset="0"/>
              <a:buChar char="•"/>
            </a:pPr>
            <a:r>
              <a:rPr lang="en-US" dirty="0"/>
              <a:t>Auditory</a:t>
            </a:r>
          </a:p>
          <a:p>
            <a:pPr marL="647069" lvl="1" indent="-176473">
              <a:buFont typeface="Arial" panose="020B0604020202020204" pitchFamily="34" charset="0"/>
              <a:buChar char="•"/>
            </a:pPr>
            <a:r>
              <a:rPr lang="en-US" dirty="0"/>
              <a:t>Kinesthetic</a:t>
            </a:r>
          </a:p>
          <a:p>
            <a:pPr marL="647069" lvl="1" indent="-176473">
              <a:buFont typeface="Arial" panose="020B0604020202020204" pitchFamily="34" charset="0"/>
              <a:buChar char="•"/>
            </a:pPr>
            <a:r>
              <a:rPr lang="en-US" dirty="0"/>
              <a:t>Olfactory</a:t>
            </a:r>
          </a:p>
          <a:p>
            <a:pPr marL="647069" lvl="1" indent="-176473">
              <a:buFont typeface="Arial" panose="020B0604020202020204" pitchFamily="34" charset="0"/>
              <a:buChar char="•"/>
            </a:pPr>
            <a:r>
              <a:rPr lang="en-US" dirty="0"/>
              <a:t>Gustatory</a:t>
            </a:r>
          </a:p>
          <a:p>
            <a:r>
              <a:rPr lang="en-US" b="1" dirty="0"/>
              <a:t>Linguistic: </a:t>
            </a:r>
            <a:r>
              <a:rPr lang="en-US" dirty="0"/>
              <a:t>The language and other communication we use to store experience and give it meaning, including the following things we experience inside our mind:</a:t>
            </a:r>
          </a:p>
          <a:p>
            <a:pPr marL="647069" lvl="1" indent="-176473">
              <a:buFont typeface="Arial" panose="020B0604020202020204" pitchFamily="34" charset="0"/>
              <a:buChar char="•"/>
            </a:pPr>
            <a:r>
              <a:rPr lang="en-US" dirty="0"/>
              <a:t>Pictures</a:t>
            </a:r>
          </a:p>
          <a:p>
            <a:pPr marL="647069" lvl="1" indent="-176473">
              <a:buFont typeface="Arial" panose="020B0604020202020204" pitchFamily="34" charset="0"/>
              <a:buChar char="•"/>
            </a:pPr>
            <a:r>
              <a:rPr lang="en-US" dirty="0"/>
              <a:t>Sounds</a:t>
            </a:r>
          </a:p>
          <a:p>
            <a:pPr marL="647069" lvl="1" indent="-176473">
              <a:buFont typeface="Arial" panose="020B0604020202020204" pitchFamily="34" charset="0"/>
              <a:buChar char="•"/>
            </a:pPr>
            <a:r>
              <a:rPr lang="en-US" dirty="0"/>
              <a:t>Feelings</a:t>
            </a:r>
          </a:p>
          <a:p>
            <a:pPr marL="647069" lvl="1" indent="-176473">
              <a:buFont typeface="Arial" panose="020B0604020202020204" pitchFamily="34" charset="0"/>
              <a:buChar char="•"/>
            </a:pPr>
            <a:r>
              <a:rPr lang="en-US" dirty="0"/>
              <a:t>Smells</a:t>
            </a:r>
          </a:p>
          <a:p>
            <a:pPr marL="647069" lvl="1" indent="-176473">
              <a:buFont typeface="Arial" panose="020B0604020202020204" pitchFamily="34" charset="0"/>
              <a:buChar char="•"/>
            </a:pPr>
            <a:r>
              <a:rPr lang="en-US" dirty="0"/>
              <a:t>Tastes</a:t>
            </a:r>
          </a:p>
          <a:p>
            <a:pPr marL="647069" lvl="1" indent="-176473">
              <a:buFont typeface="Arial" panose="020B0604020202020204" pitchFamily="34" charset="0"/>
              <a:buChar char="•"/>
            </a:pPr>
            <a:r>
              <a:rPr lang="en-US" dirty="0"/>
              <a:t>Internal Dialog (self-talk)</a:t>
            </a:r>
          </a:p>
          <a:p>
            <a:r>
              <a:rPr lang="en-US" b="1" dirty="0"/>
              <a:t>Programming: </a:t>
            </a:r>
            <a:r>
              <a:rPr lang="en-US" dirty="0"/>
              <a:t>Discovering and using the programs, patterns and strategies we run in our mind to achieve our goals.</a:t>
            </a:r>
          </a:p>
        </p:txBody>
      </p:sp>
      <p:sp>
        <p:nvSpPr>
          <p:cNvPr id="4" name="Slide Number Placeholder 3"/>
          <p:cNvSpPr>
            <a:spLocks noGrp="1"/>
          </p:cNvSpPr>
          <p:nvPr>
            <p:ph type="sldNum" sz="quarter" idx="10"/>
          </p:nvPr>
        </p:nvSpPr>
        <p:spPr/>
        <p:txBody>
          <a:bodyPr/>
          <a:lstStyle/>
          <a:p>
            <a:fld id="{6F482286-B2DB-4F19-BC00-C42F19421E8E}" type="slidenum">
              <a:rPr lang="en-US" smtClean="0"/>
              <a:t>28</a:t>
            </a:fld>
            <a:endParaRPr lang="en-US"/>
          </a:p>
        </p:txBody>
      </p:sp>
    </p:spTree>
    <p:extLst>
      <p:ext uri="{BB962C8B-B14F-4D97-AF65-F5344CB8AC3E}">
        <p14:creationId xmlns:p14="http://schemas.microsoft.com/office/powerpoint/2010/main" val="4129839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482286-B2DB-4F19-BC00-C42F19421E8E}" type="slidenum">
              <a:rPr lang="en-US" smtClean="0"/>
              <a:t>29</a:t>
            </a:fld>
            <a:endParaRPr lang="en-US"/>
          </a:p>
        </p:txBody>
      </p:sp>
    </p:spTree>
    <p:extLst>
      <p:ext uri="{BB962C8B-B14F-4D97-AF65-F5344CB8AC3E}">
        <p14:creationId xmlns:p14="http://schemas.microsoft.com/office/powerpoint/2010/main" val="1568381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482286-B2DB-4F19-BC00-C42F19421E8E}" type="slidenum">
              <a:rPr lang="en-US" smtClean="0"/>
              <a:t>31</a:t>
            </a:fld>
            <a:endParaRPr lang="en-US"/>
          </a:p>
        </p:txBody>
      </p:sp>
    </p:spTree>
    <p:extLst>
      <p:ext uri="{BB962C8B-B14F-4D97-AF65-F5344CB8AC3E}">
        <p14:creationId xmlns:p14="http://schemas.microsoft.com/office/powerpoint/2010/main" val="3122242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r>
              <a:rPr lang="en-US" dirty="0"/>
              <a:t>The proclaimed "Solfeggio frequencies" are:</a:t>
            </a:r>
          </a:p>
          <a:p>
            <a:r>
              <a:rPr lang="en-US" dirty="0"/>
              <a:t>UT - 396 Hz - Liberating Guilt and Fear.</a:t>
            </a:r>
          </a:p>
          <a:p>
            <a:r>
              <a:rPr lang="en-US" dirty="0"/>
              <a:t>RE - 417 Hz - Undoing Situations and Facilitating Change.</a:t>
            </a:r>
          </a:p>
          <a:p>
            <a:r>
              <a:rPr lang="en-US" dirty="0"/>
              <a:t>MI - 528 Hz - Transformation and Miracles (DNA Repair)</a:t>
            </a:r>
          </a:p>
          <a:p>
            <a:r>
              <a:rPr lang="en-US" dirty="0"/>
              <a:t>FA - 639 Hz - Connecting/Relationships.</a:t>
            </a:r>
          </a:p>
          <a:p>
            <a:r>
              <a:rPr lang="en-US" dirty="0"/>
              <a:t>SOL - 741 Hz - Awakening Intuition.</a:t>
            </a:r>
          </a:p>
          <a:p>
            <a:r>
              <a:rPr lang="en-US" dirty="0"/>
              <a:t>LA - 852 Hz - Returning to Spiritual Order.</a:t>
            </a:r>
          </a:p>
        </p:txBody>
      </p:sp>
      <p:sp>
        <p:nvSpPr>
          <p:cNvPr id="7" name="Slide Number Placeholder 6"/>
          <p:cNvSpPr>
            <a:spLocks noGrp="1"/>
          </p:cNvSpPr>
          <p:nvPr>
            <p:ph type="sldNum" sz="quarter" idx="13"/>
          </p:nvPr>
        </p:nvSpPr>
        <p:spPr/>
        <p:txBody>
          <a:bodyPr/>
          <a:lstStyle/>
          <a:p>
            <a:fld id="{6F482286-B2DB-4F19-BC00-C42F19421E8E}" type="slidenum">
              <a:rPr lang="en-US" smtClean="0"/>
              <a:t>35</a:t>
            </a:fld>
            <a:endParaRPr lang="en-US"/>
          </a:p>
        </p:txBody>
      </p:sp>
    </p:spTree>
    <p:extLst>
      <p:ext uri="{BB962C8B-B14F-4D97-AF65-F5344CB8AC3E}">
        <p14:creationId xmlns:p14="http://schemas.microsoft.com/office/powerpoint/2010/main" val="2386995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Slide Number Placeholder 6"/>
          <p:cNvSpPr>
            <a:spLocks noGrp="1"/>
          </p:cNvSpPr>
          <p:nvPr>
            <p:ph type="sldNum" sz="quarter" idx="13"/>
          </p:nvPr>
        </p:nvSpPr>
        <p:spPr/>
        <p:txBody>
          <a:bodyPr/>
          <a:lstStyle/>
          <a:p>
            <a:fld id="{6F482286-B2DB-4F19-BC00-C42F19421E8E}" type="slidenum">
              <a:rPr lang="en-US" smtClean="0"/>
              <a:t>2</a:t>
            </a:fld>
            <a:endParaRPr lang="en-US"/>
          </a:p>
        </p:txBody>
      </p:sp>
    </p:spTree>
    <p:extLst>
      <p:ext uri="{BB962C8B-B14F-4D97-AF65-F5344CB8AC3E}">
        <p14:creationId xmlns:p14="http://schemas.microsoft.com/office/powerpoint/2010/main" val="4013974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482286-B2DB-4F19-BC00-C42F19421E8E}" type="slidenum">
              <a:rPr lang="en-US" smtClean="0"/>
              <a:t>45</a:t>
            </a:fld>
            <a:endParaRPr lang="en-US"/>
          </a:p>
        </p:txBody>
      </p:sp>
    </p:spTree>
    <p:extLst>
      <p:ext uri="{BB962C8B-B14F-4D97-AF65-F5344CB8AC3E}">
        <p14:creationId xmlns:p14="http://schemas.microsoft.com/office/powerpoint/2010/main" val="2905042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Healing Foods: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Eat at least 3 foods per day</a:t>
            </a:r>
          </a:p>
          <a:p>
            <a:pPr lvl="0"/>
            <a:r>
              <a:rPr lang="en-US" sz="1200" kern="1200" dirty="0">
                <a:solidFill>
                  <a:schemeClr val="tx1"/>
                </a:solidFill>
                <a:effectLst/>
                <a:latin typeface="+mn-lt"/>
                <a:ea typeface="+mn-ea"/>
                <a:cs typeface="+mn-cs"/>
              </a:rPr>
              <a:t>Wild blueberries</a:t>
            </a:r>
          </a:p>
          <a:p>
            <a:pPr lvl="0"/>
            <a:r>
              <a:rPr lang="en-US" sz="1200" kern="1200" dirty="0">
                <a:solidFill>
                  <a:schemeClr val="tx1"/>
                </a:solidFill>
                <a:effectLst/>
                <a:latin typeface="+mn-lt"/>
                <a:ea typeface="+mn-ea"/>
                <a:cs typeface="+mn-cs"/>
              </a:rPr>
              <a:t>Celery</a:t>
            </a:r>
          </a:p>
          <a:p>
            <a:pPr lvl="0"/>
            <a:r>
              <a:rPr lang="en-US" sz="1200" kern="1200" dirty="0">
                <a:solidFill>
                  <a:schemeClr val="tx1"/>
                </a:solidFill>
                <a:effectLst/>
                <a:latin typeface="+mn-lt"/>
                <a:ea typeface="+mn-ea"/>
                <a:cs typeface="+mn-cs"/>
              </a:rPr>
              <a:t>Sprouts</a:t>
            </a:r>
          </a:p>
          <a:p>
            <a:pPr lvl="0"/>
            <a:r>
              <a:rPr lang="en-US" sz="1200" kern="1200" dirty="0">
                <a:solidFill>
                  <a:schemeClr val="tx1"/>
                </a:solidFill>
                <a:effectLst/>
                <a:latin typeface="+mn-lt"/>
                <a:ea typeface="+mn-ea"/>
                <a:cs typeface="+mn-cs"/>
              </a:rPr>
              <a:t>Asparagus</a:t>
            </a:r>
          </a:p>
          <a:p>
            <a:pPr lvl="0"/>
            <a:r>
              <a:rPr lang="en-US" sz="1200" kern="1200" dirty="0">
                <a:solidFill>
                  <a:schemeClr val="tx1"/>
                </a:solidFill>
                <a:effectLst/>
                <a:latin typeface="+mn-lt"/>
                <a:ea typeface="+mn-ea"/>
                <a:cs typeface="+mn-cs"/>
              </a:rPr>
              <a:t>Spinach</a:t>
            </a:r>
          </a:p>
          <a:p>
            <a:pPr lvl="0"/>
            <a:r>
              <a:rPr lang="en-US" sz="1200" kern="1200" dirty="0">
                <a:solidFill>
                  <a:schemeClr val="tx1"/>
                </a:solidFill>
                <a:effectLst/>
                <a:latin typeface="+mn-lt"/>
                <a:ea typeface="+mn-ea"/>
                <a:cs typeface="+mn-cs"/>
              </a:rPr>
              <a:t>Cilantro</a:t>
            </a:r>
          </a:p>
          <a:p>
            <a:pPr lvl="0"/>
            <a:r>
              <a:rPr lang="en-US" sz="1200" kern="1200" dirty="0">
                <a:solidFill>
                  <a:schemeClr val="tx1"/>
                </a:solidFill>
                <a:effectLst/>
                <a:latin typeface="+mn-lt"/>
                <a:ea typeface="+mn-ea"/>
                <a:cs typeface="+mn-cs"/>
              </a:rPr>
              <a:t>Parsley</a:t>
            </a:r>
          </a:p>
          <a:p>
            <a:pPr lvl="0"/>
            <a:r>
              <a:rPr lang="en-US" sz="1200" kern="1200" dirty="0">
                <a:solidFill>
                  <a:schemeClr val="tx1"/>
                </a:solidFill>
                <a:effectLst/>
                <a:latin typeface="+mn-lt"/>
                <a:ea typeface="+mn-ea"/>
                <a:cs typeface="+mn-cs"/>
              </a:rPr>
              <a:t>Coconut oil</a:t>
            </a:r>
          </a:p>
          <a:p>
            <a:pPr lvl="0"/>
            <a:r>
              <a:rPr lang="en-US" sz="1200" kern="1200" dirty="0">
                <a:solidFill>
                  <a:schemeClr val="tx1"/>
                </a:solidFill>
                <a:effectLst/>
                <a:latin typeface="+mn-lt"/>
                <a:ea typeface="+mn-ea"/>
                <a:cs typeface="+mn-cs"/>
              </a:rPr>
              <a:t>Garlic</a:t>
            </a:r>
          </a:p>
          <a:p>
            <a:pPr lvl="0"/>
            <a:r>
              <a:rPr lang="en-US" sz="1200" kern="1200" dirty="0">
                <a:solidFill>
                  <a:schemeClr val="tx1"/>
                </a:solidFill>
                <a:effectLst/>
                <a:latin typeface="+mn-lt"/>
                <a:ea typeface="+mn-ea"/>
                <a:cs typeface="+mn-cs"/>
              </a:rPr>
              <a:t>Ginger</a:t>
            </a:r>
          </a:p>
          <a:p>
            <a:pPr lvl="0"/>
            <a:r>
              <a:rPr lang="en-US" sz="1200" kern="1200" dirty="0">
                <a:solidFill>
                  <a:schemeClr val="tx1"/>
                </a:solidFill>
                <a:effectLst/>
                <a:latin typeface="+mn-lt"/>
                <a:ea typeface="+mn-ea"/>
                <a:cs typeface="+mn-cs"/>
              </a:rPr>
              <a:t>Raspberries</a:t>
            </a:r>
          </a:p>
          <a:p>
            <a:pPr lvl="0"/>
            <a:r>
              <a:rPr lang="en-US" sz="1200" kern="1200" dirty="0">
                <a:solidFill>
                  <a:schemeClr val="tx1"/>
                </a:solidFill>
                <a:effectLst/>
                <a:latin typeface="+mn-lt"/>
                <a:ea typeface="+mn-ea"/>
                <a:cs typeface="+mn-cs"/>
              </a:rPr>
              <a:t>Lettuce</a:t>
            </a:r>
          </a:p>
          <a:p>
            <a:pPr lvl="0"/>
            <a:r>
              <a:rPr lang="en-US" sz="1200" kern="1200" dirty="0">
                <a:solidFill>
                  <a:schemeClr val="tx1"/>
                </a:solidFill>
                <a:effectLst/>
                <a:latin typeface="+mn-lt"/>
                <a:ea typeface="+mn-ea"/>
                <a:cs typeface="+mn-cs"/>
              </a:rPr>
              <a:t>Papayas</a:t>
            </a:r>
          </a:p>
          <a:p>
            <a:pPr lvl="0"/>
            <a:r>
              <a:rPr lang="en-US" sz="1200" kern="1200" dirty="0">
                <a:solidFill>
                  <a:schemeClr val="tx1"/>
                </a:solidFill>
                <a:effectLst/>
                <a:latin typeface="+mn-lt"/>
                <a:ea typeface="+mn-ea"/>
                <a:cs typeface="+mn-cs"/>
              </a:rPr>
              <a:t>Apricots</a:t>
            </a:r>
          </a:p>
          <a:p>
            <a:pPr lvl="0"/>
            <a:r>
              <a:rPr lang="en-US" sz="1200" kern="1200" dirty="0">
                <a:solidFill>
                  <a:schemeClr val="tx1"/>
                </a:solidFill>
                <a:effectLst/>
                <a:latin typeface="+mn-lt"/>
                <a:ea typeface="+mn-ea"/>
                <a:cs typeface="+mn-cs"/>
              </a:rPr>
              <a:t>Pomegranates</a:t>
            </a:r>
          </a:p>
          <a:p>
            <a:pPr lvl="0"/>
            <a:r>
              <a:rPr lang="en-US" sz="1200" kern="1200" dirty="0">
                <a:solidFill>
                  <a:schemeClr val="tx1"/>
                </a:solidFill>
                <a:effectLst/>
                <a:latin typeface="+mn-lt"/>
                <a:ea typeface="+mn-ea"/>
                <a:cs typeface="+mn-cs"/>
              </a:rPr>
              <a:t>Grapefruit</a:t>
            </a:r>
          </a:p>
          <a:p>
            <a:pPr lvl="0"/>
            <a:r>
              <a:rPr lang="en-US" sz="1200" kern="1200" dirty="0">
                <a:solidFill>
                  <a:schemeClr val="tx1"/>
                </a:solidFill>
                <a:effectLst/>
                <a:latin typeface="+mn-lt"/>
                <a:ea typeface="+mn-ea"/>
                <a:cs typeface="+mn-cs"/>
              </a:rPr>
              <a:t>Kale</a:t>
            </a:r>
          </a:p>
          <a:p>
            <a:pPr lvl="0"/>
            <a:r>
              <a:rPr lang="en-US" sz="1200" kern="1200" dirty="0">
                <a:solidFill>
                  <a:schemeClr val="tx1"/>
                </a:solidFill>
                <a:effectLst/>
                <a:latin typeface="+mn-lt"/>
                <a:ea typeface="+mn-ea"/>
                <a:cs typeface="+mn-cs"/>
              </a:rPr>
              <a:t>Sweet potatoes</a:t>
            </a:r>
          </a:p>
          <a:p>
            <a:pPr lvl="0"/>
            <a:r>
              <a:rPr lang="en-US" sz="1200" kern="1200" dirty="0">
                <a:solidFill>
                  <a:schemeClr val="tx1"/>
                </a:solidFill>
                <a:effectLst/>
                <a:latin typeface="+mn-lt"/>
                <a:ea typeface="+mn-ea"/>
                <a:cs typeface="+mn-cs"/>
              </a:rPr>
              <a:t>Cucumbers</a:t>
            </a:r>
          </a:p>
          <a:p>
            <a:pPr lvl="0"/>
            <a:r>
              <a:rPr lang="en-US" sz="1200" kern="1200" dirty="0">
                <a:solidFill>
                  <a:schemeClr val="tx1"/>
                </a:solidFill>
                <a:effectLst/>
                <a:latin typeface="+mn-lt"/>
                <a:ea typeface="+mn-ea"/>
                <a:cs typeface="+mn-cs"/>
              </a:rPr>
              <a:t>Fennel</a:t>
            </a:r>
          </a:p>
          <a:p>
            <a:r>
              <a:rPr lang="en-US" sz="1200" b="1" u="sng" kern="1200" dirty="0">
                <a:solidFill>
                  <a:schemeClr val="tx1"/>
                </a:solidFill>
                <a:effectLst/>
                <a:latin typeface="+mn-lt"/>
                <a:ea typeface="+mn-ea"/>
                <a:cs typeface="+mn-cs"/>
              </a:rPr>
              <a:t>Healing Herbs and Supplements: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Cat’s claw</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reduces EBV</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Silver hydrosol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lowers EBV load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Zinc</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strengthens immune system, protects thyroid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Vitamin B12</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strengthens central nervous system</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Licorice root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lowers EBV, strengthens adrenals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Lemon balm</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antiviral/antibacterial</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5-MTHF</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(5-methyltetrahydrofolate) strengthens central nervous system</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Selenium</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strengthens central nervous system (CNS)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Red marine algae</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antiviral, removes heavy metals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L-lysine</a:t>
            </a:r>
            <a:r>
              <a:rPr lang="en-US" sz="1200" kern="1200" dirty="0">
                <a:solidFill>
                  <a:schemeClr val="tx1"/>
                </a:solidFill>
                <a:effectLst/>
                <a:latin typeface="+mn-lt"/>
                <a:ea typeface="+mn-ea"/>
                <a:cs typeface="+mn-cs"/>
              </a:rPr>
              <a:t>, lowers EBV, </a:t>
            </a:r>
            <a:r>
              <a:rPr lang="en-US" sz="1200" i="1" kern="1200" dirty="0">
                <a:solidFill>
                  <a:schemeClr val="tx1"/>
                </a:solidFill>
                <a:effectLst/>
                <a:latin typeface="+mn-lt"/>
                <a:ea typeface="+mn-ea"/>
                <a:cs typeface="+mn-cs"/>
              </a:rPr>
              <a:t>strengthens CNS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Spirulina</a:t>
            </a:r>
            <a:r>
              <a:rPr lang="en-US" sz="1200" kern="1200" dirty="0">
                <a:solidFill>
                  <a:schemeClr val="tx1"/>
                </a:solidFill>
                <a:effectLst/>
                <a:latin typeface="+mn-lt"/>
                <a:ea typeface="+mn-ea"/>
                <a:cs typeface="+mn-cs"/>
              </a:rPr>
              <a:t> (preferably from Hawaii), </a:t>
            </a:r>
            <a:r>
              <a:rPr lang="en-US" sz="1200" i="1" kern="1200" dirty="0">
                <a:solidFill>
                  <a:schemeClr val="tx1"/>
                </a:solidFill>
                <a:effectLst/>
                <a:latin typeface="+mn-lt"/>
                <a:ea typeface="+mn-ea"/>
                <a:cs typeface="+mn-cs"/>
              </a:rPr>
              <a:t>adrenal strength</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Ester-C</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strengthens immune system</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Nettle leaf</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micronutrients to brain, blood &amp; CNS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Monolaurin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antiviral, breaks down EBV load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Elderberry</a:t>
            </a:r>
            <a:r>
              <a:rPr lang="en-US" sz="1200" i="1" kern="1200" dirty="0">
                <a:solidFill>
                  <a:schemeClr val="tx1"/>
                </a:solidFill>
                <a:effectLst/>
                <a:latin typeface="+mn-lt"/>
                <a:ea typeface="+mn-ea"/>
                <a:cs typeface="+mn-cs"/>
              </a:rPr>
              <a:t>, antiviral, strengthens immune system</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Red clover</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cleanses liver, lymphatic sys &amp; spleen</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Star anise,</a:t>
            </a:r>
            <a:r>
              <a:rPr lang="en-US" sz="1200" i="1" kern="1200" dirty="0">
                <a:solidFill>
                  <a:schemeClr val="tx1"/>
                </a:solidFill>
                <a:effectLst/>
                <a:latin typeface="+mn-lt"/>
                <a:ea typeface="+mn-ea"/>
                <a:cs typeface="+mn-cs"/>
              </a:rPr>
              <a:t> antiviral, destroy EBV in liver &amp; thyroid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Curcumin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strengthens endocrine system &amp; CNS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br>
              <a:rPr lang="en-US" sz="1200" b="1" u="sng" kern="1200" dirty="0">
                <a:solidFill>
                  <a:schemeClr val="tx1"/>
                </a:solidFill>
                <a:effectLst/>
                <a:latin typeface="+mn-lt"/>
                <a:ea typeface="+mn-ea"/>
                <a:cs typeface="+mn-cs"/>
              </a:rPr>
            </a:br>
            <a:r>
              <a:rPr lang="en-US" sz="1200" b="1" u="sng" kern="1200" dirty="0">
                <a:solidFill>
                  <a:schemeClr val="tx1"/>
                </a:solidFill>
                <a:effectLst/>
                <a:latin typeface="+mn-lt"/>
                <a:ea typeface="+mn-ea"/>
                <a:cs typeface="+mn-cs"/>
              </a:rPr>
              <a:t>Adrenal Fatigue:</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Licorice root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balance cortisol/cortisone</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Spirulina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SOD), adrenal strength</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Ester-C</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lowers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inflammation, soothes adrenal</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Chromium</a:t>
            </a:r>
            <a:r>
              <a:rPr lang="en-US" sz="1200" i="1" kern="1200" dirty="0">
                <a:solidFill>
                  <a:schemeClr val="tx1"/>
                </a:solidFill>
                <a:effectLst/>
                <a:latin typeface="+mn-lt"/>
                <a:ea typeface="+mn-ea"/>
                <a:cs typeface="+mn-cs"/>
              </a:rPr>
              <a:t>, balance insulin, strengthens glands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Eleuthero</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(Siberian ginseng), protects adrenals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Schisandra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suppress kidney spasms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Ashwagandha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balance testosterone and DHEA</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Magnesium</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reducing adrenal gland stress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5-MTHF</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strengthens central nervous system</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Cordyceps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strengthens gallbladder/liver</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Panax ginseng</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enhances body react/adapt time</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Rose hips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lowers inflammation</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Barley grass juice extract powder</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increases HCA</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Astragalus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strengthens immune/endocrine sys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Lemon balm</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replenishes nervous system</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Rhodiola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optimizes adrenal function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Healing From Rheumatoid Arthritis: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Curcumin</a:t>
            </a:r>
          </a:p>
          <a:p>
            <a:pPr lvl="0"/>
            <a:r>
              <a:rPr lang="en-US" sz="1200" kern="1200" dirty="0">
                <a:solidFill>
                  <a:schemeClr val="tx1"/>
                </a:solidFill>
                <a:effectLst/>
                <a:latin typeface="+mn-lt"/>
                <a:ea typeface="+mn-ea"/>
                <a:cs typeface="+mn-cs"/>
              </a:rPr>
              <a:t>Nettle leaf</a:t>
            </a:r>
          </a:p>
          <a:p>
            <a:pPr lvl="0"/>
            <a:r>
              <a:rPr lang="en-US" sz="1200" kern="1200" dirty="0">
                <a:solidFill>
                  <a:schemeClr val="tx1"/>
                </a:solidFill>
                <a:effectLst/>
                <a:latin typeface="+mn-lt"/>
                <a:ea typeface="+mn-ea"/>
                <a:cs typeface="+mn-cs"/>
              </a:rPr>
              <a:t>Turmeric</a:t>
            </a:r>
          </a:p>
          <a:p>
            <a:pPr lvl="0"/>
            <a:r>
              <a:rPr lang="en-US" sz="1200" kern="1200" dirty="0">
                <a:solidFill>
                  <a:schemeClr val="tx1"/>
                </a:solidFill>
                <a:effectLst/>
                <a:latin typeface="+mn-lt"/>
                <a:ea typeface="+mn-ea"/>
                <a:cs typeface="+mn-cs"/>
              </a:rPr>
              <a:t>N-</a:t>
            </a:r>
            <a:r>
              <a:rPr lang="en-US" sz="1200" kern="1200" dirty="0" err="1">
                <a:solidFill>
                  <a:schemeClr val="tx1"/>
                </a:solidFill>
                <a:effectLst/>
                <a:latin typeface="+mn-lt"/>
                <a:ea typeface="+mn-ea"/>
                <a:cs typeface="+mn-cs"/>
              </a:rPr>
              <a:t>accetyl</a:t>
            </a:r>
            <a:r>
              <a:rPr lang="en-US" sz="1200" kern="1200" dirty="0">
                <a:solidFill>
                  <a:schemeClr val="tx1"/>
                </a:solidFill>
                <a:effectLst/>
                <a:latin typeface="+mn-lt"/>
                <a:ea typeface="+mn-ea"/>
                <a:cs typeface="+mn-cs"/>
              </a:rPr>
              <a:t> cysteine (NAC)</a:t>
            </a:r>
          </a:p>
          <a:p>
            <a:pPr lvl="0"/>
            <a:r>
              <a:rPr lang="en-US" sz="1200" kern="1200" dirty="0">
                <a:solidFill>
                  <a:schemeClr val="tx1"/>
                </a:solidFill>
                <a:effectLst/>
                <a:latin typeface="+mn-lt"/>
                <a:ea typeface="+mn-ea"/>
                <a:cs typeface="+mn-cs"/>
              </a:rPr>
              <a:t>MSM (methylsulfonylmethane)</a:t>
            </a: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Remove Toxic Heavy Metals: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Cilantro</a:t>
            </a:r>
          </a:p>
          <a:p>
            <a:pPr lvl="0"/>
            <a:r>
              <a:rPr lang="en-US" sz="1200" kern="1200" dirty="0">
                <a:solidFill>
                  <a:schemeClr val="tx1"/>
                </a:solidFill>
                <a:effectLst/>
                <a:latin typeface="+mn-lt"/>
                <a:ea typeface="+mn-ea"/>
                <a:cs typeface="+mn-cs"/>
              </a:rPr>
              <a:t>Parsley</a:t>
            </a:r>
          </a:p>
          <a:p>
            <a:pPr lvl="0"/>
            <a:r>
              <a:rPr lang="en-US" sz="1200" kern="1200" dirty="0">
                <a:solidFill>
                  <a:schemeClr val="tx1"/>
                </a:solidFill>
                <a:effectLst/>
                <a:latin typeface="+mn-lt"/>
                <a:ea typeface="+mn-ea"/>
                <a:cs typeface="+mn-cs"/>
              </a:rPr>
              <a:t>Zeolite</a:t>
            </a:r>
          </a:p>
          <a:p>
            <a:pPr lvl="0"/>
            <a:r>
              <a:rPr lang="en-US" sz="1200" kern="1200" dirty="0">
                <a:solidFill>
                  <a:schemeClr val="tx1"/>
                </a:solidFill>
                <a:effectLst/>
                <a:latin typeface="+mn-lt"/>
                <a:ea typeface="+mn-ea"/>
                <a:cs typeface="+mn-cs"/>
              </a:rPr>
              <a:t>Spirulina (preferably Hawaii)</a:t>
            </a:r>
          </a:p>
          <a:p>
            <a:pPr lvl="0"/>
            <a:r>
              <a:rPr lang="en-US" sz="1200" kern="1200" dirty="0">
                <a:solidFill>
                  <a:schemeClr val="tx1"/>
                </a:solidFill>
                <a:effectLst/>
                <a:latin typeface="+mn-lt"/>
                <a:ea typeface="+mn-ea"/>
                <a:cs typeface="+mn-cs"/>
              </a:rPr>
              <a:t>Garlic</a:t>
            </a:r>
          </a:p>
          <a:p>
            <a:pPr lvl="0"/>
            <a:r>
              <a:rPr lang="en-US" sz="1200" kern="1200" dirty="0">
                <a:solidFill>
                  <a:schemeClr val="tx1"/>
                </a:solidFill>
                <a:effectLst/>
                <a:latin typeface="+mn-lt"/>
                <a:ea typeface="+mn-ea"/>
                <a:cs typeface="+mn-cs"/>
              </a:rPr>
              <a:t>Sage</a:t>
            </a:r>
          </a:p>
          <a:p>
            <a:pPr lvl="0"/>
            <a:r>
              <a:rPr lang="en-US" sz="1200" kern="1200" dirty="0">
                <a:solidFill>
                  <a:schemeClr val="tx1"/>
                </a:solidFill>
                <a:effectLst/>
                <a:latin typeface="+mn-lt"/>
                <a:ea typeface="+mn-ea"/>
                <a:cs typeface="+mn-cs"/>
              </a:rPr>
              <a:t>L-glutamine</a:t>
            </a:r>
          </a:p>
          <a:p>
            <a:pPr lvl="0"/>
            <a:r>
              <a:rPr lang="en-US" sz="1200" kern="1200" dirty="0">
                <a:solidFill>
                  <a:schemeClr val="tx1"/>
                </a:solidFill>
                <a:effectLst/>
                <a:latin typeface="+mn-lt"/>
                <a:ea typeface="+mn-ea"/>
                <a:cs typeface="+mn-cs"/>
              </a:rPr>
              <a:t>Plantain leaf</a:t>
            </a:r>
          </a:p>
          <a:p>
            <a:pPr lvl="0"/>
            <a:r>
              <a:rPr lang="en-US" sz="1200" kern="1200" dirty="0">
                <a:solidFill>
                  <a:schemeClr val="tx1"/>
                </a:solidFill>
                <a:effectLst/>
                <a:latin typeface="+mn-lt"/>
                <a:ea typeface="+mn-ea"/>
                <a:cs typeface="+mn-cs"/>
              </a:rPr>
              <a:t>Red clover blossom </a:t>
            </a:r>
          </a:p>
          <a:p>
            <a:pPr lvl="0"/>
            <a:r>
              <a:rPr lang="en-US" sz="1200" kern="1200" dirty="0">
                <a:solidFill>
                  <a:schemeClr val="tx1"/>
                </a:solidFill>
                <a:effectLst/>
                <a:latin typeface="+mn-lt"/>
                <a:ea typeface="+mn-ea"/>
                <a:cs typeface="+mn-cs"/>
              </a:rPr>
              <a:t>Barley grass juice extract powder</a:t>
            </a:r>
          </a:p>
          <a:p>
            <a:pPr lvl="0"/>
            <a:r>
              <a:rPr lang="en-US" sz="1200" kern="1200" dirty="0">
                <a:solidFill>
                  <a:schemeClr val="tx1"/>
                </a:solidFill>
                <a:effectLst/>
                <a:latin typeface="+mn-lt"/>
                <a:ea typeface="+mn-ea"/>
                <a:cs typeface="+mn-cs"/>
              </a:rPr>
              <a:t>Spirulina (preferably from Hawaii)</a:t>
            </a:r>
          </a:p>
          <a:p>
            <a:pPr lvl="0"/>
            <a:r>
              <a:rPr lang="en-US" sz="1200" kern="1200" dirty="0">
                <a:solidFill>
                  <a:schemeClr val="tx1"/>
                </a:solidFill>
                <a:effectLst/>
                <a:latin typeface="+mn-lt"/>
                <a:ea typeface="+mn-ea"/>
                <a:cs typeface="+mn-cs"/>
              </a:rPr>
              <a:t>Cilantro</a:t>
            </a:r>
          </a:p>
          <a:p>
            <a:pPr lvl="0"/>
            <a:r>
              <a:rPr lang="en-US" sz="1200" kern="1200" dirty="0">
                <a:solidFill>
                  <a:schemeClr val="tx1"/>
                </a:solidFill>
                <a:effectLst/>
                <a:latin typeface="+mn-lt"/>
                <a:ea typeface="+mn-ea"/>
                <a:cs typeface="+mn-cs"/>
              </a:rPr>
              <a:t>Wild blueberries</a:t>
            </a:r>
          </a:p>
          <a:p>
            <a:pPr lvl="0"/>
            <a:r>
              <a:rPr lang="en-US" sz="1200" kern="1200" dirty="0">
                <a:solidFill>
                  <a:schemeClr val="tx1"/>
                </a:solidFill>
                <a:effectLst/>
                <a:latin typeface="+mn-lt"/>
                <a:ea typeface="+mn-ea"/>
                <a:cs typeface="+mn-cs"/>
              </a:rPr>
              <a:t>Atlantic dulse</a:t>
            </a:r>
          </a:p>
          <a:p>
            <a:pPr lvl="0"/>
            <a:r>
              <a:rPr lang="en-US" sz="1200" kern="1200" dirty="0">
                <a:solidFill>
                  <a:schemeClr val="tx1"/>
                </a:solidFill>
                <a:effectLst/>
                <a:latin typeface="+mn-lt"/>
                <a:ea typeface="+mn-ea"/>
                <a:cs typeface="+mn-cs"/>
              </a:rPr>
              <a:t>Burdock root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Restore Hydrochloric Acid (HCA) Level:</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Two 16-ounce glasses of fresh, plain celery juice a day</a:t>
            </a:r>
          </a:p>
          <a:p>
            <a:endParaRPr lang="en-US" dirty="0"/>
          </a:p>
        </p:txBody>
      </p:sp>
      <p:sp>
        <p:nvSpPr>
          <p:cNvPr id="7" name="Slide Number Placeholder 6"/>
          <p:cNvSpPr>
            <a:spLocks noGrp="1"/>
          </p:cNvSpPr>
          <p:nvPr>
            <p:ph type="sldNum" sz="quarter" idx="13"/>
          </p:nvPr>
        </p:nvSpPr>
        <p:spPr/>
        <p:txBody>
          <a:bodyPr/>
          <a:lstStyle/>
          <a:p>
            <a:fld id="{6F482286-B2DB-4F19-BC00-C42F19421E8E}" type="slidenum">
              <a:rPr lang="en-US" smtClean="0"/>
              <a:t>49</a:t>
            </a:fld>
            <a:endParaRPr lang="en-US"/>
          </a:p>
        </p:txBody>
      </p:sp>
    </p:spTree>
    <p:extLst>
      <p:ext uri="{BB962C8B-B14F-4D97-AF65-F5344CB8AC3E}">
        <p14:creationId xmlns:p14="http://schemas.microsoft.com/office/powerpoint/2010/main" val="391934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482286-B2DB-4F19-BC00-C42F19421E8E}" type="slidenum">
              <a:rPr lang="en-US" smtClean="0"/>
              <a:t>50</a:t>
            </a:fld>
            <a:endParaRPr lang="en-US"/>
          </a:p>
        </p:txBody>
      </p:sp>
    </p:spTree>
    <p:extLst>
      <p:ext uri="{BB962C8B-B14F-4D97-AF65-F5344CB8AC3E}">
        <p14:creationId xmlns:p14="http://schemas.microsoft.com/office/powerpoint/2010/main" val="3328414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b="1"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How to consider eating:</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Always respect circadian cycles and eat according to season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Lots of good quality proteins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Lots of good quality fats (grass-fed/pastured animal fats, lard, tallow)</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Liberal uses of seafood broths and bone broth made from ocean and grass-fed animals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Fermented vegetables and/or probiotics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Aft>
                <a:spcPts val="80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800"/>
              </a:spcAft>
            </a:pPr>
            <a:r>
              <a:rPr lang="en-US" sz="1800" b="1"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The base of protein/fat pyramid of the Epi-Paleo RX:</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Shellfish (oysters) other than crustaceans, most nutrient dense food for optimal brain function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Crustaceans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Fish</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Offal, or organ meats, of pastured/grass fed animals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Grass-fed skeletal meats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Pastured eggs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Seeds and nuts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Aft>
                <a:spcPts val="80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800"/>
              </a:spcAft>
            </a:pPr>
            <a:r>
              <a:rPr lang="en-US" sz="1800" b="1"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Fats: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Spring and summer: coconut oil, ghee, palm oil, duck fat, beef tallow, bacon fat, pastured butter, olive or avocado oil for salads, macadamia nut oils for mayonnaise, raw cream, seafood use MUFAs as added fats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Fall and winter: ghee, pastured butter, duck fat, beef tallow, bacon fat, non-hydrogenated lard, raw cream, seafood use MUFAs as added fats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Add sea vegetables to meals. Healthy colon coverts complex carbohydrates to short chain fatty acids to increase omega 3 content in our colon and diminish the risk of diverticulitis and colon cancer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Aft>
                <a:spcPts val="80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800"/>
              </a:spcAft>
            </a:pPr>
            <a:r>
              <a:rPr lang="en-US" sz="1800" b="1"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Foods eliminate from Epi-Paleo RX:</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All grains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All U.S. dairy, because of the A1 casein problem</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All nightshade vegetables: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Solanaceae (If you have an autoimmunity, degenerative disc disease, or degenerative joint disease consider avoiding them)</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marR="0" lvl="1" indent="-342900">
              <a:lnSpc>
                <a:spcPct val="107000"/>
              </a:lnSpc>
              <a:buClr>
                <a:srgbClr val="252525"/>
              </a:buClr>
              <a:buFont typeface="+mj-lt"/>
              <a:buAutoNum type="alphaU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American grown soy</a:t>
            </a:r>
            <a:endParaRPr lang="en-US" sz="1800" kern="100" dirty="0">
              <a:effectLst/>
              <a:latin typeface="Calibri" panose="020F0502020204030204" pitchFamily="34" charset="0"/>
              <a:ea typeface="Arial" panose="020B0604020202020204" pitchFamily="34" charset="0"/>
              <a:cs typeface="Times New Roman" panose="02020603050405020304" pitchFamily="18" charset="0"/>
            </a:endParaRPr>
          </a:p>
          <a:p>
            <a:pPr marL="800100" marR="0" lvl="1" indent="-342900">
              <a:lnSpc>
                <a:spcPct val="107000"/>
              </a:lnSpc>
              <a:buClr>
                <a:srgbClr val="252525"/>
              </a:buClr>
              <a:buFont typeface="+mj-lt"/>
              <a:buAutoNum type="alphaU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All potatoes (excluding sweet potato)</a:t>
            </a:r>
            <a:endParaRPr lang="en-US" sz="1800" kern="100" dirty="0">
              <a:effectLst/>
              <a:latin typeface="Calibri" panose="020F0502020204030204" pitchFamily="34" charset="0"/>
              <a:ea typeface="Arial" panose="020B0604020202020204" pitchFamily="34" charset="0"/>
              <a:cs typeface="Times New Roman" panose="02020603050405020304" pitchFamily="18" charset="0"/>
            </a:endParaRPr>
          </a:p>
          <a:p>
            <a:pPr marL="800100" marR="0" lvl="1" indent="-342900">
              <a:lnSpc>
                <a:spcPct val="107000"/>
              </a:lnSpc>
              <a:buClr>
                <a:srgbClr val="252525"/>
              </a:buClr>
              <a:buFont typeface="+mj-lt"/>
              <a:buAutoNum type="alphaU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Tomatoes</a:t>
            </a:r>
            <a:endParaRPr lang="en-US" sz="1800" kern="100" dirty="0">
              <a:effectLst/>
              <a:latin typeface="Calibri" panose="020F0502020204030204" pitchFamily="34" charset="0"/>
              <a:ea typeface="Arial" panose="020B0604020202020204" pitchFamily="34" charset="0"/>
              <a:cs typeface="Times New Roman" panose="02020603050405020304" pitchFamily="18" charset="0"/>
            </a:endParaRPr>
          </a:p>
          <a:p>
            <a:pPr marL="800100" marR="0" lvl="1" indent="-342900">
              <a:lnSpc>
                <a:spcPct val="107000"/>
              </a:lnSpc>
              <a:buClr>
                <a:srgbClr val="252525"/>
              </a:buClr>
              <a:buFont typeface="+mj-lt"/>
              <a:buAutoNum type="alphaU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Eggplant</a:t>
            </a:r>
            <a:endParaRPr lang="en-US" sz="1800" kern="100" dirty="0">
              <a:effectLst/>
              <a:latin typeface="Calibri" panose="020F0502020204030204" pitchFamily="34" charset="0"/>
              <a:ea typeface="Arial" panose="020B0604020202020204" pitchFamily="34" charset="0"/>
              <a:cs typeface="Times New Roman" panose="02020603050405020304" pitchFamily="18" charset="0"/>
            </a:endParaRPr>
          </a:p>
          <a:p>
            <a:pPr marL="800100" marR="0" lvl="1" indent="-342900">
              <a:lnSpc>
                <a:spcPct val="107000"/>
              </a:lnSpc>
              <a:buClr>
                <a:srgbClr val="252525"/>
              </a:buClr>
              <a:buFont typeface="+mj-lt"/>
              <a:buAutoNum type="alphaU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Sweet and hot peppers (excluding black pepper)</a:t>
            </a:r>
            <a:endParaRPr lang="en-US" sz="1800" kern="100" dirty="0">
              <a:effectLst/>
              <a:latin typeface="Calibri" panose="020F0502020204030204" pitchFamily="34" charset="0"/>
              <a:ea typeface="Arial" panose="020B0604020202020204" pitchFamily="34" charset="0"/>
              <a:cs typeface="Times New Roman" panose="02020603050405020304" pitchFamily="18" charset="0"/>
            </a:endParaRPr>
          </a:p>
          <a:p>
            <a:pPr marL="800100" marR="0" lvl="1" indent="-342900">
              <a:lnSpc>
                <a:spcPct val="107000"/>
              </a:lnSpc>
              <a:buClr>
                <a:srgbClr val="252525"/>
              </a:buClr>
              <a:buFont typeface="+mj-lt"/>
              <a:buAutoNum type="alphaU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Ground cherries</a:t>
            </a:r>
            <a:endParaRPr lang="en-US" sz="1800" kern="100" dirty="0">
              <a:effectLst/>
              <a:latin typeface="Calibri" panose="020F0502020204030204" pitchFamily="34" charset="0"/>
              <a:ea typeface="Arial" panose="020B0604020202020204" pitchFamily="34" charset="0"/>
              <a:cs typeface="Times New Roman" panose="02020603050405020304" pitchFamily="18" charset="0"/>
            </a:endParaRPr>
          </a:p>
          <a:p>
            <a:pPr marL="800100" marR="0" lvl="1" indent="-342900">
              <a:lnSpc>
                <a:spcPct val="107000"/>
              </a:lnSpc>
              <a:buClr>
                <a:srgbClr val="252525"/>
              </a:buClr>
              <a:buFont typeface="+mj-lt"/>
              <a:buAutoNum type="alphaU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Tomatillos and tamarillos </a:t>
            </a:r>
            <a:endParaRPr lang="en-US" sz="1800" kern="100" dirty="0">
              <a:effectLst/>
              <a:latin typeface="Calibri" panose="020F0502020204030204" pitchFamily="34" charset="0"/>
              <a:ea typeface="Arial" panose="020B0604020202020204" pitchFamily="34" charset="0"/>
              <a:cs typeface="Times New Roman" panose="02020603050405020304" pitchFamily="18" charset="0"/>
            </a:endParaRPr>
          </a:p>
          <a:p>
            <a:pPr marL="800100" marR="0" lvl="1" indent="-342900">
              <a:lnSpc>
                <a:spcPct val="107000"/>
              </a:lnSpc>
              <a:buClr>
                <a:srgbClr val="252525"/>
              </a:buClr>
              <a:buFont typeface="+mj-lt"/>
              <a:buAutoNum type="alphaU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Garden huckleberry and naranjillas</a:t>
            </a:r>
            <a:endParaRPr lang="en-US" sz="1800" kern="100" dirty="0">
              <a:effectLst/>
              <a:latin typeface="Calibri" panose="020F0502020204030204" pitchFamily="34" charset="0"/>
              <a:ea typeface="Arial" panose="020B0604020202020204" pitchFamily="34" charset="0"/>
              <a:cs typeface="Times New Roman" panose="02020603050405020304" pitchFamily="18" charset="0"/>
            </a:endParaRPr>
          </a:p>
          <a:p>
            <a:pPr marL="800100" marR="0" lvl="1" indent="-342900">
              <a:lnSpc>
                <a:spcPct val="107000"/>
              </a:lnSpc>
              <a:buClr>
                <a:srgbClr val="252525"/>
              </a:buClr>
              <a:buFont typeface="+mj-lt"/>
              <a:buAutoNum type="alphaUcPeriod"/>
            </a:pP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Pepinis</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and pimentos </a:t>
            </a:r>
            <a:endParaRPr lang="en-US" sz="1800" kern="100" dirty="0">
              <a:effectLst/>
              <a:latin typeface="Calibri" panose="020F0502020204030204" pitchFamily="34" charset="0"/>
              <a:ea typeface="Arial" panose="020B0604020202020204" pitchFamily="34" charset="0"/>
              <a:cs typeface="Times New Roman" panose="02020603050405020304" pitchFamily="18" charset="0"/>
            </a:endParaRPr>
          </a:p>
          <a:p>
            <a:pPr marL="800100" marR="0" lvl="1" indent="-342900">
              <a:lnSpc>
                <a:spcPct val="107000"/>
              </a:lnSpc>
              <a:buClr>
                <a:srgbClr val="252525"/>
              </a:buClr>
              <a:buFont typeface="+mj-lt"/>
              <a:buAutoNum type="alphaU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Cape gooseberry</a:t>
            </a:r>
            <a:endParaRPr lang="en-US" sz="1800" kern="100" dirty="0">
              <a:effectLst/>
              <a:latin typeface="Calibri" panose="020F0502020204030204" pitchFamily="34" charset="0"/>
              <a:ea typeface="Arial" panose="020B0604020202020204" pitchFamily="34" charset="0"/>
              <a:cs typeface="Times New Roman" panose="02020603050405020304" pitchFamily="18" charset="0"/>
            </a:endParaRPr>
          </a:p>
          <a:p>
            <a:pPr marL="800100" marR="0" lvl="1" indent="-342900">
              <a:lnSpc>
                <a:spcPct val="107000"/>
              </a:lnSpc>
              <a:spcAft>
                <a:spcPts val="800"/>
              </a:spcAft>
              <a:buClr>
                <a:srgbClr val="252525"/>
              </a:buClr>
              <a:buFont typeface="+mj-lt"/>
              <a:buAutoNum type="alphaU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Blueberries, strawberries, okra, and artichokes (have some solanaceae toxin in them, but are not a strict nightshade)</a:t>
            </a:r>
            <a:endParaRPr lang="en-US" sz="1800" kern="100" dirty="0">
              <a:effectLst/>
              <a:latin typeface="Calibri" panose="020F0502020204030204" pitchFamily="34" charset="0"/>
              <a:ea typeface="Arial" panose="020B0604020202020204" pitchFamily="34" charset="0"/>
              <a:cs typeface="Times New Roman" panose="02020603050405020304" pitchFamily="18" charset="0"/>
            </a:endParaRPr>
          </a:p>
          <a:p>
            <a:pPr marL="800100" marR="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All fruits out of season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marR="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Optional, cut out all poultry and fowl (excluding duck)</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marR="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All legumes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marR="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Any food containing saponin. Alfalfa sprouts, yucca, soy, </a:t>
            </a: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quilla</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extracts (used to foam drinks like beer), and chia seeds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marR="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Avoid all sweeteners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Aft>
                <a:spcPts val="80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800"/>
              </a:spcAft>
            </a:pPr>
            <a:r>
              <a:rPr lang="en-US" sz="1800" b="1"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Consider adding sea veggies: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Irish moss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Wakame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Kelp</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Hijiki</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Kombu</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Nori</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Sea palm</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Bladderwrack</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Dulse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Arame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Aft>
                <a:spcPts val="80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800"/>
              </a:spcAft>
            </a:pPr>
            <a:r>
              <a:rPr lang="en-US" sz="1800" b="1"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The Cold Therapy RX:</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Cold water immersion dictates a more rapid drop in surface and core temperature than exposure to cold air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Always eat a high fat and/or protein meal before attempting to cold adapt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Drink 16 - 32 ounces of ice water immediately prior (increases your metabolic rate by 30 to 40%)</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800"/>
              </a:spcAft>
            </a:pPr>
            <a:r>
              <a:rPr lang="en-US" sz="1800" b="1"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Step 1</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Place your face first in ice cold water (50-55 degrees) for as long as you can tolerate.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Record the time.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Next two weeks work on increase the time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800"/>
              </a:spcAft>
            </a:pPr>
            <a:r>
              <a:rPr lang="en-US" sz="1800" b="1"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Step 2: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Buy a compression shirt and place 20 or 40 pounds of ice on your torso</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Try to extend your time by 5 minutes each session until you get to 60 minutes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800"/>
              </a:spcAft>
            </a:pPr>
            <a:r>
              <a:rPr lang="en-US" sz="1800" b="1"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Step 3</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Try cold showers to ready your body for immersion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Fill bathtub with cold tap water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Immersion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Add 20 - 40 pounds of ice to the chest and abdomen region while in the tub</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You're looking to get your skin surface temp to 50 - 55 degrees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800"/>
              </a:spcAft>
            </a:pPr>
            <a:r>
              <a:rPr lang="en-US" sz="1800" b="1"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Step 4:</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At 45 minutes you can stop</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Do this 2 - 5 times per week</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Immersion is the best way to shed body fat and regain leptin sensitivity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Once you've accomplished this in the house for a month, you can move to the outdoors...a pool, lake, or hot tub.</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800"/>
              </a:spcAft>
            </a:pPr>
            <a:r>
              <a:rPr lang="en-US" sz="1800" b="1"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Step 5:</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228600">
              <a:lnSpc>
                <a:spcPct val="107000"/>
              </a:lnSpc>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You burn a lot more calories when it's cold outside and try not to wear a ton of clothing as you adapt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228600">
              <a:lnSpc>
                <a:spcPct val="107000"/>
              </a:lnSpc>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The higher your omega-3 content the better you will adapt to the cold</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228600">
              <a:lnSpc>
                <a:spcPct val="107000"/>
              </a:lnSpc>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Higher protein/fat intake you have the slower you will adapt to the cold</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228600">
              <a:lnSpc>
                <a:spcPct val="107000"/>
              </a:lnSpc>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The more carbs you have in your diet (leptin resistance) the easier you will find it to adapt to cold</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228600">
              <a:lnSpc>
                <a:spcPct val="107000"/>
              </a:lnSpc>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Smokers will not adapt to cold well</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228600">
              <a:lnSpc>
                <a:spcPct val="107000"/>
              </a:lnSpc>
              <a:spcAft>
                <a:spcPts val="800"/>
              </a:spcAft>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If you are dehydrated (booze/wine) you will not cold adapt fast either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800"/>
              </a:spcAft>
            </a:pPr>
            <a:r>
              <a:rPr lang="en-US" sz="1800" b="1"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Step 6:</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Adapting to cold thermogenesis (cold air) will take a lot longer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Slowly remove clothing as you proceed over time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You want to expose your face and head to cold as soon as possible (this stimulate slowing of our heart rate)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F482286-B2DB-4F19-BC00-C42F19421E8E}" type="slidenum">
              <a:rPr lang="en-US" smtClean="0"/>
              <a:t>63</a:t>
            </a:fld>
            <a:endParaRPr lang="en-US"/>
          </a:p>
        </p:txBody>
      </p:sp>
    </p:spTree>
    <p:extLst>
      <p:ext uri="{BB962C8B-B14F-4D97-AF65-F5344CB8AC3E}">
        <p14:creationId xmlns:p14="http://schemas.microsoft.com/office/powerpoint/2010/main" val="714362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spcAft>
                <a:spcPts val="750"/>
              </a:spcAft>
            </a:pPr>
            <a:r>
              <a:rPr lang="en-US" sz="1600" b="1" i="0" u="sng" dirty="0">
                <a:solidFill>
                  <a:srgbClr val="008080"/>
                </a:solidFill>
                <a:effectLst/>
                <a:latin typeface="+mj-lt"/>
              </a:rPr>
              <a:t>Disease Prevention</a:t>
            </a:r>
            <a:endParaRPr lang="en-US" sz="1600" b="1" i="0" u="sng" dirty="0">
              <a:solidFill>
                <a:srgbClr val="222222"/>
              </a:solidFill>
              <a:effectLst/>
              <a:latin typeface="+mj-lt"/>
            </a:endParaRPr>
          </a:p>
          <a:p>
            <a:pPr algn="just" fontAlgn="base"/>
            <a:r>
              <a:rPr lang="en-US" sz="1100" b="1" i="0" dirty="0">
                <a:solidFill>
                  <a:srgbClr val="6786A1"/>
                </a:solidFill>
                <a:effectLst/>
                <a:latin typeface="+mj-lt"/>
              </a:rPr>
              <a:t>Wide Range of Ailments</a:t>
            </a:r>
            <a:r>
              <a:rPr lang="en-US" sz="1100" b="0" i="0" dirty="0">
                <a:solidFill>
                  <a:srgbClr val="666666"/>
                </a:solidFill>
                <a:effectLst/>
                <a:latin typeface="+mj-lt"/>
              </a:rPr>
              <a:t>: Dr. Batmanghelidj proposed that proper hydration could prevent a wide variety of diseases. His theories extended beyond immediate symptoms to chronic and degenerative conditions.</a:t>
            </a:r>
          </a:p>
          <a:p>
            <a:pPr algn="just" fontAlgn="base"/>
            <a:r>
              <a:rPr lang="en-US" sz="1100" b="1" i="0" dirty="0">
                <a:solidFill>
                  <a:srgbClr val="6786A1"/>
                </a:solidFill>
                <a:effectLst/>
                <a:latin typeface="+mj-lt"/>
              </a:rPr>
              <a:t>Specific Conditions</a:t>
            </a:r>
            <a:r>
              <a:rPr lang="en-US" sz="1100" b="0" i="0" dirty="0">
                <a:solidFill>
                  <a:srgbClr val="666666"/>
                </a:solidFill>
                <a:effectLst/>
                <a:latin typeface="+mj-lt"/>
              </a:rPr>
              <a:t>:</a:t>
            </a:r>
          </a:p>
          <a:p>
            <a:pPr algn="just" fontAlgn="base">
              <a:spcAft>
                <a:spcPts val="1500"/>
              </a:spcAft>
              <a:buFont typeface="Arial" panose="020B0604020202020204" pitchFamily="34" charset="0"/>
              <a:buChar char="•"/>
            </a:pPr>
            <a:r>
              <a:rPr lang="en-US" sz="1100" b="1" i="0" dirty="0">
                <a:solidFill>
                  <a:srgbClr val="6786A1"/>
                </a:solidFill>
                <a:effectLst/>
                <a:latin typeface="+mj-lt"/>
              </a:rPr>
              <a:t>Arthritis:</a:t>
            </a:r>
            <a:r>
              <a:rPr lang="en-US" sz="1100" b="0" i="0" dirty="0">
                <a:solidFill>
                  <a:srgbClr val="666666"/>
                </a:solidFill>
                <a:effectLst/>
                <a:latin typeface="+mj-lt"/>
              </a:rPr>
              <a:t> Dehydration affects the lubrication of joints, leading to stiffness and pain. Adequate hydration can help maintain joint health.</a:t>
            </a:r>
          </a:p>
          <a:p>
            <a:pPr algn="just" fontAlgn="base">
              <a:spcAft>
                <a:spcPts val="1500"/>
              </a:spcAft>
              <a:buFont typeface="Arial" panose="020B0604020202020204" pitchFamily="34" charset="0"/>
              <a:buChar char="•"/>
            </a:pPr>
            <a:r>
              <a:rPr lang="en-US" sz="1100" b="1" i="0" dirty="0">
                <a:solidFill>
                  <a:srgbClr val="6786A1"/>
                </a:solidFill>
                <a:effectLst/>
                <a:latin typeface="+mj-lt"/>
              </a:rPr>
              <a:t>Asthma and Allergies</a:t>
            </a:r>
            <a:r>
              <a:rPr lang="en-US" sz="1100" b="0" i="0" dirty="0">
                <a:solidFill>
                  <a:srgbClr val="666666"/>
                </a:solidFill>
                <a:effectLst/>
                <a:latin typeface="+mj-lt"/>
              </a:rPr>
              <a:t>: He suggested that dehydration might cause histamine release, which plays a role in asthma and allergic reactions. Proper hydration can reduce histamine production.</a:t>
            </a:r>
          </a:p>
          <a:p>
            <a:pPr algn="just" fontAlgn="base">
              <a:spcAft>
                <a:spcPts val="1500"/>
              </a:spcAft>
              <a:buFont typeface="Arial" panose="020B0604020202020204" pitchFamily="34" charset="0"/>
              <a:buChar char="•"/>
            </a:pPr>
            <a:r>
              <a:rPr lang="en-US" sz="1100" b="1" i="0" dirty="0">
                <a:solidFill>
                  <a:srgbClr val="6786A1"/>
                </a:solidFill>
                <a:effectLst/>
                <a:latin typeface="+mj-lt"/>
              </a:rPr>
              <a:t>Diabetes</a:t>
            </a:r>
            <a:r>
              <a:rPr lang="en-US" sz="1100" b="0" i="0" dirty="0">
                <a:solidFill>
                  <a:srgbClr val="666666"/>
                </a:solidFill>
                <a:effectLst/>
                <a:latin typeface="+mj-lt"/>
              </a:rPr>
              <a:t>: Dehydration can lead to increased blood sugar levels. Drinking water helps regulate blood sugar by diluting glucose in the bloodstream and aiding insulin function.</a:t>
            </a:r>
          </a:p>
          <a:p>
            <a:pPr algn="just" fontAlgn="base">
              <a:spcAft>
                <a:spcPts val="1500"/>
              </a:spcAft>
              <a:buFont typeface="Arial" panose="020B0604020202020204" pitchFamily="34" charset="0"/>
              <a:buChar char="•"/>
            </a:pPr>
            <a:r>
              <a:rPr lang="en-US" sz="1100" b="1" i="0" dirty="0">
                <a:solidFill>
                  <a:srgbClr val="6786A1"/>
                </a:solidFill>
                <a:effectLst/>
                <a:latin typeface="+mj-lt"/>
              </a:rPr>
              <a:t>Heart Disease</a:t>
            </a:r>
            <a:r>
              <a:rPr lang="en-US" sz="1100" b="0" i="0" dirty="0">
                <a:solidFill>
                  <a:srgbClr val="666666"/>
                </a:solidFill>
                <a:effectLst/>
                <a:latin typeface="+mj-lt"/>
              </a:rPr>
              <a:t>: Dehydration thickens the blood, increasing the risk of clots and cardiovascular issues. Proper hydration maintains blood fluidity and reduces strain on the heart.</a:t>
            </a:r>
          </a:p>
          <a:p>
            <a:pPr algn="just" fontAlgn="base">
              <a:spcAft>
                <a:spcPts val="1500"/>
              </a:spcAft>
              <a:buFont typeface="Arial" panose="020B0604020202020204" pitchFamily="34" charset="0"/>
              <a:buChar char="•"/>
            </a:pPr>
            <a:r>
              <a:rPr lang="en-US" sz="1100" b="1" i="0" dirty="0">
                <a:solidFill>
                  <a:srgbClr val="6786A1"/>
                </a:solidFill>
                <a:effectLst/>
                <a:latin typeface="+mj-lt"/>
              </a:rPr>
              <a:t>Kidney Stones</a:t>
            </a:r>
            <a:r>
              <a:rPr lang="en-US" sz="1100" b="0" i="0" dirty="0">
                <a:solidFill>
                  <a:srgbClr val="666666"/>
                </a:solidFill>
                <a:effectLst/>
                <a:latin typeface="+mj-lt"/>
              </a:rPr>
              <a:t>: Adequate water intake helps prevent the formation of kidney stones by diluting the substances that lead to stone formation.</a:t>
            </a:r>
          </a:p>
          <a:p>
            <a:pPr algn="just" fontAlgn="base"/>
            <a:r>
              <a:rPr lang="en-US" sz="1100" b="1" i="0" dirty="0">
                <a:solidFill>
                  <a:srgbClr val="6786A1"/>
                </a:solidFill>
                <a:effectLst/>
                <a:latin typeface="+mj-lt"/>
              </a:rPr>
              <a:t>Preventive Approach</a:t>
            </a:r>
            <a:r>
              <a:rPr lang="en-US" sz="1100" b="0" i="0" dirty="0">
                <a:solidFill>
                  <a:srgbClr val="666666"/>
                </a:solidFill>
                <a:effectLst/>
                <a:latin typeface="+mj-lt"/>
              </a:rPr>
              <a:t>: His teachings emphasized a proactive approach to health, advocating for regular water consumption to maintain overall wellness and prevent the onset of diseases.</a:t>
            </a:r>
          </a:p>
        </p:txBody>
      </p:sp>
      <p:sp>
        <p:nvSpPr>
          <p:cNvPr id="4" name="Slide Number Placeholder 3"/>
          <p:cNvSpPr>
            <a:spLocks noGrp="1"/>
          </p:cNvSpPr>
          <p:nvPr>
            <p:ph type="sldNum" sz="quarter" idx="5"/>
          </p:nvPr>
        </p:nvSpPr>
        <p:spPr/>
        <p:txBody>
          <a:bodyPr/>
          <a:lstStyle/>
          <a:p>
            <a:fld id="{6F482286-B2DB-4F19-BC00-C42F19421E8E}" type="slidenum">
              <a:rPr lang="en-US" smtClean="0"/>
              <a:t>67</a:t>
            </a:fld>
            <a:endParaRPr lang="en-US"/>
          </a:p>
        </p:txBody>
      </p:sp>
    </p:spTree>
    <p:extLst>
      <p:ext uri="{BB962C8B-B14F-4D97-AF65-F5344CB8AC3E}">
        <p14:creationId xmlns:p14="http://schemas.microsoft.com/office/powerpoint/2010/main" val="562598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u="sng" kern="100" dirty="0">
                <a:effectLst/>
                <a:latin typeface="Calibri" panose="020F0502020204030204" pitchFamily="34" charset="0"/>
                <a:ea typeface="Arial" panose="020B0604020202020204" pitchFamily="34" charset="0"/>
                <a:cs typeface="Times New Roman" panose="02020603050405020304" pitchFamily="18" charset="0"/>
              </a:rPr>
              <a:t>B-15 Pangamic Acid (Apricot kernels):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Fights against Cancer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Impaired circulation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Detoxifies the liver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"Instant Oxygen"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b="1" u="sng" kern="100" dirty="0">
                <a:effectLst/>
                <a:latin typeface="Calibri" panose="020F0502020204030204" pitchFamily="34" charset="0"/>
                <a:ea typeface="Arial" panose="020B0604020202020204" pitchFamily="34" charset="0"/>
                <a:cs typeface="Times New Roman" panose="02020603050405020304" pitchFamily="18" charset="0"/>
              </a:rPr>
              <a:t>B-17 Amygdalin, Nitriloside (Laetrile is a synthetic drug version):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Bitter Almond</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Apricot kernels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Blackthorn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Cherry</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Nectarine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Peach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Plum</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Apple seeds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Fights against Cancer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B-17 molecule contains two units of glucose (sugar), one benzaldehyde, and one of cyanide, all tightly locked together within it.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The only substance that can unlock the B-17 molecule and release the cyanide is an enzyme called beta-glucosidase.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The unlocking enzyme is not found to any dangerous degree anywhere in the body except at the cancer cell (levels in excess of 100 times that of surrounding normal cells), B-17 is unlocked at the cancer cell, releases its poisons at the cancer cell and only to the cancer cell.</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Important enzyme called rhodanese (protecting enzyme), it neutralizes cyanide by converting it instantly into by-products that are beneficial and essential to health. This enzyme is found in great quantities in every part of the body except the cancer cell.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Cancer cells obtain nourishment through fermentation of sugar.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The release of cyanide at the cancer cell is part of the reason that Laetrile works.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It takes an accumulation of 50,000 to 70,000 milligrams over a period of about a week or ten days before the patient can report tangible indication of improvement.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Most tumors are a mixture of malignant and benign cells and that most have only a small percentage of cancer cells. If Laetrile removes 100% of a patient's cancer, his tumor may only decrease by 10 to 15%.</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If a cure for cancer were to be found in an extract from the lowly Apricot seed, it would be a terrible economic blow to the cancer-drug industry.</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Amygdalin cannot be patented because it is found in nature. Big money can be made only on patented drugs. The cancer industry will never be interested in Amygdalin, no matter how effective it may be.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The mechanism by which Amygdalin works is the selective release of cyanide at the cancer site.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r>
              <a:rPr lang="en-US" sz="1800" b="1" u="sng" kern="100" dirty="0">
                <a:effectLst/>
                <a:latin typeface="Calibri" panose="020F0502020204030204" pitchFamily="34" charset="0"/>
                <a:ea typeface="Arial" panose="020B0604020202020204" pitchFamily="34" charset="0"/>
                <a:cs typeface="Times New Roman" panose="02020603050405020304" pitchFamily="18" charset="0"/>
              </a:rPr>
              <a:t>Nitriloside family</a:t>
            </a:r>
            <a:r>
              <a:rPr lang="en-US" sz="1800" kern="100" dirty="0">
                <a:effectLst/>
                <a:latin typeface="Calibri" panose="020F0502020204030204" pitchFamily="34" charset="0"/>
                <a:ea typeface="Arial" panose="020B0604020202020204" pitchFamily="34" charset="0"/>
                <a:cs typeface="Times New Roman" panose="02020603050405020304" pitchFamily="18" charset="0"/>
              </a:rPr>
              <a:t> (</a:t>
            </a:r>
            <a:r>
              <a:rPr lang="en-US" sz="1800" i="1" kern="100" dirty="0">
                <a:effectLst/>
                <a:latin typeface="Calibri" panose="020F0502020204030204" pitchFamily="34" charset="0"/>
                <a:ea typeface="Arial" panose="020B0604020202020204" pitchFamily="34" charset="0"/>
                <a:cs typeface="Times New Roman" panose="02020603050405020304" pitchFamily="18" charset="0"/>
              </a:rPr>
              <a:t>Particularly prevalent in seeds of those fruits in the Prunus Rosacea family</a:t>
            </a:r>
            <a:r>
              <a:rPr lang="en-US" sz="1800" kern="100" dirty="0">
                <a:effectLst/>
                <a:latin typeface="Calibri" panose="020F0502020204030204" pitchFamily="34" charset="0"/>
                <a:ea typeface="Arial" panose="020B0604020202020204" pitchFamily="34" charset="0"/>
                <a:cs typeface="Times New Roman" panose="02020603050405020304" pitchFamily="18" charset="0"/>
              </a:rPr>
              <a: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Bitter Almond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Apricot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Blackthorn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Cherry</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Nectarine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Peach</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Plum</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Grasses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Maize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Sorghum</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Millet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Cassava (tapioca)</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Linseed</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Apple seeds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A chronic disease is one which usually doesn't pass away of its own accord. A metabolic disease is one which occurs within the body and is not transmittable to another person. Cancer is both a chronic and metabolic disease.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There has not been one chronic, metabolic disease that was ever cured or prevented by drugs, surgery or mechanical manipulation of the body...the ultimate solution was found only in factors relating to adequate nutrition.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Millet once was the world's staple grain; it is high in Nitriloside content. Replaced by wheat which has practically none at all.</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"An apple a day keeps the doctor away" in an era when it was customary for everyone to eat the seeds of those apples as well.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And God said: Behold I have given you every herb-bearing seed upon the earth, and all trees that have in themselves seed of their own kind, to be your meat. (Genesis 1:29)</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b="1" u="sng" kern="100" dirty="0">
                <a:effectLst/>
                <a:latin typeface="Calibri" panose="020F0502020204030204" pitchFamily="34" charset="0"/>
                <a:ea typeface="Arial" panose="020B0604020202020204" pitchFamily="34" charset="0"/>
                <a:cs typeface="Times New Roman" panose="02020603050405020304" pitchFamily="18" charset="0"/>
              </a:rPr>
              <a:t>There is no cancer in Hunza:</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Hunza diet contains over 200 times more Nitriloside than the average American diet, the most prized of all foods was considered to be the Apricot seed.</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Apricot seed oil makes a good rubbing compound for body bruises.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Food supplies from the "modern world" have at last arrived in Hunza. So have the first few cases of cancer.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r>
              <a:rPr lang="en-US" sz="1800" b="1" u="sng" kern="100" dirty="0">
                <a:effectLst/>
                <a:latin typeface="Calibri" panose="020F0502020204030204" pitchFamily="34" charset="0"/>
                <a:ea typeface="Arial" panose="020B0604020202020204" pitchFamily="34" charset="0"/>
                <a:cs typeface="Times New Roman" panose="02020603050405020304" pitchFamily="18" charset="0"/>
              </a:rPr>
              <a:t>Trophoblast Thesis of Cancer: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The hormone estrogen is found in both sexes and performs many vital functions. Whenever the body is damaged, estrogen and other steroid hormones always appear in great concentration for cellular growth and repair.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The total-life cell is triggered into producing trophoblast when it comes into contact with these steroid hormones acting as "organizer stimuli".</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Fertilized egg, result is a placenta and umbilical cord, a means of nourishing the embryo.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But when it occurs non-sexually as part of the general healing process, result is cancer.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Cancer is the result of over-healing.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Estrogen is the fodder on which carcinoma (cancer) grows. To produce cancer in lower animals, you first introduce an estrogen base.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Trophoblast cells produce a distinct hormone that readily can be detected in the urine. This is known as the chorionic gonadotrophic hormone (CGH).</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Cancer is trophoblast.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No other cell is known to produce CGH.</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If CGH is detected in the urine, it indicates that there is present either normal pregnancy trophoblast or abnormal malignant cancer.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Trophoblast is surrounded by a thin protein coating that carries a negative electrostatic charge (called pericellular sialomucin).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The white blood cells also carry a negative charge.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Like polarities repel each other, the trophoblast is well protected.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Pancreatic Enzymes, trypsin, amylopsin, and chymotrypsin are especially important in trophoblast destruction.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Trophoblast cells in normal embryo continue to grow and spread right up to the eighth week, then suddenly stop growing and are destroyed. Because it is the eighth week that the baby's pancreas begins to function.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Enzymes do not become activated until they leave the pancreas and enter the Intestines or blood stream.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Diabetics, those who suffer from a pancreas malfunction, are three times more likely to contract cancer than non-diabetics.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13"/>
          </p:nvPr>
        </p:nvSpPr>
        <p:spPr/>
        <p:txBody>
          <a:bodyPr/>
          <a:lstStyle/>
          <a:p>
            <a:fld id="{6F482286-B2DB-4F19-BC00-C42F19421E8E}" type="slidenum">
              <a:rPr lang="en-US" smtClean="0"/>
              <a:t>118</a:t>
            </a:fld>
            <a:endParaRPr lang="en-US"/>
          </a:p>
        </p:txBody>
      </p:sp>
    </p:spTree>
    <p:extLst>
      <p:ext uri="{BB962C8B-B14F-4D97-AF65-F5344CB8AC3E}">
        <p14:creationId xmlns:p14="http://schemas.microsoft.com/office/powerpoint/2010/main" val="1547257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u="sng"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Oxygen Rich and Alkaline: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Acid - Alkaline: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Cancer hates, and cannot live in an Alkaline environment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Cancer fears and expires when confronted with oxygen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Diet Tips: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Throw away the microwave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Eat 80% raw food (includes juicing)</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Throw away aluminum cookware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Eat certified organic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Easy on Black pepper (very acidic)</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No table salt, use Himalayan or Celtics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Cook with extra Virgin olive oil or coconut oil</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No commercial salad dressing</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Eat nothing that comes in a package, box or can. Eat fresh food</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No coffee or alcohol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No artificial sweeteners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No sodas, sport drinks (very acidic)</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No refined flours or breads with yeast (fungus)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No white potatoes or white rice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No peanuts, cashews, or corn (molds, fungus,  aflatoxin)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No sugar of any kind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No soy products, except fermented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What you can and must eat: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Carrots </a:t>
            </a:r>
            <a:r>
              <a:rPr lang="en-US" sz="1800" kern="100" dirty="0">
                <a:solidFill>
                  <a:srgbClr val="252525"/>
                </a:solidFill>
                <a:effectLst/>
                <a:latin typeface="Segoe UI Emoji" panose="020B0502040204020203" pitchFamily="34" charset="0"/>
                <a:ea typeface="Arial" panose="020B0604020202020204" pitchFamily="34" charset="0"/>
                <a:cs typeface="Segoe UI Emoji" panose="020B0502040204020203" pitchFamily="34" charset="0"/>
              </a:rPr>
              <a:t>🥕</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Avocados </a:t>
            </a:r>
            <a:r>
              <a:rPr lang="en-US" sz="1800" kern="100" dirty="0">
                <a:solidFill>
                  <a:srgbClr val="252525"/>
                </a:solidFill>
                <a:effectLst/>
                <a:latin typeface="Segoe UI Emoji" panose="020B0502040204020203" pitchFamily="34" charset="0"/>
                <a:ea typeface="Arial" panose="020B0604020202020204" pitchFamily="34" charset="0"/>
                <a:cs typeface="Segoe UI Emoji" panose="020B0502040204020203" pitchFamily="34" charset="0"/>
              </a:rPr>
              <a:t>🥑</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Organic coconut oil</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Olive oil</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Watercress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Apricot kernels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Wheat grass and barley grass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Onions, garlic, ginger, Turmeric, brown rice, millet, quinoa, amaranth, teff, and buckwheat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s-E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Red Reishi mushrooms (</a:t>
            </a:r>
            <a:r>
              <a:rPr lang="es-E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Ganoderma</a:t>
            </a:r>
            <a:r>
              <a:rPr lang="es-E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a:t>
            </a:r>
            <a:r>
              <a:rPr lang="es-E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Lucidum</a:t>
            </a:r>
            <a:r>
              <a:rPr lang="es-E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s-E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The Budwig Protocol:</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Two heaping tablespoons of cottage cheese for every tablespoon of organic Flax oil</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Mix with a spoon then with an immersion blender, blend well enough to become one substance-almost like whipped cream</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Grind up some fresh brown Flax seeds (coffee grinder) and mix them in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You can add fresh lemon or lime juice, cinnamon, ground almonds, walnuts or macadamia nuts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You can also add a couple of berries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Let the complete mixture sit for 5 to 10 minutes to allow the chemical reaction to take place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Ketogenic Diet - Ketones: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70 to 75% good fats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20 to 25% protein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5 to 10% good carbohydrates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Fasting (up to 21 days)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Ketogenic diet literally starves the cancer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b="1" u="sng"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Supplements</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Ravioli (soursop):</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marR="0" lvl="1" indent="-342900">
              <a:lnSpc>
                <a:spcPct val="107000"/>
              </a:lnSpc>
              <a:spcBef>
                <a:spcPts val="0"/>
              </a:spcBef>
              <a:spcAft>
                <a:spcPts val="0"/>
              </a:spcAft>
              <a:buSzPts val="1100"/>
              <a:buFont typeface="Arial" panose="020B0604020202020204" pitchFamily="34" charset="0"/>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Natural chemotherapy, 10,000 times more effective than toxic chemotherapeutic drugs with no side effects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Phytonutrients/</a:t>
            </a: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Protomorphogens</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(PMGs):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marR="0" lvl="1" indent="-342900">
              <a:lnSpc>
                <a:spcPct val="107000"/>
              </a:lnSpc>
              <a:spcBef>
                <a:spcPts val="0"/>
              </a:spcBef>
              <a:spcAft>
                <a:spcPts val="0"/>
              </a:spcAft>
              <a:buSzPts val="1100"/>
              <a:buFont typeface="Arial" panose="020B0604020202020204" pitchFamily="34" charset="0"/>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Standard Process over 160 whole food products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Aloe </a:t>
            </a: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Arborescens</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300% stronger curative potential than aloe vera</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Anti-inflammatory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Pain inhibitor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Anti-fungal</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Anti-microbial</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Immune system builder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Organic Ionized/Pico Silver: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Silver Angel, from CJ at </a:t>
            </a: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Eutrophean</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Health Institute, 230 ppm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Pico-Silver Solution by Dr Dean, 125 picometer size, smaller is better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07000"/>
              </a:lnSpc>
              <a:spcBef>
                <a:spcPts val="0"/>
              </a:spcBef>
              <a:spcAft>
                <a:spcPts val="0"/>
              </a:spcAft>
            </a:pPr>
            <a:r>
              <a:rPr lang="en-US" sz="1800" i="1"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"To date, no pathogens have been able to survive contact with silver"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Protandim</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(by </a:t>
            </a: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LifeVantage</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Milk Thistle, bacopa, Ashwagandha root, green tea leaf, and Turmeric</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Greatest antioxidant supplement ever produced</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Reduces oxidative stress by 40% in 30 days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300% increase in the antioxidant glutathione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Soul, Rain International:</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An organic, 3-seed drink that eliminate pain and reduce cancer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Black cumin seed (Nigella sativa)</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Black raspberry seed</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Chardonnay grape seed</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07000"/>
              </a:lnSpc>
              <a:spcBef>
                <a:spcPts val="0"/>
              </a:spcBef>
              <a:spcAft>
                <a:spcPts val="0"/>
              </a:spcAft>
            </a:pPr>
            <a:r>
              <a:rPr lang="en-US" sz="1800" i="1"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"Statistics show that the success rates of people using chemotherapy over a five-year period is only 2.1%. Nigella saliva, on the other hand, was proven to annihilate pancreatic tumor cells at the rate of 80%."</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Magnesium Chloride: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Miracle mineral</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Cures early-stage polio and diphtheria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White blood cells destroyed up to three times more microbes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Applied directly to skin (</a:t>
            </a: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transdermally</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absorbed, has almost immediate effect on chronic and acute pain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Glutathione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Master anti-oxidant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Tri-peptide amino acid; cysteine, glycine, and glutamine acid</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Predictive of how long we will live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We literally cannot survive without this antioxidant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MaxGXL</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raises the body's intracellular glutathione level 300%within 60 days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LifeWave</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Glutathione patch</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Turmeric:</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Absolutely no doubt, one of the most anti-cancer foods on earth</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Anti-inflammatory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Anti-oxidant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Improves brain function and lowers the risk of neurodegenerative disease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Helps to prevent heart disease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Piperine</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(black pepper) will make it 2,000% more absorbable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Afaya</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Plus (Hyatt Life Science)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 blend of 6 different natural ingredients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Arum </a:t>
            </a: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Palaestinum</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Peganum</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Harmala</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Turmeric, and other botanical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GcMAF</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(globulin component macrophage)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Human protein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Up-regulate the human immune system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Actives white blood cells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Essential Oils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Copaiba oil, from tapped trees in South America, contains the cannabinoid BCP (Beta Caryophyllene)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Frankincense, lavender, myrrh, peppermint, and Turmeric are very Anti-cancer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Moringa</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Over 90 different nutrients and 46 Antioxidants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Anti-tumor, anti-inflammatory, anti-viral, anti-allergenic, anti-oxidant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Iodine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Laminate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Chlorella</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Restructured, Ionized Water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Supplementation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Bromelain, enzyme from pineapple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Graviola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Soy (</a:t>
            </a: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Reliv</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non-GMO</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Lunasin</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(peptide protein found in soy)</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b="1" u="sng"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Alternative Medicine: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Earthing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Coffee Enemas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Ultraviolet Blood Irradiation (UVBI)</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fr-FR"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Sodium Chlorite (MMS, miracle </a:t>
            </a:r>
            <a:r>
              <a:rPr lang="fr-FR"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mineral</a:t>
            </a:r>
            <a:r>
              <a:rPr lang="fr-FR"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a:t>
            </a:r>
            <a:r>
              <a:rPr lang="fr-FR"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supplement</a:t>
            </a:r>
            <a:r>
              <a:rPr lang="fr-FR"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DMSO</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Rife Technology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Skin Cancer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Curaderm-BEC5 (glycosides from eggplant)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b="1" u="sng"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Clinics</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Holy Grail Care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Dr. Robert Rowen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Northern Baja Gerson Center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Hope 4 Cancer Institute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Sante Caribe Health &amp; Wellness Center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An Oasis of Healing in Mesa, Arizona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b="1" u="sng"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Ultimate Therapy</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PIOH, Precision Intestinal Oxidative </a:t>
            </a: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Hydrotoning</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International Wellness &amp; Research Center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b="1" u="sng"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Additional Therapies, Treatments, Protocols and Supplements: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Insulin Potentiation Therapy, (</a:t>
            </a:r>
            <a:r>
              <a:rPr lang="en-US" sz="1800" kern="100" dirty="0">
                <a:solidFill>
                  <a:srgbClr val="FF3636"/>
                </a:solidFill>
                <a:effectLst/>
                <a:latin typeface="Calibri" panose="020F0502020204030204" pitchFamily="34" charset="0"/>
                <a:ea typeface="Arial" panose="020B0604020202020204" pitchFamily="34" charset="0"/>
                <a:cs typeface="Calibri" panose="020F0502020204030204" pitchFamily="34" charset="0"/>
              </a:rPr>
              <a:t>do not recommend, still a form of chemotherapy</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Cesium Chloride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Hydrazine Sulfate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Proteoltic</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(protein) Enzyme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Hyperthermia (heating tumor to about 108 degrees for 45-60 minutes)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Coley's Toxins, Mixed Bacterial Vaccine (MBV)</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Essiac</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Tea</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Burdock root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Slippery Elm Bark</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Rhubarb Root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KM</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Graviola</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Paw </a:t>
            </a: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Paw</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Super Juices, Mangosteen Juice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Gerson Therapy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What You Believe Can Heal You or Kill You:</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indent="-228600">
              <a:buFont typeface="+mj-lt"/>
              <a:buAutoNum type="arabicPeriod"/>
            </a:pPr>
            <a:endParaRPr lang="en-US" dirty="0"/>
          </a:p>
        </p:txBody>
      </p:sp>
      <p:sp>
        <p:nvSpPr>
          <p:cNvPr id="7" name="Slide Number Placeholder 6"/>
          <p:cNvSpPr>
            <a:spLocks noGrp="1"/>
          </p:cNvSpPr>
          <p:nvPr>
            <p:ph type="sldNum" sz="quarter" idx="13"/>
          </p:nvPr>
        </p:nvSpPr>
        <p:spPr/>
        <p:txBody>
          <a:bodyPr/>
          <a:lstStyle/>
          <a:p>
            <a:fld id="{6F482286-B2DB-4F19-BC00-C42F19421E8E}" type="slidenum">
              <a:rPr lang="en-US" smtClean="0"/>
              <a:t>119</a:t>
            </a:fld>
            <a:endParaRPr lang="en-US"/>
          </a:p>
        </p:txBody>
      </p:sp>
    </p:spTree>
    <p:extLst>
      <p:ext uri="{BB962C8B-B14F-4D97-AF65-F5344CB8AC3E}">
        <p14:creationId xmlns:p14="http://schemas.microsoft.com/office/powerpoint/2010/main" val="36326118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r>
              <a:rPr lang="en-US" b="1" dirty="0"/>
              <a:t>Top 10 Cancer causing foods to cut your Cancer Risk in half</a:t>
            </a:r>
          </a:p>
          <a:p>
            <a:pPr marL="228600" indent="-228600">
              <a:buFont typeface="+mj-lt"/>
              <a:buAutoNum type="arabicPeriod"/>
            </a:pPr>
            <a:r>
              <a:rPr lang="en-US" dirty="0"/>
              <a:t>Genetically Modified Foods (GMOs)</a:t>
            </a:r>
          </a:p>
          <a:p>
            <a:pPr marL="228600" indent="-228600">
              <a:buFont typeface="+mj-lt"/>
              <a:buAutoNum type="arabicPeriod"/>
            </a:pPr>
            <a:r>
              <a:rPr lang="en-US" dirty="0"/>
              <a:t>Microwave Popcorn (Chemically lined bag)</a:t>
            </a:r>
          </a:p>
          <a:p>
            <a:pPr marL="228600" indent="-228600">
              <a:buFont typeface="+mj-lt"/>
              <a:buAutoNum type="arabicPeriod"/>
            </a:pPr>
            <a:r>
              <a:rPr lang="en-US" dirty="0"/>
              <a:t>Canned Goods (Bisphenol-A</a:t>
            </a:r>
            <a:r>
              <a:rPr lang="en-US" baseline="0" dirty="0"/>
              <a:t> or BPA)</a:t>
            </a:r>
          </a:p>
          <a:p>
            <a:pPr marL="228600" indent="-228600">
              <a:buFont typeface="+mj-lt"/>
              <a:buAutoNum type="arabicPeriod"/>
            </a:pPr>
            <a:r>
              <a:rPr lang="en-US" baseline="0" dirty="0"/>
              <a:t>Grilled Red Meats (well done, releases a carcinogen called heterocyclic aromatic amines)</a:t>
            </a:r>
          </a:p>
          <a:p>
            <a:pPr marL="228600" indent="-228600">
              <a:buFont typeface="+mj-lt"/>
              <a:buAutoNum type="arabicPeriod"/>
            </a:pPr>
            <a:r>
              <a:rPr lang="en-US" dirty="0"/>
              <a:t>Refine Sugar</a:t>
            </a:r>
          </a:p>
          <a:p>
            <a:pPr marL="228600" indent="-228600">
              <a:buFont typeface="+mj-lt"/>
              <a:buAutoNum type="arabicPeriod"/>
            </a:pPr>
            <a:r>
              <a:rPr lang="en-US" dirty="0"/>
              <a:t>Salted, pickled, and smoked foods (nitrates)</a:t>
            </a:r>
          </a:p>
          <a:p>
            <a:pPr marL="228600" indent="-228600">
              <a:buFont typeface="+mj-lt"/>
              <a:buAutoNum type="arabicPeriod"/>
            </a:pPr>
            <a:r>
              <a:rPr lang="en-US" dirty="0"/>
              <a:t>Soda &amp; carbonated beverages</a:t>
            </a:r>
          </a:p>
          <a:p>
            <a:pPr marL="228600" indent="-228600">
              <a:buFont typeface="+mj-lt"/>
              <a:buAutoNum type="arabicPeriod"/>
            </a:pPr>
            <a:r>
              <a:rPr lang="en-US" dirty="0"/>
              <a:t>White flour</a:t>
            </a:r>
          </a:p>
          <a:p>
            <a:pPr marL="228600" indent="-228600">
              <a:buFont typeface="+mj-lt"/>
              <a:buAutoNum type="arabicPeriod"/>
            </a:pPr>
            <a:r>
              <a:rPr lang="en-US" dirty="0"/>
              <a:t>Farmed fish (treated with antibiotics, pesticides, and other carcinogenic chemicals)</a:t>
            </a:r>
          </a:p>
          <a:p>
            <a:pPr marL="228600" indent="-228600">
              <a:buFont typeface="+mj-lt"/>
              <a:buAutoNum type="arabicPeriod"/>
            </a:pPr>
            <a:r>
              <a:rPr lang="en-US" dirty="0"/>
              <a:t>Hydrogenated</a:t>
            </a:r>
            <a:r>
              <a:rPr lang="en-US" baseline="0" dirty="0"/>
              <a:t> oil</a:t>
            </a:r>
            <a:endParaRPr lang="en-US" dirty="0"/>
          </a:p>
          <a:p>
            <a:pPr marL="228600" indent="-228600">
              <a:buFont typeface="+mj-lt"/>
              <a:buAutoNum type="arabicPeriod"/>
            </a:pPr>
            <a:endParaRPr lang="en-US" dirty="0"/>
          </a:p>
          <a:p>
            <a:pPr marL="228600" indent="-228600">
              <a:buFont typeface="+mj-lt"/>
              <a:buAutoNum type="arabicPeriod"/>
            </a:pPr>
            <a:endParaRPr lang="en-US" dirty="0"/>
          </a:p>
        </p:txBody>
      </p:sp>
      <p:sp>
        <p:nvSpPr>
          <p:cNvPr id="7" name="Slide Number Placeholder 6"/>
          <p:cNvSpPr>
            <a:spLocks noGrp="1"/>
          </p:cNvSpPr>
          <p:nvPr>
            <p:ph type="sldNum" sz="quarter" idx="13"/>
          </p:nvPr>
        </p:nvSpPr>
        <p:spPr/>
        <p:txBody>
          <a:bodyPr/>
          <a:lstStyle/>
          <a:p>
            <a:fld id="{6F482286-B2DB-4F19-BC00-C42F19421E8E}" type="slidenum">
              <a:rPr lang="en-US" smtClean="0"/>
              <a:t>121</a:t>
            </a:fld>
            <a:endParaRPr lang="en-US"/>
          </a:p>
        </p:txBody>
      </p:sp>
    </p:spTree>
    <p:extLst>
      <p:ext uri="{BB962C8B-B14F-4D97-AF65-F5344CB8AC3E}">
        <p14:creationId xmlns:p14="http://schemas.microsoft.com/office/powerpoint/2010/main" val="2423319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pPr marL="0" indent="0">
              <a:buFont typeface="+mj-lt"/>
              <a:buNone/>
            </a:pPr>
            <a:endParaRPr lang="en-US" dirty="0"/>
          </a:p>
          <a:p>
            <a:pPr marL="228600" indent="-228600">
              <a:buFont typeface="+mj-lt"/>
              <a:buAutoNum type="arabicPeriod"/>
            </a:pPr>
            <a:endParaRPr lang="en-US" dirty="0"/>
          </a:p>
        </p:txBody>
      </p:sp>
      <p:sp>
        <p:nvSpPr>
          <p:cNvPr id="7" name="Slide Number Placeholder 6"/>
          <p:cNvSpPr>
            <a:spLocks noGrp="1"/>
          </p:cNvSpPr>
          <p:nvPr>
            <p:ph type="sldNum" sz="quarter" idx="13"/>
          </p:nvPr>
        </p:nvSpPr>
        <p:spPr/>
        <p:txBody>
          <a:bodyPr/>
          <a:lstStyle/>
          <a:p>
            <a:fld id="{6F482286-B2DB-4F19-BC00-C42F19421E8E}" type="slidenum">
              <a:rPr lang="en-US" smtClean="0"/>
              <a:t>122</a:t>
            </a:fld>
            <a:endParaRPr lang="en-US"/>
          </a:p>
        </p:txBody>
      </p:sp>
    </p:spTree>
    <p:extLst>
      <p:ext uri="{BB962C8B-B14F-4D97-AF65-F5344CB8AC3E}">
        <p14:creationId xmlns:p14="http://schemas.microsoft.com/office/powerpoint/2010/main" val="225785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r>
              <a:rPr lang="en-US" sz="1200" b="1" i="1" dirty="0">
                <a:solidFill>
                  <a:schemeClr val="bg1"/>
                </a:solidFill>
              </a:rPr>
              <a:t>Natural ways to optimize your body's production of growth hormone:</a:t>
            </a:r>
            <a:br>
              <a:rPr lang="en-US" sz="1200" b="1" dirty="0">
                <a:solidFill>
                  <a:schemeClr val="bg1"/>
                </a:solidFill>
              </a:rPr>
            </a:br>
            <a:r>
              <a:rPr lang="en-US" sz="1200" dirty="0">
                <a:solidFill>
                  <a:schemeClr val="bg1"/>
                </a:solidFill>
              </a:rPr>
              <a:t>1. Minimize your consumption of refined sugars </a:t>
            </a:r>
            <a:br>
              <a:rPr lang="en-US" sz="1200" dirty="0">
                <a:solidFill>
                  <a:schemeClr val="bg1"/>
                </a:solidFill>
              </a:rPr>
            </a:br>
            <a:r>
              <a:rPr lang="en-US" sz="1200" dirty="0">
                <a:solidFill>
                  <a:schemeClr val="bg1"/>
                </a:solidFill>
              </a:rPr>
              <a:t>2. Be moderate with alcohol </a:t>
            </a:r>
            <a:br>
              <a:rPr lang="en-US" sz="1200" dirty="0">
                <a:solidFill>
                  <a:schemeClr val="bg1"/>
                </a:solidFill>
              </a:rPr>
            </a:br>
            <a:r>
              <a:rPr lang="en-US" sz="1200" dirty="0">
                <a:solidFill>
                  <a:schemeClr val="bg1"/>
                </a:solidFill>
              </a:rPr>
              <a:t>3. Build up to strenuous exercise </a:t>
            </a:r>
            <a:br>
              <a:rPr lang="en-US" sz="1200" dirty="0">
                <a:solidFill>
                  <a:schemeClr val="bg1"/>
                </a:solidFill>
              </a:rPr>
            </a:br>
            <a:r>
              <a:rPr lang="en-US" sz="1200" dirty="0">
                <a:solidFill>
                  <a:schemeClr val="bg1"/>
                </a:solidFill>
              </a:rPr>
              <a:t>4. Sleep deeply </a:t>
            </a:r>
            <a:br>
              <a:rPr lang="en-US" sz="1200" dirty="0">
                <a:solidFill>
                  <a:schemeClr val="bg1"/>
                </a:solidFill>
              </a:rPr>
            </a:br>
            <a:r>
              <a:rPr lang="en-US" sz="1200" dirty="0">
                <a:solidFill>
                  <a:schemeClr val="bg1"/>
                </a:solidFill>
              </a:rPr>
              <a:t>5. Optimize DHEA levels </a:t>
            </a:r>
          </a:p>
        </p:txBody>
      </p:sp>
      <p:sp>
        <p:nvSpPr>
          <p:cNvPr id="7" name="Slide Number Placeholder 6"/>
          <p:cNvSpPr>
            <a:spLocks noGrp="1"/>
          </p:cNvSpPr>
          <p:nvPr>
            <p:ph type="sldNum" sz="quarter" idx="13"/>
          </p:nvPr>
        </p:nvSpPr>
        <p:spPr/>
        <p:txBody>
          <a:bodyPr/>
          <a:lstStyle/>
          <a:p>
            <a:fld id="{6F482286-B2DB-4F19-BC00-C42F19421E8E}" type="slidenum">
              <a:rPr lang="en-US" smtClean="0"/>
              <a:t>128</a:t>
            </a:fld>
            <a:endParaRPr lang="en-US"/>
          </a:p>
        </p:txBody>
      </p:sp>
    </p:spTree>
    <p:extLst>
      <p:ext uri="{BB962C8B-B14F-4D97-AF65-F5344CB8AC3E}">
        <p14:creationId xmlns:p14="http://schemas.microsoft.com/office/powerpoint/2010/main" val="2434447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Slide Number Placeholder 6"/>
          <p:cNvSpPr>
            <a:spLocks noGrp="1"/>
          </p:cNvSpPr>
          <p:nvPr>
            <p:ph type="sldNum" sz="quarter" idx="13"/>
          </p:nvPr>
        </p:nvSpPr>
        <p:spPr/>
        <p:txBody>
          <a:bodyPr/>
          <a:lstStyle/>
          <a:p>
            <a:fld id="{6F482286-B2DB-4F19-BC00-C42F19421E8E}" type="slidenum">
              <a:rPr lang="en-US" smtClean="0"/>
              <a:t>4</a:t>
            </a:fld>
            <a:endParaRPr lang="en-US"/>
          </a:p>
        </p:txBody>
      </p:sp>
    </p:spTree>
    <p:extLst>
      <p:ext uri="{BB962C8B-B14F-4D97-AF65-F5344CB8AC3E}">
        <p14:creationId xmlns:p14="http://schemas.microsoft.com/office/powerpoint/2010/main" val="19140298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482286-B2DB-4F19-BC00-C42F19421E8E}" type="slidenum">
              <a:rPr lang="en-US" smtClean="0"/>
              <a:t>133</a:t>
            </a:fld>
            <a:endParaRPr lang="en-US"/>
          </a:p>
        </p:txBody>
      </p:sp>
    </p:spTree>
    <p:extLst>
      <p:ext uri="{BB962C8B-B14F-4D97-AF65-F5344CB8AC3E}">
        <p14:creationId xmlns:p14="http://schemas.microsoft.com/office/powerpoint/2010/main" val="3216752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endParaRPr lang="en-US" dirty="0"/>
          </a:p>
        </p:txBody>
      </p:sp>
      <p:sp>
        <p:nvSpPr>
          <p:cNvPr id="7" name="Slide Number Placeholder 6"/>
          <p:cNvSpPr>
            <a:spLocks noGrp="1"/>
          </p:cNvSpPr>
          <p:nvPr>
            <p:ph type="sldNum" sz="quarter" idx="13"/>
          </p:nvPr>
        </p:nvSpPr>
        <p:spPr/>
        <p:txBody>
          <a:bodyPr/>
          <a:lstStyle/>
          <a:p>
            <a:fld id="{6F482286-B2DB-4F19-BC00-C42F19421E8E}" type="slidenum">
              <a:rPr lang="en-US" smtClean="0"/>
              <a:t>5</a:t>
            </a:fld>
            <a:endParaRPr lang="en-US"/>
          </a:p>
        </p:txBody>
      </p:sp>
    </p:spTree>
    <p:extLst>
      <p:ext uri="{BB962C8B-B14F-4D97-AF65-F5344CB8AC3E}">
        <p14:creationId xmlns:p14="http://schemas.microsoft.com/office/powerpoint/2010/main" val="3506598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book will transform your world view. Dr. Masaru </a:t>
            </a:r>
            <a:r>
              <a:rPr lang="en-US" sz="1200" b="0" i="0" u="none" strike="noStrike" kern="1200" dirty="0" err="1">
                <a:solidFill>
                  <a:schemeClr val="tx1"/>
                </a:solidFill>
                <a:effectLst/>
                <a:latin typeface="+mn-lt"/>
                <a:ea typeface="+mn-ea"/>
                <a:cs typeface="+mn-cs"/>
              </a:rPr>
              <a:t>Emoto’s</a:t>
            </a:r>
            <a:r>
              <a:rPr lang="en-US" sz="1200" b="0" i="0" u="none" strike="noStrike" kern="1200" dirty="0">
                <a:solidFill>
                  <a:schemeClr val="tx1"/>
                </a:solidFill>
                <a:effectLst/>
                <a:latin typeface="+mn-lt"/>
                <a:ea typeface="+mn-ea"/>
                <a:cs typeface="+mn-cs"/>
              </a:rPr>
              <a:t> first book, The Hidden Message in Water, told about his discovery that crystals formed in frozen water revealed changes when specific, concentrated thoughts were directed toward them. He also found that water from clear springs and water that has been exposed to loving words showed brilliant, complex and colorful snowflake patters. In contrast, polluted water, or water exposed to negative though formed incomplete, asymmetrical patterns with dull colors.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Thought manifests as the word;</a:t>
            </a:r>
            <a:r>
              <a:rPr lang="en-US" sz="1200" b="0" i="0" u="none" strike="noStrike" kern="1200" baseline="0" dirty="0">
                <a:solidFill>
                  <a:schemeClr val="tx1"/>
                </a:solidFill>
                <a:effectLst/>
                <a:latin typeface="+mn-lt"/>
                <a:ea typeface="+mn-ea"/>
                <a:cs typeface="+mn-cs"/>
              </a:rPr>
              <a:t> The Word manifests as the Deed; The Deed develops into habit; and the habit hardens into character.</a:t>
            </a:r>
            <a:endParaRPr lang="en-US" dirty="0"/>
          </a:p>
        </p:txBody>
      </p:sp>
      <p:sp>
        <p:nvSpPr>
          <p:cNvPr id="7" name="Slide Number Placeholder 6"/>
          <p:cNvSpPr>
            <a:spLocks noGrp="1"/>
          </p:cNvSpPr>
          <p:nvPr>
            <p:ph type="sldNum" sz="quarter" idx="13"/>
          </p:nvPr>
        </p:nvSpPr>
        <p:spPr/>
        <p:txBody>
          <a:bodyPr/>
          <a:lstStyle/>
          <a:p>
            <a:fld id="{6F482286-B2DB-4F19-BC00-C42F19421E8E}" type="slidenum">
              <a:rPr lang="en-US" smtClean="0"/>
              <a:t>6</a:t>
            </a:fld>
            <a:endParaRPr lang="en-US"/>
          </a:p>
        </p:txBody>
      </p:sp>
    </p:spTree>
    <p:extLst>
      <p:ext uri="{BB962C8B-B14F-4D97-AF65-F5344CB8AC3E}">
        <p14:creationId xmlns:p14="http://schemas.microsoft.com/office/powerpoint/2010/main" val="2751907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482286-B2DB-4F19-BC00-C42F19421E8E}" type="slidenum">
              <a:rPr lang="en-US" smtClean="0"/>
              <a:t>7</a:t>
            </a:fld>
            <a:endParaRPr lang="en-US"/>
          </a:p>
        </p:txBody>
      </p:sp>
    </p:spTree>
    <p:extLst>
      <p:ext uri="{BB962C8B-B14F-4D97-AF65-F5344CB8AC3E}">
        <p14:creationId xmlns:p14="http://schemas.microsoft.com/office/powerpoint/2010/main" val="2933326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482286-B2DB-4F19-BC00-C42F19421E8E}" type="slidenum">
              <a:rPr lang="en-US" smtClean="0"/>
              <a:t>13</a:t>
            </a:fld>
            <a:endParaRPr lang="en-US"/>
          </a:p>
        </p:txBody>
      </p:sp>
    </p:spTree>
    <p:extLst>
      <p:ext uri="{BB962C8B-B14F-4D97-AF65-F5344CB8AC3E}">
        <p14:creationId xmlns:p14="http://schemas.microsoft.com/office/powerpoint/2010/main" val="3788082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482286-B2DB-4F19-BC00-C42F19421E8E}" type="slidenum">
              <a:rPr lang="en-US" smtClean="0"/>
              <a:t>16</a:t>
            </a:fld>
            <a:endParaRPr lang="en-US"/>
          </a:p>
        </p:txBody>
      </p:sp>
    </p:spTree>
    <p:extLst>
      <p:ext uri="{BB962C8B-B14F-4D97-AF65-F5344CB8AC3E}">
        <p14:creationId xmlns:p14="http://schemas.microsoft.com/office/powerpoint/2010/main" val="1244908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482286-B2DB-4F19-BC00-C42F19421E8E}" type="slidenum">
              <a:rPr lang="en-US" smtClean="0"/>
              <a:t>17</a:t>
            </a:fld>
            <a:endParaRPr lang="en-US"/>
          </a:p>
        </p:txBody>
      </p:sp>
    </p:spTree>
    <p:extLst>
      <p:ext uri="{BB962C8B-B14F-4D97-AF65-F5344CB8AC3E}">
        <p14:creationId xmlns:p14="http://schemas.microsoft.com/office/powerpoint/2010/main" val="2740260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273176"/>
            <a:ext cx="10363200" cy="1470025"/>
          </a:xfrm>
        </p:spPr>
        <p:txBody>
          <a:bodyPr>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3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3" descr="white rectangle.png"/>
          <p:cNvPicPr>
            <a:picLocks noChangeAspect="1"/>
          </p:cNvPicPr>
          <p:nvPr userDrawn="1"/>
        </p:nvPicPr>
        <p:blipFill>
          <a:blip r:embed="rId2"/>
          <a:srcRect b="10452"/>
          <a:stretch>
            <a:fillRect/>
          </a:stretch>
        </p:blipFill>
        <p:spPr bwMode="auto">
          <a:xfrm>
            <a:off x="0" y="1300164"/>
            <a:ext cx="12192000" cy="5557837"/>
          </a:xfrm>
          <a:prstGeom prst="rect">
            <a:avLst/>
          </a:prstGeom>
          <a:noFill/>
          <a:ln w="9525">
            <a:noFill/>
            <a:miter lim="800000"/>
            <a:headEnd/>
            <a:tailEnd/>
          </a:ln>
        </p:spPr>
      </p:pic>
      <p:sp>
        <p:nvSpPr>
          <p:cNvPr id="8" name="Content Placeholder 2"/>
          <p:cNvSpPr>
            <a:spLocks noGrp="1"/>
          </p:cNvSpPr>
          <p:nvPr>
            <p:ph idx="1"/>
          </p:nvPr>
        </p:nvSpPr>
        <p:spPr>
          <a:xfrm>
            <a:off x="609600" y="1600201"/>
            <a:ext cx="1097280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a:xfrm>
            <a:off x="457200" y="228600"/>
            <a:ext cx="10972800" cy="1143000"/>
          </a:xfrm>
        </p:spPr>
        <p:txBody>
          <a:bodyPr/>
          <a:lstStyle/>
          <a:p>
            <a:r>
              <a:rPr lang="en-US"/>
              <a:t>Click to edit Master title style</a:t>
            </a:r>
          </a:p>
        </p:txBody>
      </p:sp>
      <p:sp>
        <p:nvSpPr>
          <p:cNvPr id="6" name="Slide Number Placeholder 5"/>
          <p:cNvSpPr>
            <a:spLocks noGrp="1"/>
          </p:cNvSpPr>
          <p:nvPr>
            <p:ph type="sldNum" sz="quarter" idx="12"/>
          </p:nvPr>
        </p:nvSpPr>
        <p:spPr>
          <a:xfrm>
            <a:off x="10668000" y="152400"/>
            <a:ext cx="1447800" cy="288925"/>
          </a:xfrm>
          <a:prstGeom prst="rect">
            <a:avLst/>
          </a:prstGeom>
        </p:spPr>
        <p:txBody>
          <a:bodyPr/>
          <a:lstStyle>
            <a:lvl1pPr algn="r">
              <a:defRPr sz="1000" b="1">
                <a:solidFill>
                  <a:schemeClr val="bg1"/>
                </a:solidFill>
              </a:defRPr>
            </a:lvl1pPr>
          </a:lstStyle>
          <a:p>
            <a:fld id="{7C4A7A4F-25D2-44C7-8F60-E6F823069186}" type="slidenum">
              <a:rPr lang="en-US" smtClean="0"/>
              <a:pPr/>
              <a:t>‹#›</a:t>
            </a:fld>
            <a:r>
              <a:rPr lang="en-US" dirty="0"/>
              <a:t> of 132</a:t>
            </a:r>
          </a:p>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800" y="2590801"/>
            <a:ext cx="10363200" cy="1362075"/>
          </a:xfrm>
        </p:spPr>
        <p:txBody>
          <a:bodyPr anchor="t">
            <a:noAutofit/>
          </a:bodyPr>
          <a:lstStyle>
            <a:lvl1pPr algn="l">
              <a:defRPr sz="4400" b="1" cap="all"/>
            </a:lvl1pPr>
          </a:lstStyle>
          <a:p>
            <a:r>
              <a:rPr lang="en-US"/>
              <a:t>Click to edit Master title style</a:t>
            </a:r>
            <a:endParaRPr lang="en-US" dirty="0"/>
          </a:p>
        </p:txBody>
      </p:sp>
      <p:sp>
        <p:nvSpPr>
          <p:cNvPr id="3" name="Text Placeholder 2"/>
          <p:cNvSpPr>
            <a:spLocks noGrp="1"/>
          </p:cNvSpPr>
          <p:nvPr>
            <p:ph type="body" idx="1"/>
          </p:nvPr>
        </p:nvSpPr>
        <p:spPr>
          <a:xfrm>
            <a:off x="812800" y="4267201"/>
            <a:ext cx="10363200" cy="814387"/>
          </a:xfrm>
        </p:spPr>
        <p:txBody>
          <a:bodyPr anchor="b">
            <a:normAutofit/>
          </a:bodyPr>
          <a:lstStyle>
            <a:lvl1pPr marL="0" indent="0">
              <a:buNone/>
              <a:defRPr sz="32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lang="en-US" sz="4800" kern="1200" spc="-15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00.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image" Target="../media/image25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59.jpg"/><Relationship Id="rId2" Type="http://schemas.openxmlformats.org/officeDocument/2006/relationships/image" Target="../media/image258.jpg"/><Relationship Id="rId1" Type="http://schemas.openxmlformats.org/officeDocument/2006/relationships/slideLayout" Target="../slideLayouts/slideLayout2.xml"/><Relationship Id="rId6" Type="http://schemas.openxmlformats.org/officeDocument/2006/relationships/image" Target="../media/image262.jpg"/><Relationship Id="rId5" Type="http://schemas.openxmlformats.org/officeDocument/2006/relationships/image" Target="../media/image261.jpg"/><Relationship Id="rId4" Type="http://schemas.openxmlformats.org/officeDocument/2006/relationships/image" Target="../media/image260.jpg"/></Relationships>
</file>

<file path=ppt/slides/_rels/slide102.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26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image" Target="../media/image26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267.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image" Target="../media/image269.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72.gif"/><Relationship Id="rId2" Type="http://schemas.openxmlformats.org/officeDocument/2006/relationships/image" Target="../media/image271.jpeg"/><Relationship Id="rId1" Type="http://schemas.openxmlformats.org/officeDocument/2006/relationships/slideLayout" Target="../slideLayouts/slideLayout2.xml"/><Relationship Id="rId4" Type="http://schemas.openxmlformats.org/officeDocument/2006/relationships/image" Target="../media/image273.jpeg"/></Relationships>
</file>

<file path=ppt/slides/_rels/slide107.xml.rels><?xml version="1.0" encoding="UTF-8" standalone="yes"?>
<Relationships xmlns="http://schemas.openxmlformats.org/package/2006/relationships"><Relationship Id="rId3" Type="http://schemas.openxmlformats.org/officeDocument/2006/relationships/image" Target="../media/image275.gif"/><Relationship Id="rId2" Type="http://schemas.openxmlformats.org/officeDocument/2006/relationships/image" Target="../media/image274.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76.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image" Target="../media/image277.jpeg"/><Relationship Id="rId1" Type="http://schemas.openxmlformats.org/officeDocument/2006/relationships/slideLayout" Target="../slideLayouts/slideLayout2.xml"/><Relationship Id="rId4" Type="http://schemas.openxmlformats.org/officeDocument/2006/relationships/image" Target="../media/image279.jpeg"/></Relationships>
</file>

<file path=ppt/slides/_rels/slide11.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81.gif"/><Relationship Id="rId2" Type="http://schemas.openxmlformats.org/officeDocument/2006/relationships/image" Target="../media/image280.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image" Target="../media/image282.jpeg"/><Relationship Id="rId1" Type="http://schemas.openxmlformats.org/officeDocument/2006/relationships/slideLayout" Target="../slideLayouts/slideLayout2.xml"/><Relationship Id="rId4" Type="http://schemas.openxmlformats.org/officeDocument/2006/relationships/image" Target="../media/image284.JPG"/></Relationships>
</file>

<file path=ppt/slides/_rels/slide112.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86.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image" Target="../media/image291.jpeg"/><Relationship Id="rId1" Type="http://schemas.openxmlformats.org/officeDocument/2006/relationships/slideLayout" Target="../slideLayouts/slideLayout2.xml"/><Relationship Id="rId4" Type="http://schemas.openxmlformats.org/officeDocument/2006/relationships/image" Target="../media/image293.jpeg"/></Relationships>
</file>

<file path=ppt/slides/_rels/slide117.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image" Target="../media/image294.jpeg"/><Relationship Id="rId1" Type="http://schemas.openxmlformats.org/officeDocument/2006/relationships/slideLayout" Target="../slideLayouts/slideLayout2.xml"/><Relationship Id="rId5" Type="http://schemas.openxmlformats.org/officeDocument/2006/relationships/image" Target="../media/image297.jpeg"/><Relationship Id="rId4" Type="http://schemas.openxmlformats.org/officeDocument/2006/relationships/image" Target="../media/image296.png"/></Relationships>
</file>

<file path=ppt/slides/_rels/slide118.xml.rels><?xml version="1.0" encoding="UTF-8" standalone="yes"?>
<Relationships xmlns="http://schemas.openxmlformats.org/package/2006/relationships"><Relationship Id="rId3" Type="http://schemas.openxmlformats.org/officeDocument/2006/relationships/image" Target="../media/image29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9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301.jpg"/><Relationship Id="rId2" Type="http://schemas.openxmlformats.org/officeDocument/2006/relationships/image" Target="../media/image300.jpg"/><Relationship Id="rId1" Type="http://schemas.openxmlformats.org/officeDocument/2006/relationships/slideLayout" Target="../slideLayouts/slideLayout2.xml"/><Relationship Id="rId5" Type="http://schemas.openxmlformats.org/officeDocument/2006/relationships/image" Target="../media/image303.jpg"/><Relationship Id="rId4" Type="http://schemas.openxmlformats.org/officeDocument/2006/relationships/image" Target="../media/image302.jpg"/></Relationships>
</file>

<file path=ppt/slides/_rels/slide121.xml.rels><?xml version="1.0" encoding="UTF-8" standalone="yes"?>
<Relationships xmlns="http://schemas.openxmlformats.org/package/2006/relationships"><Relationship Id="rId3" Type="http://schemas.openxmlformats.org/officeDocument/2006/relationships/image" Target="../media/image30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306.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307.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309.gif"/><Relationship Id="rId2" Type="http://schemas.openxmlformats.org/officeDocument/2006/relationships/image" Target="../media/image308.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image" Target="../media/image311.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313.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15.png"/><Relationship Id="rId4" Type="http://schemas.openxmlformats.org/officeDocument/2006/relationships/image" Target="../media/image314.jpg"/></Relationships>
</file>

<file path=ppt/slides/_rels/slide129.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image" Target="../media/image3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image" Target="../media/image318.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321.gif"/><Relationship Id="rId2" Type="http://schemas.openxmlformats.org/officeDocument/2006/relationships/image" Target="../media/image320.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image" Target="../media/image322.jpeg"/><Relationship Id="rId1" Type="http://schemas.openxmlformats.org/officeDocument/2006/relationships/slideLayout" Target="../slideLayouts/slideLayout2.xml"/><Relationship Id="rId4" Type="http://schemas.openxmlformats.org/officeDocument/2006/relationships/image" Target="../media/image246.gif"/></Relationships>
</file>

<file path=ppt/slides/_rels/slide133.xml.rels><?xml version="1.0" encoding="UTF-8" standalone="yes"?>
<Relationships xmlns="http://schemas.openxmlformats.org/package/2006/relationships"><Relationship Id="rId3" Type="http://schemas.openxmlformats.org/officeDocument/2006/relationships/image" Target="../media/image324.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25.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16.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jpg"/><Relationship Id="rId12"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eg"/><Relationship Id="rId1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4" Type="http://schemas.openxmlformats.org/officeDocument/2006/relationships/image" Target="../media/image63.gif"/></Relationships>
</file>

<file path=ppt/slides/_rels/slide2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5.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g"/><Relationship Id="rId4" Type="http://schemas.openxmlformats.org/officeDocument/2006/relationships/image" Target="../media/image72.jpg"/></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9.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3.jpg"/><Relationship Id="rId5" Type="http://schemas.openxmlformats.org/officeDocument/2006/relationships/image" Target="../media/image82.jpeg"/><Relationship Id="rId4" Type="http://schemas.openxmlformats.org/officeDocument/2006/relationships/image" Target="../media/image81.jpeg"/></Relationships>
</file>

<file path=ppt/slides/_rels/slide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3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s>
</file>

<file path=ppt/slides/_rels/slide31.xml.rels><?xml version="1.0" encoding="UTF-8" standalone="yes"?>
<Relationships xmlns="http://schemas.openxmlformats.org/package/2006/relationships"><Relationship Id="rId3" Type="http://schemas.openxmlformats.org/officeDocument/2006/relationships/image" Target="../media/image91.jpg"/><Relationship Id="rId7" Type="http://schemas.openxmlformats.org/officeDocument/2006/relationships/image" Target="../media/image95.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g"/></Relationships>
</file>

<file path=ppt/slides/_rels/slide3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3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2.xml"/><Relationship Id="rId6" Type="http://schemas.openxmlformats.org/officeDocument/2006/relationships/image" Target="../media/image115.jpg"/><Relationship Id="rId5" Type="http://schemas.openxmlformats.org/officeDocument/2006/relationships/image" Target="../media/image114.jpg"/><Relationship Id="rId4" Type="http://schemas.openxmlformats.org/officeDocument/2006/relationships/image" Target="../media/image113.jpg"/></Relationships>
</file>

<file path=ppt/slides/_rels/slide4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jpg"/><Relationship Id="rId2" Type="http://schemas.openxmlformats.org/officeDocument/2006/relationships/image" Target="../media/image117.jp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jpg"/></Relationships>
</file>

<file path=ppt/slides/_rels/slide43.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35.jpg"/><Relationship Id="rId4" Type="http://schemas.openxmlformats.org/officeDocument/2006/relationships/image" Target="../media/image134.jp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40.png"/><Relationship Id="rId4" Type="http://schemas.openxmlformats.org/officeDocument/2006/relationships/image" Target="../media/image139.jpeg"/></Relationships>
</file>

<file path=ppt/slides/_rels/slide5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 Id="rId5" Type="http://schemas.openxmlformats.org/officeDocument/2006/relationships/image" Target="../media/image144.jpeg"/><Relationship Id="rId4" Type="http://schemas.openxmlformats.org/officeDocument/2006/relationships/image" Target="../media/image143.jpg"/></Relationships>
</file>

<file path=ppt/slides/_rels/slide5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hyperlink" Target="https://www.youtube.com/watch?app=desktop&amp;v=OvMxJ6GRBNQ" TargetMode="External"/><Relationship Id="rId1" Type="http://schemas.openxmlformats.org/officeDocument/2006/relationships/slideLayout" Target="../slideLayouts/slideLayout2.xml"/><Relationship Id="rId5" Type="http://schemas.openxmlformats.org/officeDocument/2006/relationships/image" Target="../media/image147.jpeg"/><Relationship Id="rId4" Type="http://schemas.openxmlformats.org/officeDocument/2006/relationships/image" Target="../media/image146.jpeg"/></Relationships>
</file>

<file path=ppt/slides/_rels/slide5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5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5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jpg"/><Relationship Id="rId1" Type="http://schemas.openxmlformats.org/officeDocument/2006/relationships/slideLayout" Target="../slideLayouts/slideLayout2.xml"/><Relationship Id="rId5" Type="http://schemas.openxmlformats.org/officeDocument/2006/relationships/image" Target="../media/image159.gif"/><Relationship Id="rId4" Type="http://schemas.openxmlformats.org/officeDocument/2006/relationships/image" Target="../media/image158.gif"/></Relationships>
</file>

<file path=ppt/slides/_rels/slide56.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jpeg"/><Relationship Id="rId7" Type="http://schemas.openxmlformats.org/officeDocument/2006/relationships/image" Target="../media/image165.png"/><Relationship Id="rId2" Type="http://schemas.openxmlformats.org/officeDocument/2006/relationships/image" Target="../media/image160.jpeg"/><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jpeg"/><Relationship Id="rId4" Type="http://schemas.openxmlformats.org/officeDocument/2006/relationships/image" Target="../media/image162.jpeg"/></Relationships>
</file>

<file path=ppt/slides/_rels/slide5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 Id="rId4" Type="http://schemas.openxmlformats.org/officeDocument/2006/relationships/image" Target="../media/image169.jpeg"/></Relationships>
</file>

<file path=ppt/slides/_rels/slide5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2.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5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2.xml"/><Relationship Id="rId6" Type="http://schemas.openxmlformats.org/officeDocument/2006/relationships/image" Target="../media/image179.jpeg"/><Relationship Id="rId5" Type="http://schemas.openxmlformats.org/officeDocument/2006/relationships/image" Target="../media/image178.png"/><Relationship Id="rId4" Type="http://schemas.openxmlformats.org/officeDocument/2006/relationships/image" Target="../media/image177.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g"/><Relationship Id="rId1" Type="http://schemas.openxmlformats.org/officeDocument/2006/relationships/slideLayout" Target="../slideLayouts/slideLayout2.xml"/><Relationship Id="rId5" Type="http://schemas.openxmlformats.org/officeDocument/2006/relationships/image" Target="../media/image185.png"/><Relationship Id="rId4" Type="http://schemas.openxmlformats.org/officeDocument/2006/relationships/image" Target="../media/image184.jpeg"/></Relationships>
</file>

<file path=ppt/slides/_rels/slide62.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90.jpeg"/><Relationship Id="rId7" Type="http://schemas.openxmlformats.org/officeDocument/2006/relationships/image" Target="../media/image194.jpeg"/><Relationship Id="rId2" Type="http://schemas.openxmlformats.org/officeDocument/2006/relationships/image" Target="../media/image189.jpg"/><Relationship Id="rId1" Type="http://schemas.openxmlformats.org/officeDocument/2006/relationships/slideLayout" Target="../slideLayouts/slideLayout2.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6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6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1.jpeg"/></Relationships>
</file>

<file path=ppt/slides/_rels/slide68.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70.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06.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image" Target="../media/image209.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image" Target="../media/image211.jpg"/><Relationship Id="rId1" Type="http://schemas.openxmlformats.org/officeDocument/2006/relationships/slideLayout" Target="../slideLayouts/slideLayout2.xml"/><Relationship Id="rId4" Type="http://schemas.openxmlformats.org/officeDocument/2006/relationships/image" Target="../media/image213.png"/></Relationships>
</file>

<file path=ppt/slides/_rels/slide75.xml.rels><?xml version="1.0" encoding="UTF-8" standalone="yes"?>
<Relationships xmlns="http://schemas.openxmlformats.org/package/2006/relationships"><Relationship Id="rId3" Type="http://schemas.openxmlformats.org/officeDocument/2006/relationships/image" Target="../media/image215.gif"/><Relationship Id="rId2" Type="http://schemas.openxmlformats.org/officeDocument/2006/relationships/image" Target="../media/image214.gif"/><Relationship Id="rId1" Type="http://schemas.openxmlformats.org/officeDocument/2006/relationships/slideLayout" Target="../slideLayouts/slideLayout2.xml"/><Relationship Id="rId4" Type="http://schemas.openxmlformats.org/officeDocument/2006/relationships/image" Target="../media/image216.jpeg"/></Relationships>
</file>

<file path=ppt/slides/_rels/slide76.xml.rels><?xml version="1.0" encoding="UTF-8" standalone="yes"?>
<Relationships xmlns="http://schemas.openxmlformats.org/package/2006/relationships"><Relationship Id="rId3" Type="http://schemas.openxmlformats.org/officeDocument/2006/relationships/image" Target="../media/image218.gif"/><Relationship Id="rId2" Type="http://schemas.openxmlformats.org/officeDocument/2006/relationships/image" Target="../media/image217.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20.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22.gif"/><Relationship Id="rId2" Type="http://schemas.openxmlformats.org/officeDocument/2006/relationships/image" Target="../media/image22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80.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jpeg"/><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25.png"/></Relationships>
</file>

<file path=ppt/slides/_rels/slide81.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28.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g"/><Relationship Id="rId1" Type="http://schemas.openxmlformats.org/officeDocument/2006/relationships/slideLayout" Target="../slideLayouts/slideLayout2.xml"/><Relationship Id="rId4" Type="http://schemas.openxmlformats.org/officeDocument/2006/relationships/image" Target="../media/image231.png"/></Relationships>
</file>

<file path=ppt/slides/_rels/slide84.xml.rels><?xml version="1.0" encoding="UTF-8" standalone="yes"?>
<Relationships xmlns="http://schemas.openxmlformats.org/package/2006/relationships"><Relationship Id="rId2" Type="http://schemas.openxmlformats.org/officeDocument/2006/relationships/image" Target="../media/image232.g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34.JPG"/><Relationship Id="rId2" Type="http://schemas.openxmlformats.org/officeDocument/2006/relationships/image" Target="../media/image233.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36.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3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40.jpg"/><Relationship Id="rId2" Type="http://schemas.openxmlformats.org/officeDocument/2006/relationships/image" Target="../media/image176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41.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42.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43.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46.gif"/><Relationship Id="rId2" Type="http://schemas.openxmlformats.org/officeDocument/2006/relationships/image" Target="../media/image24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eg"/><Relationship Id="rId1" Type="http://schemas.openxmlformats.org/officeDocument/2006/relationships/slideLayout" Target="../slideLayouts/slideLayout2.xml"/><Relationship Id="rId4" Type="http://schemas.openxmlformats.org/officeDocument/2006/relationships/image" Target="../media/image249.jpeg"/></Relationships>
</file>

<file path=ppt/slides/_rels/slide97.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250.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eg"/><Relationship Id="rId1" Type="http://schemas.openxmlformats.org/officeDocument/2006/relationships/slideLayout" Target="../slideLayouts/slideLayout2.xml"/><Relationship Id="rId4" Type="http://schemas.openxmlformats.org/officeDocument/2006/relationships/image" Target="../media/image25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62001"/>
            <a:ext cx="9144000" cy="1470025"/>
          </a:xfrm>
        </p:spPr>
        <p:txBody>
          <a:bodyPr>
            <a:normAutofit fontScale="90000"/>
          </a:bodyPr>
          <a:lstStyle/>
          <a:p>
            <a:r>
              <a:rPr lang="en-US" sz="5300" b="1" i="1" dirty="0">
                <a:solidFill>
                  <a:srgbClr val="FFC000"/>
                </a:solidFill>
                <a:effectLst>
                  <a:outerShdw blurRad="38100" dist="38100" dir="2700000" algn="tl">
                    <a:srgbClr val="000000">
                      <a:alpha val="43137"/>
                    </a:srgbClr>
                  </a:outerShdw>
                </a:effectLst>
              </a:rPr>
              <a:t>Healing and Wellness Workshop:</a:t>
            </a:r>
            <a:br>
              <a:rPr lang="en-US" sz="5300" b="1" i="1" dirty="0">
                <a:solidFill>
                  <a:srgbClr val="FFC000"/>
                </a:solidFill>
                <a:effectLst>
                  <a:outerShdw blurRad="38100" dist="38100" dir="2700000" algn="tl">
                    <a:srgbClr val="000000">
                      <a:alpha val="43137"/>
                    </a:srgbClr>
                  </a:outerShdw>
                </a:effectLst>
              </a:rPr>
            </a:br>
            <a:r>
              <a:rPr lang="en-US" sz="4000" b="1" i="1" dirty="0">
                <a:solidFill>
                  <a:srgbClr val="FFC000"/>
                </a:solidFill>
                <a:effectLst>
                  <a:outerShdw blurRad="38100" dist="38100" dir="2700000" algn="tl">
                    <a:srgbClr val="000000">
                      <a:alpha val="43137"/>
                    </a:srgbClr>
                  </a:outerShdw>
                </a:effectLst>
              </a:rPr>
              <a:t>Alternative Approaches to Wellness</a:t>
            </a:r>
            <a:endParaRPr lang="en-US" b="1" i="1" dirty="0">
              <a:solidFill>
                <a:srgbClr val="FFC000"/>
              </a:solidFill>
              <a:effectLst>
                <a:outerShdw blurRad="38100" dist="38100" dir="2700000" algn="tl">
                  <a:srgbClr val="000000">
                    <a:alpha val="43137"/>
                  </a:srgbClr>
                </a:outerShdw>
              </a:effectLst>
            </a:endParaRPr>
          </a:p>
        </p:txBody>
      </p:sp>
      <p:grpSp>
        <p:nvGrpSpPr>
          <p:cNvPr id="6" name="Group 5"/>
          <p:cNvGrpSpPr/>
          <p:nvPr/>
        </p:nvGrpSpPr>
        <p:grpSpPr>
          <a:xfrm rot="20180522">
            <a:off x="4032530" y="3039743"/>
            <a:ext cx="3810000" cy="3048000"/>
            <a:chOff x="2362200" y="2895600"/>
            <a:chExt cx="4600575" cy="306705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2895600"/>
              <a:ext cx="4600575" cy="3067050"/>
            </a:xfrm>
            <a:prstGeom prst="rect">
              <a:avLst/>
            </a:prstGeom>
          </p:spPr>
        </p:pic>
        <p:sp>
          <p:nvSpPr>
            <p:cNvPr id="5" name="TextBox 4"/>
            <p:cNvSpPr txBox="1"/>
            <p:nvPr/>
          </p:nvSpPr>
          <p:spPr>
            <a:xfrm>
              <a:off x="2438401" y="3008794"/>
              <a:ext cx="4419600" cy="526490"/>
            </a:xfrm>
            <a:prstGeom prst="rect">
              <a:avLst/>
            </a:prstGeom>
            <a:noFill/>
          </p:spPr>
          <p:txBody>
            <a:bodyPr wrap="square" rtlCol="0">
              <a:spAutoFit/>
            </a:bodyPr>
            <a:lstStyle/>
            <a:p>
              <a:pPr algn="ctr"/>
              <a:r>
                <a:rPr lang="en-US" sz="2800" b="1" i="1" dirty="0"/>
                <a:t>Spiritual Development</a:t>
              </a:r>
            </a:p>
          </p:txBody>
        </p:sp>
      </p:grpSp>
      <p:sp>
        <p:nvSpPr>
          <p:cNvPr id="7" name="TextBox 6"/>
          <p:cNvSpPr txBox="1"/>
          <p:nvPr/>
        </p:nvSpPr>
        <p:spPr>
          <a:xfrm>
            <a:off x="8763000" y="6127540"/>
            <a:ext cx="1847942" cy="369332"/>
          </a:xfrm>
          <a:prstGeom prst="rect">
            <a:avLst/>
          </a:prstGeom>
          <a:noFill/>
        </p:spPr>
        <p:txBody>
          <a:bodyPr wrap="none" rtlCol="0">
            <a:spAutoFit/>
          </a:bodyPr>
          <a:lstStyle/>
          <a:p>
            <a:r>
              <a:rPr lang="en-US" b="1" i="1" dirty="0">
                <a:solidFill>
                  <a:srgbClr val="FFC000"/>
                </a:solidFill>
              </a:rPr>
              <a:t>By: Mario Grimes</a:t>
            </a:r>
          </a:p>
        </p:txBody>
      </p:sp>
      <p:sp>
        <p:nvSpPr>
          <p:cNvPr id="3" name="TextBox 2"/>
          <p:cNvSpPr txBox="1"/>
          <p:nvPr/>
        </p:nvSpPr>
        <p:spPr>
          <a:xfrm>
            <a:off x="2743200" y="2728079"/>
            <a:ext cx="6477000" cy="3416320"/>
          </a:xfrm>
          <a:prstGeom prst="rect">
            <a:avLst/>
          </a:prstGeom>
          <a:ln w="76200">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dirty="0"/>
              <a:t>I’m not a doctor, so I don’t diagnosis conditions nor prescribe medications.  This is an educational presentation on many of the Energy Healing Modalities and different approaches to Wellness. An opportunity to open your mind to different pathways to healing.  No one path fits every person.  This is a look into the many modalities. Whether you're dealing with chronic pain, cancer,  or any one of the many autoimmune diseases, this looks at different </a:t>
            </a:r>
            <a:r>
              <a:rPr lang="en-US" b="1" i="1" dirty="0"/>
              <a:t>Complementary and Alternative Medicine (CAM) </a:t>
            </a:r>
            <a:r>
              <a:rPr lang="en-US" dirty="0"/>
              <a:t>practices and choices beyond mainstream medicine to add to your regimen. Come, let's explore the Healer within you!</a:t>
            </a:r>
          </a:p>
          <a:p>
            <a:pPr algn="ctr"/>
            <a:r>
              <a:rPr lang="en-US" b="1" u="sng" dirty="0"/>
              <a:t>Download at:</a:t>
            </a:r>
          </a:p>
          <a:p>
            <a:pPr algn="ctr"/>
            <a:r>
              <a:rPr lang="en-US" i="1" dirty="0">
                <a:solidFill>
                  <a:srgbClr val="C00000"/>
                </a:solidFill>
                <a:effectLst>
                  <a:outerShdw blurRad="38100" dist="38100" dir="2700000" algn="tl">
                    <a:srgbClr val="000000">
                      <a:alpha val="43137"/>
                    </a:srgbClr>
                  </a:outerShdw>
                </a:effectLst>
              </a:rPr>
              <a:t>https://HelpHealYourself.net/workshops</a:t>
            </a:r>
          </a:p>
        </p:txBody>
      </p:sp>
      <p:sp>
        <p:nvSpPr>
          <p:cNvPr id="8" name="TextBox 7"/>
          <p:cNvSpPr txBox="1"/>
          <p:nvPr/>
        </p:nvSpPr>
        <p:spPr>
          <a:xfrm>
            <a:off x="9163142" y="6493261"/>
            <a:ext cx="1371600" cy="2308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900" i="1" dirty="0"/>
              <a:t>Updated: 6/6/2025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417638"/>
            <a:ext cx="8458200" cy="5220622"/>
          </a:xfrm>
        </p:spPr>
        <p:txBody>
          <a:bodyPr>
            <a:noAutofit/>
          </a:bodyPr>
          <a:lstStyle/>
          <a:p>
            <a:pPr marL="0" indent="0">
              <a:buNone/>
            </a:pPr>
            <a:r>
              <a:rPr lang="en-US" sz="2000" b="1" dirty="0"/>
              <a:t>C. Norman </a:t>
            </a:r>
            <a:r>
              <a:rPr lang="en-US" sz="2000" b="1" dirty="0" err="1"/>
              <a:t>Shealy</a:t>
            </a:r>
            <a:r>
              <a:rPr lang="en-US" sz="2000" b="1" dirty="0"/>
              <a:t>, MD</a:t>
            </a:r>
          </a:p>
          <a:p>
            <a:pPr marL="685800" lvl="1"/>
            <a:r>
              <a:rPr lang="en-US" sz="1600" dirty="0"/>
              <a:t>Energy Medicine</a:t>
            </a:r>
          </a:p>
          <a:p>
            <a:pPr marL="0" indent="0">
              <a:buNone/>
            </a:pPr>
            <a:r>
              <a:rPr lang="en-US" sz="2000" b="1" dirty="0"/>
              <a:t>Andrew Weil, MD</a:t>
            </a:r>
          </a:p>
          <a:p>
            <a:pPr marL="685800" lvl="1"/>
            <a:r>
              <a:rPr lang="en-US" sz="1600" dirty="0"/>
              <a:t>Spontaneous Healing</a:t>
            </a:r>
          </a:p>
          <a:p>
            <a:pPr marL="0" indent="0">
              <a:buNone/>
            </a:pPr>
            <a:r>
              <a:rPr lang="en-US" sz="2000" b="1" dirty="0"/>
              <a:t>Amy Scher</a:t>
            </a:r>
          </a:p>
          <a:p>
            <a:pPr lvl="1"/>
            <a:r>
              <a:rPr lang="en-US" sz="1600" dirty="0"/>
              <a:t>How to Heal Yourself When No One Else Can</a:t>
            </a:r>
          </a:p>
          <a:p>
            <a:pPr marL="0" indent="0">
              <a:buNone/>
            </a:pPr>
            <a:r>
              <a:rPr lang="en-US" sz="2000" b="1" dirty="0"/>
              <a:t>Dr. Karen Kan</a:t>
            </a:r>
          </a:p>
          <a:p>
            <a:pPr lvl="1"/>
            <a:r>
              <a:rPr lang="en-US" sz="1600" dirty="0"/>
              <a:t>Guide To Healing Chronic Pain – A Holistic Approach</a:t>
            </a:r>
          </a:p>
          <a:p>
            <a:pPr marL="0" indent="0">
              <a:buNone/>
            </a:pPr>
            <a:r>
              <a:rPr lang="en-US" sz="2000" b="1" dirty="0"/>
              <a:t>Emmett E. Miller, MD</a:t>
            </a:r>
            <a:r>
              <a:rPr lang="en-US" sz="2000" dirty="0"/>
              <a:t>	</a:t>
            </a:r>
          </a:p>
          <a:p>
            <a:pPr lvl="1"/>
            <a:r>
              <a:rPr lang="en-US" sz="1600" dirty="0"/>
              <a:t>Deep Healing: The Essence of Mind/Body Medicine</a:t>
            </a:r>
          </a:p>
          <a:p>
            <a:pPr marL="57150" indent="0">
              <a:buNone/>
            </a:pPr>
            <a:r>
              <a:rPr lang="en-US" sz="2000" b="1" dirty="0"/>
              <a:t>Dawson Church, PhD</a:t>
            </a:r>
          </a:p>
          <a:p>
            <a:pPr lvl="1"/>
            <a:r>
              <a:rPr lang="en-US" sz="1600" dirty="0"/>
              <a:t>The Genie in Your Genes</a:t>
            </a:r>
            <a:r>
              <a:rPr lang="en-US" sz="1800" dirty="0"/>
              <a:t> </a:t>
            </a:r>
          </a:p>
          <a:p>
            <a:pPr marL="0" indent="0">
              <a:buNone/>
            </a:pPr>
            <a:r>
              <a:rPr lang="en-US" sz="2000" b="1" dirty="0"/>
              <a:t>Candace Pert, PhD</a:t>
            </a:r>
            <a:r>
              <a:rPr lang="en-US" sz="2200" dirty="0"/>
              <a:t>	</a:t>
            </a:r>
          </a:p>
          <a:p>
            <a:pPr marL="685800" lvl="1"/>
            <a:r>
              <a:rPr lang="en-US" sz="1600" dirty="0"/>
              <a:t>Molecules of Emotion: The Science Behind Mind-Body Medicine</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Healing </a:t>
            </a:r>
            <a:br>
              <a:rPr lang="en-US" b="1" dirty="0"/>
            </a:br>
            <a:r>
              <a:rPr lang="en-US" sz="2800" dirty="0"/>
              <a:t>(</a:t>
            </a:r>
            <a:r>
              <a:rPr lang="en-US" sz="2700" dirty="0"/>
              <a:t>Mind/Body/Spirit</a:t>
            </a:r>
            <a:r>
              <a:rPr lang="en-US" sz="2800" dirty="0"/>
              <a:t>)</a:t>
            </a:r>
          </a:p>
        </p:txBody>
      </p:sp>
      <p:sp>
        <p:nvSpPr>
          <p:cNvPr id="11" name="Slide Number Placeholder 10"/>
          <p:cNvSpPr>
            <a:spLocks noGrp="1"/>
          </p:cNvSpPr>
          <p:nvPr>
            <p:ph type="sldNum" sz="quarter" idx="12"/>
          </p:nvPr>
        </p:nvSpPr>
        <p:spPr/>
        <p:txBody>
          <a:bodyPr/>
          <a:lstStyle/>
          <a:p>
            <a:fld id="{7C4A7A4F-25D2-44C7-8F60-E6F823069186}" type="slidenum">
              <a:rPr lang="en-US" smtClean="0"/>
              <a:pPr/>
              <a:t>10</a:t>
            </a:fld>
            <a:r>
              <a:rPr lang="en-US" dirty="0"/>
              <a:t> of 132</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9979" y="2969812"/>
            <a:ext cx="798821" cy="118872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4113" y="2375452"/>
            <a:ext cx="791687" cy="118872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5745" y="1905000"/>
            <a:ext cx="710855" cy="118872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1913" y="1417638"/>
            <a:ext cx="791687" cy="118872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41230" y="3886200"/>
            <a:ext cx="891541" cy="118872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86473" y="4724400"/>
            <a:ext cx="786127" cy="1188720"/>
          </a:xfrm>
          <a:prstGeom prst="rect">
            <a:avLst/>
          </a:prstGeom>
        </p:spPr>
      </p:pic>
      <p:pic>
        <p:nvPicPr>
          <p:cNvPr id="10" name="Picture 9"/>
          <p:cNvPicPr>
            <a:picLocks noChangeAspect="1"/>
          </p:cNvPicPr>
          <p:nvPr/>
        </p:nvPicPr>
        <p:blipFill>
          <a:blip r:embed="rId8"/>
          <a:stretch>
            <a:fillRect/>
          </a:stretch>
        </p:blipFill>
        <p:spPr>
          <a:xfrm>
            <a:off x="9817583" y="5318760"/>
            <a:ext cx="774217" cy="1188720"/>
          </a:xfrm>
          <a:prstGeom prst="rect">
            <a:avLst/>
          </a:prstGeom>
        </p:spPr>
      </p:pic>
    </p:spTree>
    <p:extLst>
      <p:ext uri="{BB962C8B-B14F-4D97-AF65-F5344CB8AC3E}">
        <p14:creationId xmlns:p14="http://schemas.microsoft.com/office/powerpoint/2010/main" val="212711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6" presetClass="entr" presetSubtype="21"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par>
                          <p:cTn id="26" fill="hold">
                            <p:stCondLst>
                              <p:cond delay="3000"/>
                            </p:stCondLst>
                            <p:childTnLst>
                              <p:par>
                                <p:cTn id="27" presetID="22" presetClass="entr" presetSubtype="4"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par>
                          <p:cTn id="30" fill="hold">
                            <p:stCondLst>
                              <p:cond delay="3500"/>
                            </p:stCondLst>
                            <p:childTnLst>
                              <p:par>
                                <p:cTn id="31" presetID="6" presetClass="entr" presetSubtype="16"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fontScale="90000"/>
          </a:bodyPr>
          <a:lstStyle/>
          <a:p>
            <a:r>
              <a:rPr lang="en-US" b="1" dirty="0"/>
              <a:t>Healing through Movement </a:t>
            </a:r>
            <a:br>
              <a:rPr lang="en-US" b="1" dirty="0"/>
            </a:br>
            <a:r>
              <a:rPr lang="en-US" sz="2700" dirty="0"/>
              <a:t>(Whole Body Vibration)</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100</a:t>
            </a:fld>
            <a:r>
              <a:rPr lang="en-US" dirty="0"/>
              <a:t> of 132</a:t>
            </a:r>
          </a:p>
        </p:txBody>
      </p:sp>
      <p:sp>
        <p:nvSpPr>
          <p:cNvPr id="8" name="Rectangle 7"/>
          <p:cNvSpPr/>
          <p:nvPr/>
        </p:nvSpPr>
        <p:spPr>
          <a:xfrm>
            <a:off x="914400" y="1646239"/>
            <a:ext cx="8610600" cy="1138773"/>
          </a:xfrm>
          <a:prstGeom prst="rect">
            <a:avLst/>
          </a:prstGeom>
        </p:spPr>
        <p:txBody>
          <a:bodyPr wrap="square">
            <a:spAutoFit/>
          </a:bodyPr>
          <a:lstStyle/>
          <a:p>
            <a:r>
              <a:rPr lang="en-US" sz="2000" b="1" dirty="0">
                <a:solidFill>
                  <a:schemeClr val="bg1"/>
                </a:solidFill>
              </a:rPr>
              <a:t>Becky Chambers, BS, MEd</a:t>
            </a:r>
          </a:p>
          <a:p>
            <a:pPr marL="742950" lvl="1" indent="-285750">
              <a:buFont typeface="Calibri" panose="020F0502020204030204" pitchFamily="34" charset="0"/>
              <a:buChar char="—"/>
            </a:pPr>
            <a:r>
              <a:rPr lang="en-US" sz="1600" dirty="0">
                <a:solidFill>
                  <a:schemeClr val="bg1"/>
                </a:solidFill>
              </a:rPr>
              <a:t>Whole Body Vibration for Seniors</a:t>
            </a:r>
          </a:p>
          <a:p>
            <a:pPr lvl="1"/>
            <a:endParaRPr lang="en-US" sz="1600" dirty="0">
              <a:solidFill>
                <a:schemeClr val="bg1"/>
              </a:solidFill>
            </a:endParaRPr>
          </a:p>
          <a:p>
            <a:pPr lvl="1"/>
            <a:endParaRPr lang="en-US" sz="1600" dirty="0">
              <a:solidFill>
                <a:schemeClr val="bg1"/>
              </a:solidFill>
            </a:endParaRPr>
          </a:p>
        </p:txBody>
      </p:sp>
      <p:pic>
        <p:nvPicPr>
          <p:cNvPr id="1026" name="Picture 2" descr="Whole Body Vibration for Seniors by [Becky Chambers  BS. MEd., Becky Chambers BS. M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79233" y="2428817"/>
            <a:ext cx="122163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urbo 3D Vibration Plate｜Lifep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2600" y="4526839"/>
            <a:ext cx="1737360" cy="1737360"/>
          </a:xfrm>
          <a:prstGeom prst="round2DiagRect">
            <a:avLst>
              <a:gd name="adj1" fmla="val 16667"/>
              <a:gd name="adj2" fmla="val 0"/>
            </a:avLst>
          </a:prstGeom>
          <a:ln w="88900" cap="sq">
            <a:solidFill>
              <a:schemeClr val="accent4">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57427" y="2429571"/>
            <a:ext cx="7486919" cy="388843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indent="-171450">
              <a:lnSpc>
                <a:spcPct val="80000"/>
              </a:lnSpc>
              <a:buFont typeface="Arial" panose="020B0604020202020204" pitchFamily="34" charset="0"/>
              <a:buChar char="•"/>
            </a:pPr>
            <a:r>
              <a:rPr lang="en-US" altLang="en-US" sz="1400" dirty="0">
                <a:solidFill>
                  <a:schemeClr val="bg1"/>
                </a:solidFill>
              </a:rPr>
              <a:t>Whole Body Vibration, is critical to maintaining muscle tone, bone density, and a healthy weight</a:t>
            </a:r>
          </a:p>
          <a:p>
            <a:pPr marL="171450" indent="-171450">
              <a:lnSpc>
                <a:spcPct val="80000"/>
              </a:lnSpc>
              <a:buFont typeface="Arial" panose="020B0604020202020204" pitchFamily="34" charset="0"/>
              <a:buChar char="•"/>
            </a:pPr>
            <a:r>
              <a:rPr lang="en-US" altLang="en-US" sz="1400" dirty="0">
                <a:solidFill>
                  <a:schemeClr val="bg1"/>
                </a:solidFill>
              </a:rPr>
              <a:t>Every muscle fiber will automatically tense and </a:t>
            </a:r>
            <a:r>
              <a:rPr lang="en-US" altLang="en-US" sz="1400">
                <a:solidFill>
                  <a:schemeClr val="bg1"/>
                </a:solidFill>
              </a:rPr>
              <a:t>relax at </a:t>
            </a:r>
            <a:r>
              <a:rPr lang="en-US" altLang="en-US" sz="1400" dirty="0">
                <a:solidFill>
                  <a:schemeClr val="bg1"/>
                </a:solidFill>
              </a:rPr>
              <a:t>the same rate that the machine is vibrating</a:t>
            </a:r>
          </a:p>
          <a:p>
            <a:pPr marL="171450" indent="-171450">
              <a:lnSpc>
                <a:spcPct val="80000"/>
              </a:lnSpc>
              <a:buFont typeface="Arial" panose="020B0604020202020204" pitchFamily="34" charset="0"/>
              <a:buChar char="•"/>
            </a:pPr>
            <a:r>
              <a:rPr lang="en-US" sz="1400" dirty="0"/>
              <a:t>Ten minutes of WBV provides an intense, fully-body workout with the benefits of one hour of conventional weightlifting</a:t>
            </a:r>
          </a:p>
          <a:p>
            <a:pPr marL="171450" indent="-171450">
              <a:lnSpc>
                <a:spcPct val="80000"/>
              </a:lnSpc>
              <a:buFont typeface="Arial" panose="020B0604020202020204" pitchFamily="34" charset="0"/>
              <a:buChar char="•"/>
            </a:pPr>
            <a:r>
              <a:rPr lang="en-US" sz="1400" dirty="0"/>
              <a:t>Large decreases in blood pressure</a:t>
            </a:r>
          </a:p>
          <a:p>
            <a:pPr marL="171450" indent="-171450">
              <a:lnSpc>
                <a:spcPct val="80000"/>
              </a:lnSpc>
              <a:buFont typeface="Arial" panose="020B0604020202020204" pitchFamily="34" charset="0"/>
              <a:buChar char="•"/>
            </a:pPr>
            <a:r>
              <a:rPr lang="en-US" sz="1400" dirty="0"/>
              <a:t>Decline in falling/improves balance and coordination</a:t>
            </a:r>
          </a:p>
          <a:p>
            <a:pPr marL="171450" indent="-171450">
              <a:lnSpc>
                <a:spcPct val="80000"/>
              </a:lnSpc>
              <a:buFont typeface="Arial" panose="020B0604020202020204" pitchFamily="34" charset="0"/>
              <a:buChar char="•"/>
            </a:pPr>
            <a:r>
              <a:rPr lang="en-US" sz="1400" dirty="0"/>
              <a:t>An increase in oxygen uptake</a:t>
            </a:r>
          </a:p>
          <a:p>
            <a:pPr marL="171450" indent="-171450">
              <a:lnSpc>
                <a:spcPct val="80000"/>
              </a:lnSpc>
              <a:buFont typeface="Arial" panose="020B0604020202020204" pitchFamily="34" charset="0"/>
              <a:buChar char="•"/>
            </a:pPr>
            <a:r>
              <a:rPr lang="en-US" sz="1400" dirty="0"/>
              <a:t>Increase in resting energy expenditure</a:t>
            </a:r>
          </a:p>
          <a:p>
            <a:pPr marL="171450" indent="-171450">
              <a:lnSpc>
                <a:spcPct val="80000"/>
              </a:lnSpc>
              <a:buFont typeface="Arial" panose="020B0604020202020204" pitchFamily="34" charset="0"/>
              <a:buChar char="•"/>
            </a:pPr>
            <a:r>
              <a:rPr lang="en-US" sz="1400" dirty="0"/>
              <a:t>Improve lumbar spine BMD (bone mineral density)</a:t>
            </a:r>
          </a:p>
          <a:p>
            <a:pPr marL="171450" indent="-171450">
              <a:lnSpc>
                <a:spcPct val="80000"/>
              </a:lnSpc>
              <a:buFont typeface="Arial" panose="020B0604020202020204" pitchFamily="34" charset="0"/>
              <a:buChar char="•"/>
            </a:pPr>
            <a:r>
              <a:rPr lang="en-US" sz="1400" dirty="0"/>
              <a:t>Prevent osteoporosis</a:t>
            </a:r>
          </a:p>
          <a:p>
            <a:pPr marL="171450" indent="-171450">
              <a:lnSpc>
                <a:spcPct val="80000"/>
              </a:lnSpc>
              <a:buFont typeface="Arial" panose="020B0604020202020204" pitchFamily="34" charset="0"/>
              <a:buChar char="•"/>
            </a:pPr>
            <a:r>
              <a:rPr lang="en-US" sz="1400" dirty="0"/>
              <a:t>Dramatically decrease pain and inflammation</a:t>
            </a:r>
          </a:p>
          <a:p>
            <a:pPr marL="171450" indent="-171450">
              <a:lnSpc>
                <a:spcPct val="80000"/>
              </a:lnSpc>
              <a:buFont typeface="Arial" panose="020B0604020202020204" pitchFamily="34" charset="0"/>
              <a:buChar char="•"/>
            </a:pPr>
            <a:r>
              <a:rPr lang="en-US" sz="1400" dirty="0"/>
              <a:t>Protects your brain</a:t>
            </a:r>
          </a:p>
          <a:p>
            <a:pPr marL="171450" indent="-171450">
              <a:lnSpc>
                <a:spcPct val="80000"/>
              </a:lnSpc>
              <a:buFont typeface="Arial" panose="020B0604020202020204" pitchFamily="34" charset="0"/>
              <a:buChar char="•"/>
            </a:pPr>
            <a:r>
              <a:rPr lang="en-US" sz="1400" dirty="0"/>
              <a:t>Natural Antidepressant</a:t>
            </a:r>
          </a:p>
          <a:p>
            <a:pPr marL="171450" indent="-171450">
              <a:lnSpc>
                <a:spcPct val="80000"/>
              </a:lnSpc>
              <a:buFont typeface="Arial" panose="020B0604020202020204" pitchFamily="34" charset="0"/>
              <a:buChar char="•"/>
            </a:pPr>
            <a:r>
              <a:rPr lang="en-US" sz="1400" dirty="0"/>
              <a:t>Numerous global rejuvenation effects, such as raising human growth hormone and testosterone, increasing circulation to all cells, detoxification, muscle and nerve stimulation and energy balancing</a:t>
            </a:r>
          </a:p>
          <a:p>
            <a:pPr marL="171450" indent="-171450">
              <a:lnSpc>
                <a:spcPct val="80000"/>
              </a:lnSpc>
              <a:buFont typeface="Arial" panose="020B0604020202020204" pitchFamily="34" charset="0"/>
              <a:buChar char="•"/>
            </a:pPr>
            <a:r>
              <a:rPr lang="en-US" sz="1400" dirty="0"/>
              <a:t>Lymphatic drainage, normal part of our detoxification or waste removal system, improving the flow of lymph</a:t>
            </a:r>
          </a:p>
          <a:p>
            <a:pPr marL="171450" indent="-171450">
              <a:lnSpc>
                <a:spcPct val="80000"/>
              </a:lnSpc>
              <a:buFont typeface="Arial" panose="020B0604020202020204" pitchFamily="34" charset="0"/>
              <a:buChar char="•"/>
            </a:pPr>
            <a:r>
              <a:rPr lang="en-US" sz="1400" dirty="0"/>
              <a:t>Reduction in fat mass and cardiovascular improvements</a:t>
            </a:r>
          </a:p>
          <a:p>
            <a:pPr marL="171450" indent="-171450">
              <a:lnSpc>
                <a:spcPct val="80000"/>
              </a:lnSpc>
              <a:buFont typeface="Arial" panose="020B0604020202020204" pitchFamily="34" charset="0"/>
              <a:buChar char="•"/>
            </a:pPr>
            <a:r>
              <a:rPr lang="en-US" sz="1400" dirty="0"/>
              <a:t>Lowers pain, especially joint, and back muscles and nerve pain</a:t>
            </a:r>
          </a:p>
          <a:p>
            <a:pPr marL="171450" indent="-171450">
              <a:lnSpc>
                <a:spcPct val="80000"/>
              </a:lnSpc>
              <a:buFont typeface="Arial" panose="020B0604020202020204" pitchFamily="34" charset="0"/>
              <a:buChar char="•"/>
            </a:pPr>
            <a:r>
              <a:rPr lang="en-US" sz="1400" dirty="0"/>
              <a:t>Increase muscle strength and muscle tone</a:t>
            </a:r>
          </a:p>
          <a:p>
            <a:pPr marL="171450" indent="-171450">
              <a:lnSpc>
                <a:spcPct val="80000"/>
              </a:lnSpc>
              <a:buFont typeface="Arial" panose="020B0604020202020204" pitchFamily="34" charset="0"/>
              <a:buChar char="•"/>
            </a:pPr>
            <a:r>
              <a:rPr lang="en-US" sz="1400" dirty="0"/>
              <a:t>Weight loss</a:t>
            </a:r>
          </a:p>
        </p:txBody>
      </p:sp>
    </p:spTree>
    <p:extLst>
      <p:ext uri="{BB962C8B-B14F-4D97-AF65-F5344CB8AC3E}">
        <p14:creationId xmlns:p14="http://schemas.microsoft.com/office/powerpoint/2010/main" val="16145888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05600" y="3962400"/>
            <a:ext cx="1514250" cy="1828800"/>
          </a:xfrm>
        </p:spPr>
      </p:pic>
      <p:sp>
        <p:nvSpPr>
          <p:cNvPr id="2" name="Title 1"/>
          <p:cNvSpPr>
            <a:spLocks noGrp="1"/>
          </p:cNvSpPr>
          <p:nvPr>
            <p:ph type="title"/>
          </p:nvPr>
        </p:nvSpPr>
        <p:spPr>
          <a:xfrm>
            <a:off x="609600" y="274638"/>
            <a:ext cx="10972800" cy="1143000"/>
          </a:xfrm>
        </p:spPr>
        <p:txBody>
          <a:bodyPr>
            <a:normAutofit fontScale="90000"/>
          </a:bodyPr>
          <a:lstStyle/>
          <a:p>
            <a:r>
              <a:rPr lang="en-US" b="1" dirty="0"/>
              <a:t>Healing through Movement </a:t>
            </a:r>
            <a:br>
              <a:rPr lang="en-US" b="1" dirty="0"/>
            </a:br>
            <a:r>
              <a:rPr lang="en-US" sz="2700" dirty="0"/>
              <a:t>(Tai Chi, Qigong, Yoga)</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101</a:t>
            </a:fld>
            <a:r>
              <a:rPr lang="en-US" dirty="0"/>
              <a:t> of 132</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0465" y="4475162"/>
            <a:ext cx="1216757" cy="18288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7556" y="2209166"/>
            <a:ext cx="1382573" cy="1828800"/>
          </a:xfrm>
          <a:prstGeom prst="rect">
            <a:avLst/>
          </a:prstGeom>
        </p:spPr>
      </p:pic>
      <p:sp>
        <p:nvSpPr>
          <p:cNvPr id="8" name="Rectangle 7"/>
          <p:cNvSpPr/>
          <p:nvPr/>
        </p:nvSpPr>
        <p:spPr>
          <a:xfrm>
            <a:off x="1426213" y="1646239"/>
            <a:ext cx="5126987" cy="2954655"/>
          </a:xfrm>
          <a:prstGeom prst="rect">
            <a:avLst/>
          </a:prstGeom>
        </p:spPr>
        <p:txBody>
          <a:bodyPr wrap="square">
            <a:spAutoFit/>
          </a:bodyPr>
          <a:lstStyle/>
          <a:p>
            <a:r>
              <a:rPr lang="en-US" sz="2000" b="1" dirty="0">
                <a:solidFill>
                  <a:schemeClr val="bg1"/>
                </a:solidFill>
              </a:rPr>
              <a:t>Dr. Dilip Sarkar</a:t>
            </a:r>
          </a:p>
          <a:p>
            <a:pPr marL="742950" lvl="1" indent="-285750">
              <a:buFont typeface="Calibri" panose="020F0502020204030204" pitchFamily="34" charset="0"/>
              <a:buChar char="—"/>
            </a:pPr>
            <a:r>
              <a:rPr lang="en-US" sz="1600" dirty="0">
                <a:solidFill>
                  <a:schemeClr val="bg1"/>
                </a:solidFill>
              </a:rPr>
              <a:t>Yoga Therapy, Ayurveda, and Western Medicine</a:t>
            </a:r>
          </a:p>
          <a:p>
            <a:pPr lvl="1"/>
            <a:endParaRPr lang="en-US" sz="1600" dirty="0">
              <a:solidFill>
                <a:schemeClr val="bg1"/>
              </a:solidFill>
            </a:endParaRPr>
          </a:p>
          <a:p>
            <a:r>
              <a:rPr lang="en-US" sz="2000" b="1" dirty="0">
                <a:solidFill>
                  <a:schemeClr val="bg1"/>
                </a:solidFill>
              </a:rPr>
              <a:t>Dr. Michael Mayer</a:t>
            </a:r>
          </a:p>
          <a:p>
            <a:r>
              <a:rPr lang="en-US" sz="1400" dirty="0">
                <a:solidFill>
                  <a:schemeClr val="bg1"/>
                </a:solidFill>
              </a:rPr>
              <a:t>Drawing on thirty years of training in Tai Chi and Qigong</a:t>
            </a:r>
            <a:endParaRPr lang="en-US" sz="1400" b="1" dirty="0">
              <a:solidFill>
                <a:schemeClr val="bg1"/>
              </a:solidFill>
            </a:endParaRPr>
          </a:p>
          <a:p>
            <a:pPr marL="742950" lvl="1" indent="-285750">
              <a:buFont typeface="Calibri" panose="020F0502020204030204" pitchFamily="34" charset="0"/>
              <a:buChar char="—"/>
            </a:pPr>
            <a:r>
              <a:rPr lang="en-US" sz="1600" dirty="0">
                <a:solidFill>
                  <a:schemeClr val="bg1"/>
                </a:solidFill>
              </a:rPr>
              <a:t>Energy Psychology</a:t>
            </a:r>
          </a:p>
          <a:p>
            <a:pPr marL="742950" lvl="1" indent="-285750">
              <a:buFont typeface="Calibri" panose="020F0502020204030204" pitchFamily="34" charset="0"/>
              <a:buChar char="—"/>
            </a:pPr>
            <a:r>
              <a:rPr lang="en-US" sz="1600" dirty="0">
                <a:solidFill>
                  <a:schemeClr val="bg1"/>
                </a:solidFill>
              </a:rPr>
              <a:t>Bodymind Healing; Psychotherapy</a:t>
            </a:r>
          </a:p>
          <a:p>
            <a:pPr lvl="1"/>
            <a:endParaRPr lang="en-US" sz="1600" dirty="0">
              <a:solidFill>
                <a:schemeClr val="bg1"/>
              </a:solidFill>
            </a:endParaRPr>
          </a:p>
          <a:p>
            <a:r>
              <a:rPr lang="en-US" sz="2000" b="1" dirty="0">
                <a:solidFill>
                  <a:schemeClr val="bg1"/>
                </a:solidFill>
              </a:rPr>
              <a:t>Dr. Daniel </a:t>
            </a:r>
            <a:r>
              <a:rPr lang="en-US" sz="2000" b="1" dirty="0" err="1">
                <a:solidFill>
                  <a:schemeClr val="bg1"/>
                </a:solidFill>
              </a:rPr>
              <a:t>Keown</a:t>
            </a:r>
            <a:endParaRPr lang="en-US" sz="2000" b="1" dirty="0">
              <a:solidFill>
                <a:schemeClr val="bg1"/>
              </a:solidFill>
            </a:endParaRPr>
          </a:p>
          <a:p>
            <a:pPr marL="742950" lvl="1" indent="-285750">
              <a:buFont typeface="Calibri" panose="020F0502020204030204" pitchFamily="34" charset="0"/>
              <a:buChar char="—"/>
            </a:pPr>
            <a:r>
              <a:rPr lang="en-US" sz="1600" dirty="0">
                <a:solidFill>
                  <a:schemeClr val="bg1"/>
                </a:solidFill>
              </a:rPr>
              <a:t>The Spark in the Machine</a:t>
            </a:r>
          </a:p>
          <a:p>
            <a:pPr lvl="1"/>
            <a:endParaRPr lang="en-US" sz="1600" dirty="0">
              <a:solidFill>
                <a:schemeClr val="bg1"/>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0" y="1646239"/>
            <a:ext cx="1411833" cy="1828800"/>
          </a:xfrm>
          <a:prstGeom prst="rect">
            <a:avLst/>
          </a:prstGeom>
        </p:spPr>
      </p:pic>
      <p:pic>
        <p:nvPicPr>
          <p:cNvPr id="3" name="Picture 2"/>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057400" y="4475162"/>
            <a:ext cx="3352800" cy="2235200"/>
          </a:xfrm>
          <a:prstGeom prst="rect">
            <a:avLst/>
          </a:prstGeom>
          <a:scene3d>
            <a:camera prst="orthographicFront"/>
            <a:lightRig rig="threePt" dir="t"/>
          </a:scene3d>
          <a:sp3d>
            <a:bevelT prst="convex"/>
          </a:sp3d>
        </p:spPr>
      </p:pic>
    </p:spTree>
    <p:extLst>
      <p:ext uri="{BB962C8B-B14F-4D97-AF65-F5344CB8AC3E}">
        <p14:creationId xmlns:p14="http://schemas.microsoft.com/office/powerpoint/2010/main" val="381805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1049000" cy="1142999"/>
          </a:xfrm>
        </p:spPr>
        <p:txBody>
          <a:bodyPr/>
          <a:lstStyle/>
          <a:p>
            <a:pPr marL="0" indent="0">
              <a:buNone/>
            </a:pPr>
            <a:r>
              <a:rPr lang="en-US" sz="2000" b="1" dirty="0"/>
              <a:t>Ryker Black</a:t>
            </a:r>
          </a:p>
          <a:p>
            <a:pPr lvl="1"/>
            <a:r>
              <a:rPr lang="en-US" sz="1400" dirty="0"/>
              <a:t>Life Extension Sauna Handbook: The Ultimate Guide To Anti-Aging Saunas</a:t>
            </a:r>
          </a:p>
        </p:txBody>
      </p:sp>
      <p:sp>
        <p:nvSpPr>
          <p:cNvPr id="2" name="Title 1"/>
          <p:cNvSpPr>
            <a:spLocks noGrp="1"/>
          </p:cNvSpPr>
          <p:nvPr>
            <p:ph type="title"/>
          </p:nvPr>
        </p:nvSpPr>
        <p:spPr>
          <a:xfrm>
            <a:off x="609600" y="274638"/>
            <a:ext cx="10972800" cy="1143000"/>
          </a:xfrm>
        </p:spPr>
        <p:txBody>
          <a:bodyPr/>
          <a:lstStyle/>
          <a:p>
            <a:r>
              <a:rPr lang="en-US" b="1" dirty="0"/>
              <a:t>Sauna Therapy</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102</a:t>
            </a:fld>
            <a:r>
              <a:rPr lang="en-US" dirty="0"/>
              <a:t> of 132</a:t>
            </a:r>
          </a:p>
        </p:txBody>
      </p:sp>
      <p:sp>
        <p:nvSpPr>
          <p:cNvPr id="7" name="TextBox 6"/>
          <p:cNvSpPr txBox="1"/>
          <p:nvPr/>
        </p:nvSpPr>
        <p:spPr>
          <a:xfrm>
            <a:off x="609600" y="2295278"/>
            <a:ext cx="7010400" cy="418576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Anti-Aging, Health and Performance Benefits:</a:t>
            </a:r>
          </a:p>
          <a:p>
            <a:pPr marL="228600" indent="-228600">
              <a:buFont typeface="+mj-lt"/>
              <a:buAutoNum type="arabicPeriod"/>
            </a:pPr>
            <a:r>
              <a:rPr lang="en-US" sz="1200" b="1" dirty="0"/>
              <a:t>Extends Healthy Lifespan</a:t>
            </a:r>
            <a:r>
              <a:rPr lang="en-US" sz="1200" dirty="0"/>
              <a:t>, involves a gene called FOXO3 gene and something called heat shock proteins  (HSP's)</a:t>
            </a:r>
          </a:p>
          <a:p>
            <a:pPr marL="228600" indent="-228600">
              <a:buFont typeface="+mj-lt"/>
              <a:buAutoNum type="arabicPeriod"/>
            </a:pPr>
            <a:r>
              <a:rPr lang="en-US" sz="1200" b="1" dirty="0"/>
              <a:t>Grows New Brain Cells (Neurogenesis), </a:t>
            </a:r>
            <a:r>
              <a:rPr lang="en-US" sz="1200" dirty="0"/>
              <a:t>heat stress has been found to increase the expression of a gene known as brain-derived neurotrophic factor (BDNF)</a:t>
            </a:r>
          </a:p>
          <a:p>
            <a:pPr marL="228600" indent="-228600">
              <a:buFont typeface="+mj-lt"/>
              <a:buAutoNum type="arabicPeriod"/>
            </a:pPr>
            <a:r>
              <a:rPr lang="en-US" sz="1200" b="1" dirty="0"/>
              <a:t>Fat Loss Through Multiple Pathways.</a:t>
            </a:r>
            <a:r>
              <a:rPr lang="en-US" sz="1200" dirty="0"/>
              <a:t> Burn more calories, increase growth hormone, and detox to lose fat</a:t>
            </a:r>
          </a:p>
          <a:p>
            <a:pPr marL="228600" indent="-228600">
              <a:buFont typeface="+mj-lt"/>
              <a:buAutoNum type="arabicPeriod"/>
            </a:pPr>
            <a:r>
              <a:rPr lang="en-US" sz="1200" b="1" dirty="0"/>
              <a:t>Helps build &amp; maintain muscle, </a:t>
            </a:r>
            <a:r>
              <a:rPr lang="en-US" sz="1200" dirty="0"/>
              <a:t>by increasing the production of "Heat Shock Proteins", by boosting growth hormone levels, and by improving insulin sensitivity </a:t>
            </a:r>
          </a:p>
          <a:p>
            <a:pPr marL="228600" indent="-228600">
              <a:buFont typeface="+mj-lt"/>
              <a:buAutoNum type="arabicPeriod"/>
            </a:pPr>
            <a:r>
              <a:rPr lang="en-US" sz="1200" b="1" dirty="0"/>
              <a:t>Increases Exercise Endurance, </a:t>
            </a:r>
            <a:r>
              <a:rPr lang="en-US" sz="1200" dirty="0"/>
              <a:t>by increasing plasma volume and optimizing blood flow to the heart</a:t>
            </a:r>
          </a:p>
          <a:p>
            <a:pPr marL="228600" indent="-228600">
              <a:buFont typeface="+mj-lt"/>
              <a:buAutoNum type="arabicPeriod"/>
            </a:pPr>
            <a:r>
              <a:rPr lang="en-US" sz="1200" b="1" dirty="0"/>
              <a:t>Sweats Out Toxins, </a:t>
            </a:r>
            <a:r>
              <a:rPr lang="en-US" sz="1200" dirty="0"/>
              <a:t>sweating the body naturally rid itself of tiny amounts of stored toxins</a:t>
            </a:r>
          </a:p>
          <a:p>
            <a:pPr marL="228600" indent="-228600">
              <a:buFont typeface="+mj-lt"/>
              <a:buAutoNum type="arabicPeriod"/>
            </a:pPr>
            <a:r>
              <a:rPr lang="en-US" sz="1200" b="1" dirty="0"/>
              <a:t>The Ultimate Detox, </a:t>
            </a:r>
            <a:r>
              <a:rPr lang="en-US" sz="1200" dirty="0"/>
              <a:t>a protocol involving the combination of high doses of niacin (B3), activated charcoal, exercise and lengthy sauna sessions </a:t>
            </a:r>
          </a:p>
          <a:p>
            <a:pPr marL="228600" indent="-228600">
              <a:buFont typeface="+mj-lt"/>
              <a:buAutoNum type="arabicPeriod"/>
            </a:pPr>
            <a:r>
              <a:rPr lang="en-US" sz="1200" b="1" dirty="0"/>
              <a:t>Cleanses and Improves Skin, </a:t>
            </a:r>
            <a:r>
              <a:rPr lang="en-US" sz="1200" dirty="0"/>
              <a:t>enhance collagen production and deep cleansing resulting in an overall appearance of rejuvenation </a:t>
            </a:r>
          </a:p>
          <a:p>
            <a:pPr marL="228600" indent="-228600">
              <a:buFont typeface="+mj-lt"/>
              <a:buAutoNum type="arabicPeriod"/>
            </a:pPr>
            <a:r>
              <a:rPr lang="en-US" sz="1200" b="1" dirty="0"/>
              <a:t>Helps Prevents Disease, </a:t>
            </a:r>
            <a:r>
              <a:rPr lang="en-US" sz="1200" dirty="0"/>
              <a:t>reducing risk of vascular diseases such as high blood pressure, cardiovascular disease, and neurocognitive disease </a:t>
            </a:r>
          </a:p>
          <a:p>
            <a:pPr marL="228600" indent="-228600">
              <a:buFont typeface="+mj-lt"/>
              <a:buAutoNum type="arabicPeriod"/>
            </a:pPr>
            <a:r>
              <a:rPr lang="en-US" sz="1200" b="1" dirty="0"/>
              <a:t>Helps Kill Viruses &amp; Bacteria, </a:t>
            </a:r>
            <a:r>
              <a:rPr lang="en-US" sz="1200" dirty="0"/>
              <a:t>most viruses cannot survive in hot environment; sauna can help eliminate a whole host of nasties including viruses, parasites, bacterial and fungal infections </a:t>
            </a:r>
          </a:p>
          <a:p>
            <a:pPr marL="228600" indent="-228600">
              <a:buFont typeface="+mj-lt"/>
              <a:buAutoNum type="arabicPeriod"/>
            </a:pPr>
            <a:r>
              <a:rPr lang="en-US" sz="1200" b="1" dirty="0"/>
              <a:t>Provides Enjoyable Social Interaction, </a:t>
            </a:r>
            <a:r>
              <a:rPr lang="en-US" sz="1200" dirty="0"/>
              <a:t>sauna are common among friends, neighbors, students and work colleagues. Many pivotal decisions in political and business life have been made in the sauna </a:t>
            </a:r>
          </a:p>
          <a:p>
            <a:pPr marL="228600" indent="-228600">
              <a:buFont typeface="+mj-lt"/>
              <a:buAutoNum type="arabicPeriod"/>
            </a:pPr>
            <a:r>
              <a:rPr lang="en-US" sz="1200" b="1" dirty="0"/>
              <a:t>Relaxation and Stress Relief,</a:t>
            </a:r>
            <a:r>
              <a:rPr lang="en-US" sz="1200" dirty="0"/>
              <a:t> sauna can provide an ideal calming environment in which to unwind, free of distractions from the world </a:t>
            </a:r>
          </a:p>
        </p:txBody>
      </p:sp>
      <p:sp>
        <p:nvSpPr>
          <p:cNvPr id="8" name="TextBox 7"/>
          <p:cNvSpPr txBox="1"/>
          <p:nvPr/>
        </p:nvSpPr>
        <p:spPr>
          <a:xfrm>
            <a:off x="7924800" y="2295277"/>
            <a:ext cx="3733800" cy="418576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228600" indent="-228600" algn="just">
              <a:buFont typeface="Arial" panose="020B0604020202020204" pitchFamily="34" charset="0"/>
              <a:buChar char="•"/>
            </a:pPr>
            <a:r>
              <a:rPr lang="en-US" sz="1200" b="1" dirty="0"/>
              <a:t>FOXO3 (Major Gene for Human Longevity)</a:t>
            </a:r>
            <a:r>
              <a:rPr lang="en-US" sz="1200" dirty="0"/>
              <a:t> is activated by caloric restriction and intermittent fasting, and by dietary components, such as EGCG, which is found in green tea, and by quercetin, which is found in onions and apples. Heat stress, such as from using the sauna, also activates FOXO3.</a:t>
            </a:r>
          </a:p>
          <a:p>
            <a:pPr marL="228600" indent="-228600" algn="just">
              <a:buFont typeface="Arial" panose="020B0604020202020204" pitchFamily="34" charset="0"/>
              <a:buChar char="•"/>
            </a:pPr>
            <a:endParaRPr lang="en-US" sz="1200" dirty="0"/>
          </a:p>
          <a:p>
            <a:pPr marL="228600" indent="-228600" algn="just">
              <a:buFont typeface="Arial" panose="020B0604020202020204" pitchFamily="34" charset="0"/>
              <a:buChar char="•"/>
            </a:pPr>
            <a:r>
              <a:rPr lang="en-US" sz="1200" b="1" dirty="0"/>
              <a:t>Heat Shock Proteins (HSPs):</a:t>
            </a:r>
            <a:r>
              <a:rPr lang="en-US" sz="1200" dirty="0"/>
              <a:t>  are increasingly seen as important players in the response of our biochemistry to stresses and damage. HSPs have been shown to increase life span and ameliorate aging-associated proteotoxicity. A major component of our immune system. </a:t>
            </a:r>
          </a:p>
          <a:p>
            <a:endParaRPr lang="en-US" sz="1200" dirty="0"/>
          </a:p>
          <a:p>
            <a:r>
              <a:rPr lang="en-US" sz="1400" b="1" u="sng" dirty="0"/>
              <a:t>Dr. George Yu's Niacin Detox Protocol:</a:t>
            </a:r>
          </a:p>
          <a:p>
            <a:pPr marL="228600" indent="-228600">
              <a:buFont typeface="+mj-lt"/>
              <a:buAutoNum type="arabicPeriod"/>
            </a:pPr>
            <a:r>
              <a:rPr lang="en-US" sz="1200" b="1" dirty="0"/>
              <a:t>Niacin</a:t>
            </a:r>
            <a:r>
              <a:rPr lang="en-US" sz="1200" dirty="0"/>
              <a:t> - take a high dose oral vitamin B3 supplement (100mg increasing to 500mg)</a:t>
            </a:r>
          </a:p>
          <a:p>
            <a:pPr marL="228600" indent="-228600">
              <a:buFont typeface="+mj-lt"/>
              <a:buAutoNum type="arabicPeriod"/>
            </a:pPr>
            <a:r>
              <a:rPr lang="en-US" sz="1200" b="1" dirty="0"/>
              <a:t>Exercise</a:t>
            </a:r>
            <a:r>
              <a:rPr lang="en-US" sz="1200" dirty="0"/>
              <a:t> - engage in light to moderate exercise (20 minutes on treadmill or rebounder)</a:t>
            </a:r>
          </a:p>
          <a:p>
            <a:pPr marL="228600" indent="-228600">
              <a:buFont typeface="+mj-lt"/>
              <a:buAutoNum type="arabicPeriod"/>
            </a:pPr>
            <a:r>
              <a:rPr lang="en-US" sz="1200" b="1" dirty="0"/>
              <a:t>Sauna</a:t>
            </a:r>
            <a:r>
              <a:rPr lang="en-US" sz="1200" dirty="0"/>
              <a:t> - now it's time to sweat (2 sets of 30 minutes) </a:t>
            </a:r>
          </a:p>
          <a:p>
            <a:pPr marL="228600" indent="-228600">
              <a:buFont typeface="+mj-lt"/>
              <a:buAutoNum type="arabicPeriod"/>
            </a:pPr>
            <a:r>
              <a:rPr lang="en-US" sz="1200" b="1" dirty="0"/>
              <a:t>Activated Charcoal </a:t>
            </a:r>
            <a:r>
              <a:rPr lang="en-US" sz="1200" dirty="0"/>
              <a:t>- take an oral activated charcoal supplement (4 x 250mg with plenty of water)</a:t>
            </a:r>
          </a:p>
        </p:txBody>
      </p:sp>
      <p:pic>
        <p:nvPicPr>
          <p:cNvPr id="4" name="Picture 2" descr="Life Extension Sauna Handbook: The Ultimate Guide To Anti-Aging Saunas: Live Longer, Lose Fat, Gain Muscle, Totally Detox, Grow New Brain Cells, Increase Endurance by [Ryker Bla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25306" y="342900"/>
            <a:ext cx="128381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learlight® Sanctuary 2 Full Spectrum Two Person Infrared Sauna with C –  Northern Sauna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33" t="-270" r="11111" b="2493"/>
          <a:stretch/>
        </p:blipFill>
        <p:spPr bwMode="auto">
          <a:xfrm>
            <a:off x="8763000" y="342900"/>
            <a:ext cx="1413163"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947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600200"/>
            <a:ext cx="8153400" cy="4525963"/>
          </a:xfrm>
        </p:spPr>
        <p:txBody>
          <a:bodyPr>
            <a:normAutofit/>
          </a:bodyPr>
          <a:lstStyle/>
          <a:p>
            <a:pPr marL="0" indent="0">
              <a:buNone/>
            </a:pPr>
            <a:r>
              <a:rPr lang="en-US" sz="2000" b="1" dirty="0"/>
              <a:t>Ari Whitten</a:t>
            </a:r>
          </a:p>
          <a:p>
            <a:pPr lvl="1" defTabSz="814388">
              <a:tabLst>
                <a:tab pos="6858000" algn="r"/>
              </a:tabLst>
            </a:pPr>
            <a:r>
              <a:rPr lang="en-US" sz="1800" dirty="0"/>
              <a:t>The Ultimate Guide To Red Light Therapy: How to Use Red and Near-Infrared Light Therapy for Anti-Aging, Fat Loss, Muscle Gain, Performance, and Brain Optimization</a:t>
            </a:r>
          </a:p>
          <a:p>
            <a:pPr lvl="1" defTabSz="814388">
              <a:tabLst>
                <a:tab pos="6858000" algn="r"/>
              </a:tabLst>
            </a:pPr>
            <a:endParaRPr lang="en-US" sz="1800" dirty="0"/>
          </a:p>
          <a:p>
            <a:pPr marL="457200" lvl="1" indent="0" defTabSz="814388">
              <a:buNone/>
              <a:tabLst>
                <a:tab pos="6858000" algn="r"/>
              </a:tabLst>
            </a:pPr>
            <a:r>
              <a:rPr lang="en-US" sz="1800" b="1" u="sng" dirty="0"/>
              <a:t>Therapeutic Wavelengths</a:t>
            </a:r>
          </a:p>
          <a:p>
            <a:pPr lvl="1" defTabSz="814388">
              <a:tabLst>
                <a:tab pos="6858000" algn="r"/>
              </a:tabLst>
            </a:pPr>
            <a:r>
              <a:rPr lang="en-US" sz="1800" dirty="0"/>
              <a:t>630 to 680nm: optimal healing spectrum of Red Light</a:t>
            </a:r>
          </a:p>
          <a:p>
            <a:pPr lvl="2" defTabSz="814388">
              <a:tabLst>
                <a:tab pos="6858000" algn="r"/>
              </a:tabLst>
            </a:pPr>
            <a:r>
              <a:rPr lang="en-US" sz="1600" dirty="0"/>
              <a:t>Visible to the human eye</a:t>
            </a:r>
          </a:p>
          <a:p>
            <a:pPr lvl="2" defTabSz="814388">
              <a:tabLst>
                <a:tab pos="6858000" algn="r"/>
              </a:tabLst>
            </a:pPr>
            <a:r>
              <a:rPr lang="en-US" sz="1600" dirty="0"/>
              <a:t>Superior for treating skin, and combating hair loss</a:t>
            </a:r>
          </a:p>
          <a:p>
            <a:pPr lvl="1" defTabSz="814388">
              <a:tabLst>
                <a:tab pos="6858000" algn="r"/>
              </a:tabLst>
            </a:pPr>
            <a:r>
              <a:rPr lang="en-US" sz="1800" dirty="0"/>
              <a:t>800 to 880nm: optimal healing spectrum of Near-Infrared (NIR) Light</a:t>
            </a:r>
          </a:p>
          <a:p>
            <a:pPr lvl="2" defTabSz="814388">
              <a:tabLst>
                <a:tab pos="6858000" algn="r"/>
              </a:tabLst>
            </a:pPr>
            <a:r>
              <a:rPr lang="en-US" sz="1600" dirty="0"/>
              <a:t>Invisible to the human eye</a:t>
            </a:r>
          </a:p>
          <a:p>
            <a:pPr lvl="2" defTabSz="814388">
              <a:tabLst>
                <a:tab pos="6858000" algn="r"/>
              </a:tabLst>
            </a:pPr>
            <a:r>
              <a:rPr lang="en-US" sz="1600" dirty="0"/>
              <a:t>Penetrates a little deeper into the tissues; better suited for muscles, bones, tendons, ligaments, organs, the brain, and hormone-producing glands.</a:t>
            </a:r>
          </a:p>
          <a:p>
            <a:pPr lvl="1" defTabSz="814388">
              <a:tabLst>
                <a:tab pos="6858000" algn="r"/>
              </a:tabLst>
            </a:pPr>
            <a:endParaRPr lang="en-US" sz="18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Light Therapy </a:t>
            </a:r>
            <a:br>
              <a:rPr lang="en-US" b="1" dirty="0"/>
            </a:br>
            <a:r>
              <a:rPr lang="en-US" sz="2700" dirty="0"/>
              <a:t>(Red/Near-Infrared)</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103</a:t>
            </a:fld>
            <a:r>
              <a:rPr lang="en-US" dirty="0"/>
              <a:t> of 132</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0300" y="1981200"/>
            <a:ext cx="1217982" cy="1828800"/>
          </a:xfrm>
          <a:prstGeom prst="rect">
            <a:avLst/>
          </a:prstGeom>
        </p:spPr>
      </p:pic>
      <p:pic>
        <p:nvPicPr>
          <p:cNvPr id="1026" name="Picture 2" descr="Red Light Therapy — Neuro Tra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535276" y="4419824"/>
            <a:ext cx="1831975" cy="1221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97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nodeType="withEffect">
                                  <p:stCondLst>
                                    <p:cond delay="0"/>
                                  </p:stCondLst>
                                  <p:childTnLst>
                                    <p:animClr clrSpc="rgb" dir="cw">
                                      <p:cBhvr override="childStyle">
                                        <p:cTn id="6" dur="250" autoRev="1" fill="remove"/>
                                        <p:tgtEl>
                                          <p:spTgt spid="1026"/>
                                        </p:tgtEl>
                                        <p:attrNameLst>
                                          <p:attrName>style.color</p:attrName>
                                        </p:attrNameLst>
                                      </p:cBhvr>
                                      <p:to>
                                        <a:schemeClr val="bg1"/>
                                      </p:to>
                                    </p:animClr>
                                    <p:animClr clrSpc="rgb" dir="cw">
                                      <p:cBhvr>
                                        <p:cTn id="7" dur="250" autoRev="1" fill="remove"/>
                                        <p:tgtEl>
                                          <p:spTgt spid="1026"/>
                                        </p:tgtEl>
                                        <p:attrNameLst>
                                          <p:attrName>fillcolor</p:attrName>
                                        </p:attrNameLst>
                                      </p:cBhvr>
                                      <p:to>
                                        <a:schemeClr val="bg1"/>
                                      </p:to>
                                    </p:animClr>
                                    <p:set>
                                      <p:cBhvr>
                                        <p:cTn id="8" dur="250" autoRev="1" fill="remove"/>
                                        <p:tgtEl>
                                          <p:spTgt spid="1026"/>
                                        </p:tgtEl>
                                        <p:attrNameLst>
                                          <p:attrName>fill.type</p:attrName>
                                        </p:attrNameLst>
                                      </p:cBhvr>
                                      <p:to>
                                        <p:strVal val="solid"/>
                                      </p:to>
                                    </p:set>
                                    <p:set>
                                      <p:cBhvr>
                                        <p:cTn id="9" dur="250" autoRev="1" fill="remove"/>
                                        <p:tgtEl>
                                          <p:spTgt spid="102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619797"/>
            <a:ext cx="8991600" cy="1047203"/>
          </a:xfrm>
        </p:spPr>
        <p:txBody>
          <a:bodyPr>
            <a:normAutofit/>
          </a:bodyPr>
          <a:lstStyle/>
          <a:p>
            <a:pPr marL="0" indent="0">
              <a:buNone/>
            </a:pPr>
            <a:r>
              <a:rPr lang="en-US" sz="2000" b="1" dirty="0"/>
              <a:t>Mark </a:t>
            </a:r>
            <a:r>
              <a:rPr lang="en-US" sz="2000" b="1" dirty="0" err="1"/>
              <a:t>Sircus</a:t>
            </a:r>
            <a:r>
              <a:rPr lang="en-US" sz="2000" b="1" dirty="0"/>
              <a:t>, Dr.</a:t>
            </a:r>
          </a:p>
          <a:p>
            <a:pPr>
              <a:buFont typeface="Calibri" panose="020F0502020204030204" pitchFamily="34" charset="0"/>
              <a:buChar char="—"/>
            </a:pPr>
            <a:r>
              <a:rPr lang="en-US" sz="1600" dirty="0"/>
              <a:t>The </a:t>
            </a:r>
            <a:r>
              <a:rPr lang="en-US" sz="1600" dirty="0" err="1"/>
              <a:t>BioMat</a:t>
            </a:r>
            <a:r>
              <a:rPr lang="en-US" sz="1600" dirty="0"/>
              <a:t> Book: Far-Infrared and Vibrational Medicine</a:t>
            </a:r>
          </a:p>
          <a:p>
            <a:pPr>
              <a:buFont typeface="Calibri" panose="020F0502020204030204" pitchFamily="34" charset="0"/>
              <a:buChar char="—"/>
            </a:pPr>
            <a:endParaRPr lang="en-US" sz="16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Light Therapy</a:t>
            </a:r>
            <a:br>
              <a:rPr lang="en-US" dirty="0"/>
            </a:br>
            <a:endParaRPr lang="en-US" sz="2700" b="1" dirty="0"/>
          </a:p>
        </p:txBody>
      </p:sp>
      <p:sp>
        <p:nvSpPr>
          <p:cNvPr id="5" name="Slide Number Placeholder 4"/>
          <p:cNvSpPr>
            <a:spLocks noGrp="1"/>
          </p:cNvSpPr>
          <p:nvPr>
            <p:ph type="sldNum" sz="quarter" idx="12"/>
          </p:nvPr>
        </p:nvSpPr>
        <p:spPr/>
        <p:txBody>
          <a:bodyPr/>
          <a:lstStyle/>
          <a:p>
            <a:fld id="{7C4A7A4F-25D2-44C7-8F60-E6F823069186}" type="slidenum">
              <a:rPr lang="en-US" smtClean="0"/>
              <a:pPr/>
              <a:t>104</a:t>
            </a:fld>
            <a:r>
              <a:rPr lang="en-US" dirty="0"/>
              <a:t> of 132</a:t>
            </a:r>
          </a:p>
        </p:txBody>
      </p:sp>
      <p:sp>
        <p:nvSpPr>
          <p:cNvPr id="4" name="TextBox 3"/>
          <p:cNvSpPr txBox="1"/>
          <p:nvPr/>
        </p:nvSpPr>
        <p:spPr>
          <a:xfrm>
            <a:off x="6200361" y="2514600"/>
            <a:ext cx="3657600" cy="64633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i="1" dirty="0">
                <a:solidFill>
                  <a:schemeClr val="bg1"/>
                </a:solidFill>
              </a:rPr>
              <a:t>“A low body temperature creates a happy home for viruses and chronic infections, and is a sign of degeneration and gradual cellular death.”</a:t>
            </a:r>
          </a:p>
        </p:txBody>
      </p:sp>
      <p:sp>
        <p:nvSpPr>
          <p:cNvPr id="9" name="TextBox 8"/>
          <p:cNvSpPr txBox="1"/>
          <p:nvPr/>
        </p:nvSpPr>
        <p:spPr>
          <a:xfrm>
            <a:off x="990600" y="2514600"/>
            <a:ext cx="4800600" cy="160043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solidFill>
                  <a:schemeClr val="bg1"/>
                </a:solidFill>
              </a:rPr>
              <a:t>Healing Power of Infrared Light and Heat:</a:t>
            </a:r>
          </a:p>
          <a:p>
            <a:pPr marL="171450" indent="-171450" algn="just">
              <a:buFont typeface="Arial" panose="020B0604020202020204" pitchFamily="34" charset="0"/>
              <a:buChar char="•"/>
            </a:pPr>
            <a:r>
              <a:rPr lang="en-US" sz="1200" dirty="0">
                <a:solidFill>
                  <a:schemeClr val="bg1"/>
                </a:solidFill>
              </a:rPr>
              <a:t>Infrared rays are clinically shown to help fight cancer, reduce blood pressure, relieve pain, reverse heart disease, promote weight loss, and give you a host of other health benefits</a:t>
            </a:r>
          </a:p>
          <a:p>
            <a:pPr marL="171450" indent="-171450" algn="just">
              <a:buFont typeface="Arial" panose="020B0604020202020204" pitchFamily="34" charset="0"/>
              <a:buChar char="•"/>
            </a:pPr>
            <a:r>
              <a:rPr lang="en-US" sz="1200" dirty="0">
                <a:solidFill>
                  <a:schemeClr val="bg1"/>
                </a:solidFill>
              </a:rPr>
              <a:t>Hyperthermia: Heating</a:t>
            </a:r>
          </a:p>
          <a:p>
            <a:pPr marL="171450" indent="-171450" algn="just">
              <a:buFont typeface="Arial" panose="020B0604020202020204" pitchFamily="34" charset="0"/>
              <a:buChar char="•"/>
            </a:pPr>
            <a:r>
              <a:rPr lang="en-US" sz="1200" dirty="0">
                <a:solidFill>
                  <a:schemeClr val="bg1"/>
                </a:solidFill>
              </a:rPr>
              <a:t>Eliminate Toxins: Saunas</a:t>
            </a:r>
          </a:p>
          <a:p>
            <a:pPr marL="171450" indent="-171450" algn="just">
              <a:buFont typeface="Arial" panose="020B0604020202020204" pitchFamily="34" charset="0"/>
              <a:buChar char="•"/>
            </a:pPr>
            <a:r>
              <a:rPr lang="en-US" sz="1200" dirty="0">
                <a:solidFill>
                  <a:schemeClr val="bg1"/>
                </a:solidFill>
              </a:rPr>
              <a:t>Improving circulation</a:t>
            </a:r>
          </a:p>
          <a:p>
            <a:pPr marL="171450" indent="-171450" algn="just">
              <a:buFont typeface="Arial" panose="020B0604020202020204" pitchFamily="34" charset="0"/>
              <a:buChar char="•"/>
            </a:pPr>
            <a:r>
              <a:rPr lang="en-US" sz="1200" dirty="0">
                <a:solidFill>
                  <a:schemeClr val="bg1"/>
                </a:solidFill>
              </a:rPr>
              <a:t>Decongesting the internal organ</a:t>
            </a:r>
          </a:p>
        </p:txBody>
      </p:sp>
      <p:pic>
        <p:nvPicPr>
          <p:cNvPr id="2050" name="Picture 2" descr="The BioMat Book: Far-Infrared and Vibrational Medicine by [Dr. Mark Sirc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43322" y="2514600"/>
            <a:ext cx="140451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omat Direct | Richway | Infrared Amethyst Biomat Professional 7000MX  74&amp;quot;x28&amp;quot;"/>
          <p:cNvPicPr>
            <a:picLocks noChangeAspect="1" noChangeArrowheads="1"/>
          </p:cNvPicPr>
          <p:nvPr/>
        </p:nvPicPr>
        <p:blipFill rotWithShape="1">
          <a:blip r:embed="rId3">
            <a:extLst>
              <a:ext uri="{28A0092B-C50C-407E-A947-70E740481C1C}">
                <a14:useLocalDpi xmlns:a14="http://schemas.microsoft.com/office/drawing/2010/main" val="0"/>
              </a:ext>
            </a:extLst>
          </a:blip>
          <a:srcRect t="16530" b="10943"/>
          <a:stretch/>
        </p:blipFill>
        <p:spPr bwMode="auto">
          <a:xfrm>
            <a:off x="990600" y="4495799"/>
            <a:ext cx="4775434" cy="2031024"/>
          </a:xfrm>
          <a:prstGeom prst="round2DiagRect">
            <a:avLst>
              <a:gd name="adj1" fmla="val 16667"/>
              <a:gd name="adj2" fmla="val 0"/>
            </a:avLst>
          </a:prstGeom>
          <a:ln w="88900" cap="sq">
            <a:solidFill>
              <a:schemeClr val="accent4">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200361" y="3315702"/>
            <a:ext cx="3657600"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i="1" dirty="0">
                <a:solidFill>
                  <a:schemeClr val="bg1"/>
                </a:solidFill>
              </a:rPr>
              <a:t>“Give me the power to create fever, and I will cure any disease.”</a:t>
            </a:r>
          </a:p>
        </p:txBody>
      </p:sp>
      <p:sp>
        <p:nvSpPr>
          <p:cNvPr id="13" name="TextBox 12"/>
          <p:cNvSpPr txBox="1"/>
          <p:nvPr/>
        </p:nvSpPr>
        <p:spPr>
          <a:xfrm>
            <a:off x="6225878" y="3932137"/>
            <a:ext cx="3657600" cy="100584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i="1" dirty="0">
                <a:solidFill>
                  <a:schemeClr val="bg1"/>
                </a:solidFill>
              </a:rPr>
              <a:t>“If I were to single out one method to combat cancer, it is the sauna. It assists removal of chemical toxins and heavy metals, increases oxygenation, enhances the immune system, and reduces the radiation burden in the body.”</a:t>
            </a:r>
          </a:p>
        </p:txBody>
      </p:sp>
    </p:spTree>
    <p:extLst>
      <p:ext uri="{BB962C8B-B14F-4D97-AF65-F5344CB8AC3E}">
        <p14:creationId xmlns:p14="http://schemas.microsoft.com/office/powerpoint/2010/main" val="10948006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619797"/>
            <a:ext cx="8991600" cy="1047203"/>
          </a:xfrm>
        </p:spPr>
        <p:txBody>
          <a:bodyPr>
            <a:normAutofit/>
          </a:bodyPr>
          <a:lstStyle/>
          <a:p>
            <a:pPr marL="0" indent="0">
              <a:buNone/>
            </a:pPr>
            <a:r>
              <a:rPr lang="en-US" sz="2000" b="1" dirty="0" err="1"/>
              <a:t>Anadi</a:t>
            </a:r>
            <a:r>
              <a:rPr lang="en-US" sz="2000" b="1" dirty="0"/>
              <a:t> Martel</a:t>
            </a:r>
          </a:p>
          <a:p>
            <a:pPr>
              <a:buFont typeface="Calibri" panose="020F0502020204030204" pitchFamily="34" charset="0"/>
              <a:buChar char="—"/>
            </a:pPr>
            <a:r>
              <a:rPr lang="en-US" sz="1600" dirty="0"/>
              <a:t>Light Therapies: A Complete Guide to the Healing Power of Light</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Light Therapy</a:t>
            </a:r>
            <a:br>
              <a:rPr lang="en-US" dirty="0"/>
            </a:br>
            <a:endParaRPr lang="en-US" sz="2700" b="1" dirty="0"/>
          </a:p>
        </p:txBody>
      </p:sp>
      <p:sp>
        <p:nvSpPr>
          <p:cNvPr id="5" name="Slide Number Placeholder 4"/>
          <p:cNvSpPr>
            <a:spLocks noGrp="1"/>
          </p:cNvSpPr>
          <p:nvPr>
            <p:ph type="sldNum" sz="quarter" idx="12"/>
          </p:nvPr>
        </p:nvSpPr>
        <p:spPr/>
        <p:txBody>
          <a:bodyPr/>
          <a:lstStyle/>
          <a:p>
            <a:fld id="{7C4A7A4F-25D2-44C7-8F60-E6F823069186}" type="slidenum">
              <a:rPr lang="en-US" smtClean="0"/>
              <a:pPr/>
              <a:t>105</a:t>
            </a:fld>
            <a:r>
              <a:rPr lang="en-US" dirty="0"/>
              <a:t> of 132</a:t>
            </a:r>
          </a:p>
        </p:txBody>
      </p:sp>
      <p:sp>
        <p:nvSpPr>
          <p:cNvPr id="4" name="TextBox 3"/>
          <p:cNvSpPr txBox="1"/>
          <p:nvPr/>
        </p:nvSpPr>
        <p:spPr>
          <a:xfrm>
            <a:off x="1143000" y="6248400"/>
            <a:ext cx="4800600"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i="1" dirty="0">
                <a:solidFill>
                  <a:schemeClr val="bg1"/>
                </a:solidFill>
              </a:rPr>
              <a:t>“Light is to Health and Happiness as Darkness is to Disease and Despair.”</a:t>
            </a:r>
          </a:p>
        </p:txBody>
      </p:sp>
      <p:sp>
        <p:nvSpPr>
          <p:cNvPr id="8" name="TextBox 7"/>
          <p:cNvSpPr txBox="1"/>
          <p:nvPr/>
        </p:nvSpPr>
        <p:spPr>
          <a:xfrm>
            <a:off x="6629400" y="2514600"/>
            <a:ext cx="3733800" cy="215443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b="1" u="sng" dirty="0">
                <a:solidFill>
                  <a:schemeClr val="bg1"/>
                </a:solidFill>
              </a:rPr>
              <a:t>Photobiomodulation Therapy:</a:t>
            </a:r>
          </a:p>
          <a:p>
            <a:pPr marL="971550" lvl="1" indent="-285750">
              <a:buFont typeface="Arial" panose="020B0604020202020204" pitchFamily="34" charset="0"/>
              <a:buChar char="•"/>
            </a:pPr>
            <a:r>
              <a:rPr lang="en-US" sz="1200" dirty="0">
                <a:solidFill>
                  <a:schemeClr val="bg1"/>
                </a:solidFill>
              </a:rPr>
              <a:t>Lasers</a:t>
            </a:r>
          </a:p>
          <a:p>
            <a:pPr marL="971550" lvl="1" indent="-285750">
              <a:buFont typeface="Arial" panose="020B0604020202020204" pitchFamily="34" charset="0"/>
              <a:buChar char="•"/>
            </a:pPr>
            <a:r>
              <a:rPr lang="en-US" sz="1200" dirty="0">
                <a:solidFill>
                  <a:schemeClr val="bg1"/>
                </a:solidFill>
              </a:rPr>
              <a:t>Ablative lasers</a:t>
            </a:r>
          </a:p>
          <a:p>
            <a:pPr marL="971550" lvl="1" indent="-285750">
              <a:buFont typeface="Arial" panose="020B0604020202020204" pitchFamily="34" charset="0"/>
              <a:buChar char="•"/>
            </a:pPr>
            <a:r>
              <a:rPr lang="en-US" sz="1200" dirty="0">
                <a:solidFill>
                  <a:schemeClr val="bg1"/>
                </a:solidFill>
              </a:rPr>
              <a:t>Fractional lasers</a:t>
            </a:r>
          </a:p>
          <a:p>
            <a:pPr marL="971550" lvl="1" indent="-285750">
              <a:buFont typeface="Arial" panose="020B0604020202020204" pitchFamily="34" charset="0"/>
              <a:buChar char="•"/>
            </a:pPr>
            <a:r>
              <a:rPr lang="en-US" sz="1200" dirty="0">
                <a:solidFill>
                  <a:schemeClr val="bg1"/>
                </a:solidFill>
              </a:rPr>
              <a:t>Pulsed lasers</a:t>
            </a:r>
          </a:p>
          <a:p>
            <a:pPr marL="971550" lvl="1" indent="-285750">
              <a:buFont typeface="Arial" panose="020B0604020202020204" pitchFamily="34" charset="0"/>
              <a:buChar char="•"/>
            </a:pPr>
            <a:r>
              <a:rPr lang="en-US" sz="1200" dirty="0">
                <a:solidFill>
                  <a:schemeClr val="bg1"/>
                </a:solidFill>
              </a:rPr>
              <a:t>Excimer lasers</a:t>
            </a:r>
          </a:p>
          <a:p>
            <a:pPr marL="971550" lvl="1" indent="-285750">
              <a:buFont typeface="Arial" panose="020B0604020202020204" pitchFamily="34" charset="0"/>
              <a:buChar char="•"/>
            </a:pPr>
            <a:r>
              <a:rPr lang="en-US" sz="1200" dirty="0">
                <a:solidFill>
                  <a:schemeClr val="bg1"/>
                </a:solidFill>
              </a:rPr>
              <a:t>Laser Diodes</a:t>
            </a:r>
          </a:p>
          <a:p>
            <a:pPr marL="971550" lvl="1" indent="-285750">
              <a:buFont typeface="Arial" panose="020B0604020202020204" pitchFamily="34" charset="0"/>
              <a:buChar char="•"/>
            </a:pPr>
            <a:r>
              <a:rPr lang="en-US" sz="1200" dirty="0">
                <a:solidFill>
                  <a:schemeClr val="bg1"/>
                </a:solidFill>
              </a:rPr>
              <a:t>Intense Pulsed Light</a:t>
            </a:r>
          </a:p>
          <a:p>
            <a:pPr marL="971550" lvl="1" indent="-285750">
              <a:buFont typeface="Arial" panose="020B0604020202020204" pitchFamily="34" charset="0"/>
              <a:buChar char="•"/>
            </a:pPr>
            <a:r>
              <a:rPr lang="en-US" sz="1200" dirty="0">
                <a:solidFill>
                  <a:schemeClr val="bg1"/>
                </a:solidFill>
              </a:rPr>
              <a:t>LEDs</a:t>
            </a:r>
          </a:p>
          <a:p>
            <a:pPr marL="971550" lvl="1" indent="-285750">
              <a:buFont typeface="Arial" panose="020B0604020202020204" pitchFamily="34" charset="0"/>
              <a:buChar char="•"/>
            </a:pPr>
            <a:r>
              <a:rPr lang="en-US" sz="1200" dirty="0">
                <a:solidFill>
                  <a:schemeClr val="bg1"/>
                </a:solidFill>
              </a:rPr>
              <a:t>Fluorescent lamps</a:t>
            </a:r>
          </a:p>
          <a:p>
            <a:pPr marL="971550" lvl="1" indent="-285750">
              <a:buFont typeface="Arial" panose="020B0604020202020204" pitchFamily="34" charset="0"/>
              <a:buChar char="•"/>
            </a:pPr>
            <a:r>
              <a:rPr lang="en-US" sz="1200" dirty="0" err="1">
                <a:solidFill>
                  <a:schemeClr val="bg1"/>
                </a:solidFill>
              </a:rPr>
              <a:t>Sensora</a:t>
            </a:r>
            <a:endParaRPr lang="en-US" sz="1200" dirty="0">
              <a:solidFill>
                <a:schemeClr val="bg1"/>
              </a:solidFill>
            </a:endParaRPr>
          </a:p>
        </p:txBody>
      </p:sp>
      <p:sp>
        <p:nvSpPr>
          <p:cNvPr id="9" name="TextBox 8"/>
          <p:cNvSpPr txBox="1"/>
          <p:nvPr/>
        </p:nvSpPr>
        <p:spPr>
          <a:xfrm>
            <a:off x="1143000" y="2514600"/>
            <a:ext cx="4800600" cy="32624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solidFill>
                  <a:schemeClr val="bg1"/>
                </a:solidFill>
              </a:rPr>
              <a:t>The Biological Pathways of Light:</a:t>
            </a:r>
          </a:p>
          <a:p>
            <a:pPr algn="just"/>
            <a:endParaRPr lang="en-US" sz="1200" b="1" dirty="0">
              <a:solidFill>
                <a:schemeClr val="bg1"/>
              </a:solidFill>
            </a:endParaRPr>
          </a:p>
          <a:p>
            <a:pPr algn="just"/>
            <a:r>
              <a:rPr lang="en-US" sz="1200" b="1" dirty="0">
                <a:solidFill>
                  <a:schemeClr val="bg1"/>
                </a:solidFill>
              </a:rPr>
              <a:t>First Pathway:</a:t>
            </a:r>
            <a:r>
              <a:rPr lang="en-US" sz="1200" dirty="0">
                <a:solidFill>
                  <a:schemeClr val="bg1"/>
                </a:solidFill>
              </a:rPr>
              <a:t> Vision</a:t>
            </a:r>
          </a:p>
          <a:p>
            <a:pPr marL="285750" indent="-285750" algn="just">
              <a:buFont typeface="Arial" panose="020B0604020202020204" pitchFamily="34" charset="0"/>
              <a:buChar char="•"/>
            </a:pPr>
            <a:r>
              <a:rPr lang="en-US" sz="1200" dirty="0">
                <a:solidFill>
                  <a:schemeClr val="bg1"/>
                </a:solidFill>
              </a:rPr>
              <a:t>The Retina, photosensitive cells covering the back of the eye</a:t>
            </a:r>
          </a:p>
          <a:p>
            <a:pPr marL="285750" indent="-285750" algn="just">
              <a:buFont typeface="Arial" panose="020B0604020202020204" pitchFamily="34" charset="0"/>
              <a:buChar char="•"/>
            </a:pPr>
            <a:r>
              <a:rPr lang="en-US" sz="1200" dirty="0">
                <a:solidFill>
                  <a:schemeClr val="bg1"/>
                </a:solidFill>
              </a:rPr>
              <a:t>Rods and Cones (gift of color) for night and day</a:t>
            </a:r>
          </a:p>
          <a:p>
            <a:pPr algn="just"/>
            <a:endParaRPr lang="en-US" sz="1200" b="1" dirty="0">
              <a:solidFill>
                <a:schemeClr val="bg1"/>
              </a:solidFill>
            </a:endParaRPr>
          </a:p>
          <a:p>
            <a:pPr algn="just"/>
            <a:r>
              <a:rPr lang="en-US" sz="1200" b="1" dirty="0">
                <a:solidFill>
                  <a:schemeClr val="bg1"/>
                </a:solidFill>
              </a:rPr>
              <a:t>Second Pathway: </a:t>
            </a:r>
            <a:r>
              <a:rPr lang="en-US" sz="1200" dirty="0">
                <a:solidFill>
                  <a:schemeClr val="bg1"/>
                </a:solidFill>
              </a:rPr>
              <a:t>The Nonvisual Optic</a:t>
            </a:r>
          </a:p>
          <a:p>
            <a:pPr marL="171450" indent="-171450" algn="just">
              <a:buFont typeface="Arial" panose="020B0604020202020204" pitchFamily="34" charset="0"/>
              <a:buChar char="•"/>
            </a:pPr>
            <a:r>
              <a:rPr lang="en-US" sz="1200" dirty="0">
                <a:solidFill>
                  <a:schemeClr val="bg1"/>
                </a:solidFill>
              </a:rPr>
              <a:t>Melanopsin (photo pigment in the rod and cone) </a:t>
            </a:r>
          </a:p>
          <a:p>
            <a:pPr marL="171450" indent="-171450" algn="just">
              <a:buFont typeface="Arial" panose="020B0604020202020204" pitchFamily="34" charset="0"/>
              <a:buChar char="•"/>
            </a:pPr>
            <a:r>
              <a:rPr lang="en-US" sz="1200" dirty="0">
                <a:solidFill>
                  <a:schemeClr val="bg1"/>
                </a:solidFill>
              </a:rPr>
              <a:t>Suprachiasmatic nucleus (SCN), the area of the hypothalamus that governs our internal clock</a:t>
            </a:r>
          </a:p>
          <a:p>
            <a:pPr marL="171450" indent="-171450" algn="just">
              <a:buFont typeface="Arial" panose="020B0604020202020204" pitchFamily="34" charset="0"/>
              <a:buChar char="•"/>
            </a:pPr>
            <a:r>
              <a:rPr lang="en-US" sz="1200" dirty="0">
                <a:solidFill>
                  <a:schemeClr val="bg1"/>
                </a:solidFill>
              </a:rPr>
              <a:t>Circadian rhythm, light suppresses the secretion of melatonin, a key hormone involved in our circadian rhythm</a:t>
            </a:r>
          </a:p>
          <a:p>
            <a:pPr marL="171450" indent="-171450" algn="just">
              <a:buFont typeface="Arial" panose="020B0604020202020204" pitchFamily="34" charset="0"/>
              <a:buChar char="•"/>
            </a:pPr>
            <a:r>
              <a:rPr lang="en-US" sz="1200" dirty="0">
                <a:solidFill>
                  <a:schemeClr val="bg1"/>
                </a:solidFill>
              </a:rPr>
              <a:t>The Third Eye, most photoreceptors is the pineal gland</a:t>
            </a:r>
          </a:p>
          <a:p>
            <a:pPr algn="just"/>
            <a:endParaRPr lang="en-US" sz="1200" b="1" dirty="0">
              <a:solidFill>
                <a:schemeClr val="bg1"/>
              </a:solidFill>
            </a:endParaRPr>
          </a:p>
          <a:p>
            <a:pPr algn="just"/>
            <a:r>
              <a:rPr lang="en-US" sz="1200" b="1" dirty="0">
                <a:solidFill>
                  <a:schemeClr val="bg1"/>
                </a:solidFill>
              </a:rPr>
              <a:t>Third Pathway: </a:t>
            </a:r>
            <a:r>
              <a:rPr lang="en-US" sz="1200" dirty="0">
                <a:solidFill>
                  <a:schemeClr val="bg1"/>
                </a:solidFill>
              </a:rPr>
              <a:t>Photobiomodulation</a:t>
            </a:r>
          </a:p>
          <a:p>
            <a:pPr marL="171450" indent="-171450" algn="just">
              <a:buFont typeface="Arial" panose="020B0604020202020204" pitchFamily="34" charset="0"/>
              <a:buChar char="•"/>
            </a:pPr>
            <a:r>
              <a:rPr lang="en-US" sz="1200" dirty="0">
                <a:solidFill>
                  <a:schemeClr val="bg1"/>
                </a:solidFill>
              </a:rPr>
              <a:t>Mitochondria, organisms that evolved separately from animals but that live in complete symbiosis with them</a:t>
            </a:r>
          </a:p>
        </p:txBody>
      </p:sp>
      <p:pic>
        <p:nvPicPr>
          <p:cNvPr id="6" name="Picture 2" descr="Light Therapies: A Complete Guide to the Healing Power of Light by [Anadi Martel, Jacob Liberm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5218" y="4876800"/>
            <a:ext cx="121798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ive of the best touchless spa treatments - Issu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4355" y="4881628"/>
            <a:ext cx="184416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8172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619797"/>
            <a:ext cx="8991600" cy="1047203"/>
          </a:xfrm>
        </p:spPr>
        <p:txBody>
          <a:bodyPr>
            <a:normAutofit/>
          </a:bodyPr>
          <a:lstStyle/>
          <a:p>
            <a:pPr marL="0" indent="0">
              <a:buNone/>
            </a:pPr>
            <a:r>
              <a:rPr lang="en-US" sz="2000" b="1" dirty="0"/>
              <a:t>Jacob Liberman, OD., PhD</a:t>
            </a:r>
          </a:p>
          <a:p>
            <a:pPr marL="685800" lvl="1"/>
            <a:r>
              <a:rPr lang="en-US" sz="1600" dirty="0"/>
              <a:t>Light: Medicine of the Future</a:t>
            </a:r>
            <a:endParaRPr lang="en-US" sz="11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Full-Spectrum Light</a:t>
            </a:r>
            <a:br>
              <a:rPr lang="en-US" dirty="0"/>
            </a:br>
            <a:r>
              <a:rPr lang="en-US" sz="2700" b="1" dirty="0"/>
              <a:t>(Syntonic or </a:t>
            </a:r>
            <a:r>
              <a:rPr lang="en-US" sz="2400" b="1" dirty="0">
                <a:effectLst/>
              </a:rPr>
              <a:t>Optometric </a:t>
            </a:r>
            <a:r>
              <a:rPr lang="en-US" sz="2700" b="1" dirty="0"/>
              <a:t>Phototherapy)</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106</a:t>
            </a:fld>
            <a:r>
              <a:rPr lang="en-US" dirty="0"/>
              <a:t> of 132</a:t>
            </a:r>
          </a:p>
        </p:txBody>
      </p:sp>
      <p:pic>
        <p:nvPicPr>
          <p:cNvPr id="1026" name="Picture 2" descr="Light: Medicine of the Future: How We Can Use It to Heal Ourselves NOW by [Jacob Liberman O.D. Ph.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82187" y="1632323"/>
            <a:ext cx="1217982"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86678" y="4419600"/>
            <a:ext cx="3733800" cy="156966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342900" indent="-342900">
              <a:buFont typeface="Arial" panose="020B0604020202020204" pitchFamily="34" charset="0"/>
              <a:buChar char="•"/>
            </a:pPr>
            <a:r>
              <a:rPr lang="en-US" sz="1200" dirty="0">
                <a:solidFill>
                  <a:schemeClr val="bg1"/>
                </a:solidFill>
              </a:rPr>
              <a:t>Turquoise acts as an anti inflammatory agent</a:t>
            </a:r>
          </a:p>
          <a:p>
            <a:pPr marL="342900" indent="-342900">
              <a:buFont typeface="Arial" panose="020B0604020202020204" pitchFamily="34" charset="0"/>
              <a:buChar char="•"/>
            </a:pPr>
            <a:r>
              <a:rPr lang="en-US" sz="1200" dirty="0">
                <a:solidFill>
                  <a:schemeClr val="bg1"/>
                </a:solidFill>
              </a:rPr>
              <a:t>Blue (450nm) light for jaundice </a:t>
            </a:r>
          </a:p>
          <a:p>
            <a:pPr marL="342900" indent="-342900">
              <a:buFont typeface="Arial" panose="020B0604020202020204" pitchFamily="34" charset="0"/>
              <a:buChar char="•"/>
            </a:pPr>
            <a:r>
              <a:rPr lang="en-US" sz="1200" dirty="0">
                <a:solidFill>
                  <a:schemeClr val="bg1"/>
                </a:solidFill>
              </a:rPr>
              <a:t>Blue light for arthritis </a:t>
            </a:r>
          </a:p>
          <a:p>
            <a:pPr marL="342900" indent="-342900">
              <a:buFont typeface="Arial" panose="020B0604020202020204" pitchFamily="34" charset="0"/>
              <a:buChar char="•"/>
            </a:pPr>
            <a:r>
              <a:rPr lang="en-US" sz="1200" dirty="0">
                <a:solidFill>
                  <a:schemeClr val="bg1"/>
                </a:solidFill>
              </a:rPr>
              <a:t>Red light for migraines </a:t>
            </a:r>
          </a:p>
          <a:p>
            <a:pPr marL="342900" indent="-342900">
              <a:buFont typeface="Arial" panose="020B0604020202020204" pitchFamily="34" charset="0"/>
              <a:buChar char="•"/>
            </a:pPr>
            <a:r>
              <a:rPr lang="en-US" sz="1200" dirty="0">
                <a:solidFill>
                  <a:schemeClr val="bg1"/>
                </a:solidFill>
              </a:rPr>
              <a:t>Pink (Baker-Miller or bubble-gum pink) rooms sedate inmates in prisons</a:t>
            </a:r>
          </a:p>
          <a:p>
            <a:pPr marL="342900" indent="-342900">
              <a:buFont typeface="Arial" panose="020B0604020202020204" pitchFamily="34" charset="0"/>
              <a:buChar char="•"/>
            </a:pPr>
            <a:r>
              <a:rPr lang="en-US" sz="1200" dirty="0">
                <a:solidFill>
                  <a:schemeClr val="bg1"/>
                </a:solidFill>
              </a:rPr>
              <a:t>Red and Blue lights to improve performance of athletes</a:t>
            </a:r>
          </a:p>
        </p:txBody>
      </p:sp>
      <p:sp>
        <p:nvSpPr>
          <p:cNvPr id="8" name="TextBox 7"/>
          <p:cNvSpPr txBox="1"/>
          <p:nvPr/>
        </p:nvSpPr>
        <p:spPr>
          <a:xfrm>
            <a:off x="1086678" y="2526937"/>
            <a:ext cx="3733800" cy="163121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b="1" u="sng" dirty="0">
                <a:solidFill>
                  <a:schemeClr val="bg1"/>
                </a:solidFill>
              </a:rPr>
              <a:t>Change in blood pressure, pulse rate, and </a:t>
            </a:r>
            <a:br>
              <a:rPr lang="en-US" sz="1400" b="1" u="sng" dirty="0">
                <a:solidFill>
                  <a:schemeClr val="bg1"/>
                </a:solidFill>
              </a:rPr>
            </a:br>
            <a:r>
              <a:rPr lang="en-US" sz="1400" b="1" u="sng" dirty="0">
                <a:solidFill>
                  <a:schemeClr val="bg1"/>
                </a:solidFill>
              </a:rPr>
              <a:t>respiration rate in response to color:</a:t>
            </a:r>
          </a:p>
          <a:p>
            <a:pPr marL="971550" lvl="1" indent="-285750">
              <a:buFont typeface="Arial" panose="020B0604020202020204" pitchFamily="34" charset="0"/>
              <a:buChar char="•"/>
            </a:pPr>
            <a:r>
              <a:rPr lang="en-US" sz="1200" b="1" dirty="0">
                <a:solidFill>
                  <a:schemeClr val="bg1"/>
                </a:solidFill>
              </a:rPr>
              <a:t>Yellow</a:t>
            </a:r>
            <a:r>
              <a:rPr lang="en-US" sz="1200" dirty="0">
                <a:solidFill>
                  <a:schemeClr val="bg1"/>
                </a:solidFill>
              </a:rPr>
              <a:t>: maximally increase</a:t>
            </a:r>
          </a:p>
          <a:p>
            <a:pPr marL="971550" lvl="1" indent="-285750">
              <a:buFont typeface="Arial" panose="020B0604020202020204" pitchFamily="34" charset="0"/>
              <a:buChar char="•"/>
            </a:pPr>
            <a:r>
              <a:rPr lang="en-US" sz="1200" b="1" dirty="0">
                <a:solidFill>
                  <a:schemeClr val="bg1"/>
                </a:solidFill>
              </a:rPr>
              <a:t>Orange</a:t>
            </a:r>
            <a:r>
              <a:rPr lang="en-US" sz="1200" dirty="0">
                <a:solidFill>
                  <a:schemeClr val="bg1"/>
                </a:solidFill>
              </a:rPr>
              <a:t>: moderately increase</a:t>
            </a:r>
          </a:p>
          <a:p>
            <a:pPr marL="971550" lvl="1" indent="-285750">
              <a:buFont typeface="Arial" panose="020B0604020202020204" pitchFamily="34" charset="0"/>
              <a:buChar char="•"/>
            </a:pPr>
            <a:r>
              <a:rPr lang="en-US" sz="1200" b="1" dirty="0">
                <a:solidFill>
                  <a:schemeClr val="bg1"/>
                </a:solidFill>
              </a:rPr>
              <a:t>Red</a:t>
            </a:r>
            <a:r>
              <a:rPr lang="en-US" sz="1200" dirty="0">
                <a:solidFill>
                  <a:schemeClr val="bg1"/>
                </a:solidFill>
              </a:rPr>
              <a:t>: minimally increase</a:t>
            </a:r>
          </a:p>
          <a:p>
            <a:pPr marL="971550" lvl="1" indent="-285750">
              <a:buFont typeface="Arial" panose="020B0604020202020204" pitchFamily="34" charset="0"/>
              <a:buChar char="•"/>
            </a:pPr>
            <a:r>
              <a:rPr lang="en-US" sz="1200" b="1" dirty="0">
                <a:solidFill>
                  <a:schemeClr val="bg1"/>
                </a:solidFill>
              </a:rPr>
              <a:t>Green</a:t>
            </a:r>
            <a:r>
              <a:rPr lang="en-US" sz="1200" dirty="0">
                <a:solidFill>
                  <a:schemeClr val="bg1"/>
                </a:solidFill>
              </a:rPr>
              <a:t>: minimally decrease </a:t>
            </a:r>
          </a:p>
          <a:p>
            <a:pPr marL="971550" lvl="1" indent="-285750">
              <a:buFont typeface="Arial" panose="020B0604020202020204" pitchFamily="34" charset="0"/>
              <a:buChar char="•"/>
            </a:pPr>
            <a:r>
              <a:rPr lang="en-US" sz="1200" b="1" dirty="0">
                <a:solidFill>
                  <a:schemeClr val="bg1"/>
                </a:solidFill>
              </a:rPr>
              <a:t>Blue</a:t>
            </a:r>
            <a:r>
              <a:rPr lang="en-US" sz="1200" dirty="0">
                <a:solidFill>
                  <a:schemeClr val="bg1"/>
                </a:solidFill>
              </a:rPr>
              <a:t>: moderately decrease </a:t>
            </a:r>
          </a:p>
          <a:p>
            <a:pPr marL="971550" lvl="1" indent="-285750">
              <a:buFont typeface="Arial" panose="020B0604020202020204" pitchFamily="34" charset="0"/>
              <a:buChar char="•"/>
            </a:pPr>
            <a:r>
              <a:rPr lang="en-US" sz="1200" b="1" dirty="0">
                <a:solidFill>
                  <a:schemeClr val="bg1"/>
                </a:solidFill>
              </a:rPr>
              <a:t>Black</a:t>
            </a:r>
            <a:r>
              <a:rPr lang="en-US" sz="1200" dirty="0">
                <a:solidFill>
                  <a:schemeClr val="bg1"/>
                </a:solidFill>
              </a:rPr>
              <a:t>: maximally decrease </a:t>
            </a:r>
          </a:p>
        </p:txBody>
      </p:sp>
      <p:sp>
        <p:nvSpPr>
          <p:cNvPr id="9" name="TextBox 8"/>
          <p:cNvSpPr txBox="1"/>
          <p:nvPr/>
        </p:nvSpPr>
        <p:spPr>
          <a:xfrm>
            <a:off x="5257800" y="1600200"/>
            <a:ext cx="4800600" cy="255454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solidFill>
                  <a:schemeClr val="bg1"/>
                </a:solidFill>
              </a:rPr>
              <a:t>Full-Spectrum Light (bulb CRI of 90 or above, and a color temperature between 5500 and 7500 degrees Kelvin):</a:t>
            </a:r>
          </a:p>
          <a:p>
            <a:pPr marL="285750" indent="-285750" algn="just">
              <a:buFont typeface="Arial" panose="020B0604020202020204" pitchFamily="34" charset="0"/>
              <a:buChar char="•"/>
            </a:pPr>
            <a:r>
              <a:rPr lang="en-US" sz="1200" dirty="0">
                <a:solidFill>
                  <a:schemeClr val="bg1"/>
                </a:solidFill>
              </a:rPr>
              <a:t>More sunlight (or full spectrum light), less cavities </a:t>
            </a:r>
          </a:p>
          <a:p>
            <a:pPr marL="285750" indent="-285750" algn="just">
              <a:buFont typeface="Arial" panose="020B0604020202020204" pitchFamily="34" charset="0"/>
              <a:buChar char="•"/>
            </a:pPr>
            <a:r>
              <a:rPr lang="en-US" sz="1200" dirty="0">
                <a:solidFill>
                  <a:schemeClr val="bg1"/>
                </a:solidFill>
              </a:rPr>
              <a:t>Cholesterol levels drop</a:t>
            </a:r>
          </a:p>
          <a:p>
            <a:pPr marL="285750" indent="-285750" algn="just">
              <a:buFont typeface="Arial" panose="020B0604020202020204" pitchFamily="34" charset="0"/>
              <a:buChar char="•"/>
            </a:pPr>
            <a:r>
              <a:rPr lang="en-US" sz="1200" dirty="0">
                <a:solidFill>
                  <a:schemeClr val="bg1"/>
                </a:solidFill>
              </a:rPr>
              <a:t>In the work place creates significantly lower stress on the nervous system and reduces the number of absences due to illness</a:t>
            </a:r>
          </a:p>
          <a:p>
            <a:pPr marL="285750" indent="-285750" algn="just">
              <a:buFont typeface="Arial" panose="020B0604020202020204" pitchFamily="34" charset="0"/>
              <a:buChar char="•"/>
            </a:pPr>
            <a:r>
              <a:rPr lang="en-US" sz="1200" dirty="0">
                <a:solidFill>
                  <a:schemeClr val="bg1"/>
                </a:solidFill>
              </a:rPr>
              <a:t>Sunlight and Ultraviolet light used to treat skin tuberculosis</a:t>
            </a:r>
          </a:p>
          <a:p>
            <a:pPr marL="285750" indent="-285750" algn="just">
              <a:buFont typeface="Arial" panose="020B0604020202020204" pitchFamily="34" charset="0"/>
              <a:buChar char="•"/>
            </a:pPr>
            <a:r>
              <a:rPr lang="en-US" sz="1200" dirty="0">
                <a:solidFill>
                  <a:schemeClr val="bg1"/>
                </a:solidFill>
              </a:rPr>
              <a:t>Ultraviolet as an anti-bacterial agent, used to disinfect hospital and operating rooms as well as to treat wounds, burns and respiratory infections </a:t>
            </a:r>
          </a:p>
          <a:p>
            <a:pPr marL="285750" indent="-285750" algn="just">
              <a:buFont typeface="Arial" panose="020B0604020202020204" pitchFamily="34" charset="0"/>
              <a:buChar char="•"/>
            </a:pPr>
            <a:r>
              <a:rPr lang="en-US" sz="1200" dirty="0">
                <a:solidFill>
                  <a:schemeClr val="bg1"/>
                </a:solidFill>
              </a:rPr>
              <a:t>Other conditions helped by sun therapy; colitis, anemia, gout, cystitis, atherosclerosis, rheumatoid arthritis, eczema, acne, herpes, lupus, sciatica, asthma, kidney problems,  and even burns</a:t>
            </a:r>
          </a:p>
        </p:txBody>
      </p:sp>
      <p:sp>
        <p:nvSpPr>
          <p:cNvPr id="10" name="TextBox 9"/>
          <p:cNvSpPr txBox="1"/>
          <p:nvPr/>
        </p:nvSpPr>
        <p:spPr>
          <a:xfrm>
            <a:off x="5242632" y="4419600"/>
            <a:ext cx="4830936" cy="215443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b="1" u="sng" dirty="0">
                <a:solidFill>
                  <a:schemeClr val="bg1"/>
                </a:solidFill>
              </a:rPr>
              <a:t>Syntonic (Phototherapy) filters:</a:t>
            </a:r>
          </a:p>
          <a:p>
            <a:pPr marL="800100" lvl="1" indent="-342900">
              <a:buFont typeface="+mj-lt"/>
              <a:buAutoNum type="arabicPeriod"/>
            </a:pPr>
            <a:r>
              <a:rPr lang="en-US" sz="1200" dirty="0">
                <a:solidFill>
                  <a:schemeClr val="bg1"/>
                </a:solidFill>
              </a:rPr>
              <a:t>Those that stimulate the sympathetic nervous system </a:t>
            </a:r>
          </a:p>
          <a:p>
            <a:pPr marL="800100" lvl="1" indent="-342900">
              <a:buFont typeface="+mj-lt"/>
              <a:buAutoNum type="arabicPeriod"/>
            </a:pPr>
            <a:r>
              <a:rPr lang="en-US" sz="1200" dirty="0">
                <a:solidFill>
                  <a:schemeClr val="bg1"/>
                </a:solidFill>
              </a:rPr>
              <a:t>Those that stimulate the parasympathetic nervous system </a:t>
            </a:r>
          </a:p>
          <a:p>
            <a:pPr marL="800100" lvl="1" indent="-342900">
              <a:buFont typeface="+mj-lt"/>
              <a:buAutoNum type="arabicPeriod"/>
            </a:pPr>
            <a:r>
              <a:rPr lang="en-US" sz="1200" dirty="0">
                <a:solidFill>
                  <a:schemeClr val="bg1"/>
                </a:solidFill>
              </a:rPr>
              <a:t>Those that act as physiological or emotional equilibrators</a:t>
            </a:r>
          </a:p>
          <a:p>
            <a:r>
              <a:rPr lang="en-US" sz="1200" dirty="0">
                <a:solidFill>
                  <a:schemeClr val="bg1"/>
                </a:solidFill>
              </a:rPr>
              <a:t>  </a:t>
            </a:r>
          </a:p>
          <a:p>
            <a:pPr marL="285750" indent="-285750" algn="just">
              <a:buFont typeface="Arial" panose="020B0604020202020204" pitchFamily="34" charset="0"/>
              <a:buChar char="•"/>
            </a:pPr>
            <a:r>
              <a:rPr lang="en-US" sz="1200" dirty="0">
                <a:solidFill>
                  <a:schemeClr val="bg1"/>
                </a:solidFill>
              </a:rPr>
              <a:t>Yellow-green filter (physiological equilibrator), chronic imbalance or disease exists</a:t>
            </a:r>
          </a:p>
          <a:p>
            <a:pPr marL="285750" indent="-285750" algn="just">
              <a:buFont typeface="Arial" panose="020B0604020202020204" pitchFamily="34" charset="0"/>
              <a:buChar char="•"/>
            </a:pPr>
            <a:r>
              <a:rPr lang="en-US" sz="1200" dirty="0">
                <a:solidFill>
                  <a:schemeClr val="bg1"/>
                </a:solidFill>
              </a:rPr>
              <a:t>Blue-green filter (physiological equilibrator), acute or recent origin, such as fevers and inflammations </a:t>
            </a:r>
          </a:p>
          <a:p>
            <a:pPr marL="285750" indent="-285750" algn="just">
              <a:buFont typeface="Arial" panose="020B0604020202020204" pitchFamily="34" charset="0"/>
              <a:buChar char="•"/>
            </a:pPr>
            <a:r>
              <a:rPr lang="en-US" sz="1200" dirty="0">
                <a:solidFill>
                  <a:schemeClr val="bg1"/>
                </a:solidFill>
              </a:rPr>
              <a:t>Magenta (combination of red and violet) filter (emotional stabilizer), an emotional component appears to be present</a:t>
            </a:r>
          </a:p>
        </p:txBody>
      </p:sp>
      <p:pic>
        <p:nvPicPr>
          <p:cNvPr id="1028" name="Picture 4" descr="SPECTRUM PRISM GIF: &amp;#39;&amp;quot;Dark Side of The Nebula&amp;quot; by Smooothe on Deviant Art.&amp;#39;  NOTE: PRESS &amp;quot;VISIT&amp;quot; TO SEE 9 MORE GIFS FROM THIS CREATOR. (THE… | Nebula,  Dark side, Art"/>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290259"/>
            <a:ext cx="1692761" cy="11273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391948" y="6305490"/>
            <a:ext cx="1482387" cy="400110"/>
          </a:xfrm>
          <a:prstGeom prst="rect">
            <a:avLst/>
          </a:prstGeom>
          <a:noFill/>
        </p:spPr>
        <p:txBody>
          <a:bodyPr wrap="square" rtlCol="0">
            <a:spAutoFit/>
          </a:bodyPr>
          <a:lstStyle/>
          <a:p>
            <a:pPr algn="ctr"/>
            <a:r>
              <a:rPr lang="en-US" sz="1000" b="1" i="1" dirty="0" err="1">
                <a:solidFill>
                  <a:schemeClr val="bg1"/>
                </a:solidFill>
              </a:rPr>
              <a:t>Chromotherapy</a:t>
            </a:r>
            <a:r>
              <a:rPr lang="en-US" sz="1000" b="1" i="1" dirty="0">
                <a:solidFill>
                  <a:schemeClr val="bg1"/>
                </a:solidFill>
              </a:rPr>
              <a:t> Glasses Light Therapy</a:t>
            </a:r>
          </a:p>
        </p:txBody>
      </p:sp>
      <p:pic>
        <p:nvPicPr>
          <p:cNvPr id="11" name="Picture 4" descr="https://m.media-amazon.com/images/I/81qAmC-OKOL._AC_UY879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91948" y="3562290"/>
            <a:ext cx="148238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2277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53000"/>
          </a:xfrm>
        </p:spPr>
        <p:txBody>
          <a:bodyPr>
            <a:normAutofit/>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1200" dirty="0"/>
          </a:p>
          <a:p>
            <a:pPr marL="0" indent="0">
              <a:buNone/>
            </a:pPr>
            <a:r>
              <a:rPr lang="en-US" sz="2000" b="1" dirty="0"/>
              <a:t>Lori A Parker</a:t>
            </a:r>
          </a:p>
          <a:p>
            <a:r>
              <a:rPr lang="en-US" sz="1600" dirty="0"/>
              <a:t>The Missing “First Domino” in Autoimmune Conditions: Nervous System Dysregulation</a:t>
            </a:r>
          </a:p>
          <a:p>
            <a:pPr lvl="1"/>
            <a:r>
              <a:rPr lang="en-US" sz="1200" dirty="0"/>
              <a:t>Autoimmunity is nothing more than the immune response directed toward the body  </a:t>
            </a:r>
          </a:p>
          <a:p>
            <a:pPr lvl="1"/>
            <a:r>
              <a:rPr lang="en-US" sz="1200" dirty="0"/>
              <a:t>Autoimmunity disease is a disorder that occurs because autoimmunity exists</a:t>
            </a:r>
          </a:p>
          <a:p>
            <a:pPr lvl="1"/>
            <a:r>
              <a:rPr lang="en-US" sz="1200" dirty="0"/>
              <a:t>Autoimmunity doesn’t cause autoimmune disease</a:t>
            </a:r>
          </a:p>
          <a:p>
            <a:pPr lvl="1"/>
            <a:r>
              <a:rPr lang="en-US" sz="1200" dirty="0"/>
              <a:t>Autoimmunity can (and does) occur without autoimmune disease</a:t>
            </a:r>
          </a:p>
        </p:txBody>
      </p:sp>
      <p:sp>
        <p:nvSpPr>
          <p:cNvPr id="2" name="Title 1"/>
          <p:cNvSpPr>
            <a:spLocks noGrp="1"/>
          </p:cNvSpPr>
          <p:nvPr>
            <p:ph type="title"/>
          </p:nvPr>
        </p:nvSpPr>
        <p:spPr>
          <a:xfrm>
            <a:off x="609600" y="274638"/>
            <a:ext cx="10972800" cy="1143000"/>
          </a:xfrm>
        </p:spPr>
        <p:txBody>
          <a:bodyPr/>
          <a:lstStyle/>
          <a:p>
            <a:r>
              <a:rPr lang="en-US" b="1" dirty="0"/>
              <a:t>The Immune System</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107</a:t>
            </a:fld>
            <a:r>
              <a:rPr lang="en-US" dirty="0"/>
              <a:t> of 132</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4402" y="4699503"/>
            <a:ext cx="1144832" cy="1828800"/>
          </a:xfrm>
          <a:prstGeom prst="rect">
            <a:avLst/>
          </a:prstGeom>
        </p:spPr>
      </p:pic>
      <p:sp>
        <p:nvSpPr>
          <p:cNvPr id="7" name="TextBox 6"/>
          <p:cNvSpPr txBox="1"/>
          <p:nvPr/>
        </p:nvSpPr>
        <p:spPr>
          <a:xfrm>
            <a:off x="990600" y="1600201"/>
            <a:ext cx="9906000" cy="286232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200" dirty="0"/>
              <a:t>The immune system is the body's defense against infectious organisms and other invaders. Through a series of steps called the immune response, the immune system attacks organisms and substances that invade body systems and cause disease. </a:t>
            </a:r>
          </a:p>
          <a:p>
            <a:r>
              <a:rPr lang="en-US" sz="1600" b="1" u="sng" dirty="0"/>
              <a:t>Organs:</a:t>
            </a:r>
          </a:p>
          <a:p>
            <a:pPr marL="171450" indent="-171450">
              <a:buFont typeface="Arial" panose="020B0604020202020204" pitchFamily="34" charset="0"/>
              <a:buChar char="•"/>
            </a:pPr>
            <a:r>
              <a:rPr lang="en-US" sz="1200" dirty="0"/>
              <a:t>The key primary lymphoid organs of the immune system are the thymus and bone marrow</a:t>
            </a:r>
          </a:p>
          <a:p>
            <a:pPr marL="171450" indent="-171450">
              <a:buFont typeface="Arial" panose="020B0604020202020204" pitchFamily="34" charset="0"/>
              <a:buChar char="•"/>
            </a:pPr>
            <a:r>
              <a:rPr lang="en-US" sz="1200" dirty="0"/>
              <a:t>Secondary lymphatic tissues such as spleen, tonsils, lymph vessels, lymph nodes, adenoids, and skin and liver</a:t>
            </a:r>
          </a:p>
          <a:p>
            <a:r>
              <a:rPr lang="en-US" sz="1600" b="1" u="sng" dirty="0"/>
              <a:t>Cells:</a:t>
            </a:r>
          </a:p>
          <a:p>
            <a:pPr marL="171450" indent="-171450">
              <a:buFont typeface="Arial" panose="020B0604020202020204" pitchFamily="34" charset="0"/>
              <a:buChar char="•"/>
            </a:pPr>
            <a:r>
              <a:rPr lang="en-US" sz="1200" dirty="0"/>
              <a:t>Leukocytes (white blood cells) act like independent, single-celled organisms and are the second arm of the innate immune system. </a:t>
            </a:r>
          </a:p>
          <a:p>
            <a:pPr marL="171450" indent="-171450">
              <a:buFont typeface="Arial" panose="020B0604020202020204" pitchFamily="34" charset="0"/>
              <a:buChar char="•"/>
            </a:pPr>
            <a:r>
              <a:rPr lang="en-US" sz="1200" dirty="0"/>
              <a:t>The innate leukocytes include the phagocytes (macrophages, neutrophils, and dendritic cells), mast cells, eosinophils, basophils, and natural killer cells</a:t>
            </a:r>
          </a:p>
          <a:p>
            <a:r>
              <a:rPr lang="en-US" sz="1600" b="1" u="sng" dirty="0"/>
              <a:t>Types:</a:t>
            </a:r>
          </a:p>
          <a:p>
            <a:r>
              <a:rPr lang="en-US" sz="1200" dirty="0"/>
              <a:t>There are two types of adaptive immune responses:</a:t>
            </a:r>
          </a:p>
          <a:p>
            <a:pPr marL="228600" indent="-228600">
              <a:buFont typeface="+mj-lt"/>
              <a:buAutoNum type="arabicPeriod"/>
            </a:pPr>
            <a:r>
              <a:rPr lang="en-US" sz="1200" dirty="0"/>
              <a:t>Humoral immunity, mediated by antibodies produced by B lymphocytes</a:t>
            </a:r>
          </a:p>
          <a:p>
            <a:pPr marL="228600" indent="-228600">
              <a:buFont typeface="+mj-lt"/>
              <a:buAutoNum type="arabicPeriod"/>
            </a:pPr>
            <a:r>
              <a:rPr lang="en-US" sz="1200" dirty="0"/>
              <a:t>Cell-mediated immunity, mediated by T lymphocytes. Divided into the main components of the innate and adaptive immune systems</a:t>
            </a:r>
          </a:p>
          <a:p>
            <a:endParaRPr lang="en-US" sz="1200" dirty="0"/>
          </a:p>
          <a:p>
            <a:pPr algn="ctr"/>
            <a:r>
              <a:rPr lang="en-US" sz="1200" b="1" i="1" dirty="0"/>
              <a:t>After finishing chemotherapy treatment, it can take anywhere from about 21 to 28 days for your immune system to recover.</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0650" y="304800"/>
            <a:ext cx="1747731" cy="915043"/>
          </a:xfrm>
          <a:prstGeom prst="rect">
            <a:avLst/>
          </a:prstGeom>
        </p:spPr>
      </p:pic>
    </p:spTree>
    <p:extLst>
      <p:ext uri="{BB962C8B-B14F-4D97-AF65-F5344CB8AC3E}">
        <p14:creationId xmlns:p14="http://schemas.microsoft.com/office/powerpoint/2010/main" val="41956794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7646" y="1567791"/>
            <a:ext cx="8077200" cy="4525963"/>
          </a:xfrm>
        </p:spPr>
        <p:txBody>
          <a:bodyPr/>
          <a:lstStyle/>
          <a:p>
            <a:pPr marL="0" indent="0">
              <a:buNone/>
            </a:pPr>
            <a:r>
              <a:rPr lang="en-US" sz="2000" b="1" dirty="0"/>
              <a:t>Lee Know, ND</a:t>
            </a:r>
          </a:p>
          <a:p>
            <a:pPr marL="857250" lvl="1" indent="-457200"/>
            <a:r>
              <a:rPr lang="en-US" sz="1400" dirty="0"/>
              <a:t>Mitochondria and the Future of Medicine</a:t>
            </a:r>
            <a:r>
              <a:rPr lang="en-US" sz="1400" i="1" dirty="0">
                <a:solidFill>
                  <a:srgbClr val="252525"/>
                </a:solidFill>
              </a:rPr>
              <a:t> </a:t>
            </a:r>
          </a:p>
        </p:txBody>
      </p:sp>
      <p:sp>
        <p:nvSpPr>
          <p:cNvPr id="2" name="Title 1"/>
          <p:cNvSpPr>
            <a:spLocks noGrp="1"/>
          </p:cNvSpPr>
          <p:nvPr>
            <p:ph type="title"/>
          </p:nvPr>
        </p:nvSpPr>
        <p:spPr>
          <a:xfrm>
            <a:off x="609600" y="274638"/>
            <a:ext cx="10972800" cy="1143000"/>
          </a:xfrm>
        </p:spPr>
        <p:txBody>
          <a:bodyPr/>
          <a:lstStyle/>
          <a:p>
            <a:r>
              <a:rPr lang="en-US" b="1" dirty="0"/>
              <a:t>Mitochondria</a:t>
            </a:r>
          </a:p>
        </p:txBody>
      </p:sp>
      <p:sp>
        <p:nvSpPr>
          <p:cNvPr id="6" name="Slide Number Placeholder 5"/>
          <p:cNvSpPr>
            <a:spLocks noGrp="1"/>
          </p:cNvSpPr>
          <p:nvPr>
            <p:ph type="sldNum" sz="quarter" idx="12"/>
          </p:nvPr>
        </p:nvSpPr>
        <p:spPr/>
        <p:txBody>
          <a:bodyPr/>
          <a:lstStyle/>
          <a:p>
            <a:fld id="{7C4A7A4F-25D2-44C7-8F60-E6F823069186}" type="slidenum">
              <a:rPr lang="en-US" smtClean="0"/>
              <a:pPr/>
              <a:t>108</a:t>
            </a:fld>
            <a:r>
              <a:rPr lang="en-US" dirty="0"/>
              <a:t> of 132</a:t>
            </a:r>
          </a:p>
        </p:txBody>
      </p:sp>
      <p:sp>
        <p:nvSpPr>
          <p:cNvPr id="5" name="TextBox 4"/>
          <p:cNvSpPr txBox="1"/>
          <p:nvPr/>
        </p:nvSpPr>
        <p:spPr>
          <a:xfrm>
            <a:off x="895517" y="2895600"/>
            <a:ext cx="3276600" cy="378565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t>Acquired Conditions That Implicate Mitochondrial Dysfunction:</a:t>
            </a:r>
          </a:p>
          <a:p>
            <a:pPr marL="285750" indent="-285750">
              <a:buFont typeface="Arial" panose="020B0604020202020204" pitchFamily="34" charset="0"/>
              <a:buChar char="•"/>
            </a:pPr>
            <a:r>
              <a:rPr lang="en-US" sz="1400" dirty="0"/>
              <a:t>Type 2 diabetes </a:t>
            </a:r>
          </a:p>
          <a:p>
            <a:pPr marL="285750" indent="-285750">
              <a:buFont typeface="Arial" panose="020B0604020202020204" pitchFamily="34" charset="0"/>
              <a:buChar char="•"/>
            </a:pPr>
            <a:r>
              <a:rPr lang="en-US" sz="1400" dirty="0"/>
              <a:t>Cancers</a:t>
            </a:r>
          </a:p>
          <a:p>
            <a:pPr marL="285750" indent="-285750">
              <a:buFont typeface="Arial" panose="020B0604020202020204" pitchFamily="34" charset="0"/>
              <a:buChar char="•"/>
            </a:pPr>
            <a:r>
              <a:rPr lang="en-US" sz="1400" dirty="0"/>
              <a:t>Alzheimer's disease </a:t>
            </a:r>
          </a:p>
          <a:p>
            <a:pPr marL="285750" indent="-285750">
              <a:buFont typeface="Arial" panose="020B0604020202020204" pitchFamily="34" charset="0"/>
              <a:buChar char="•"/>
            </a:pPr>
            <a:r>
              <a:rPr lang="en-US" sz="1400" dirty="0"/>
              <a:t>Parkinson’s disease </a:t>
            </a:r>
          </a:p>
          <a:p>
            <a:pPr marL="285750" indent="-285750">
              <a:buFont typeface="Arial" panose="020B0604020202020204" pitchFamily="34" charset="0"/>
              <a:buChar char="•"/>
            </a:pPr>
            <a:r>
              <a:rPr lang="en-US" sz="1400" dirty="0"/>
              <a:t>Bipolar disorders </a:t>
            </a:r>
          </a:p>
          <a:p>
            <a:pPr marL="285750" indent="-285750">
              <a:buFont typeface="Arial" panose="020B0604020202020204" pitchFamily="34" charset="0"/>
              <a:buChar char="•"/>
            </a:pPr>
            <a:r>
              <a:rPr lang="en-US" sz="1400" dirty="0"/>
              <a:t>Schizophrenia </a:t>
            </a:r>
          </a:p>
          <a:p>
            <a:pPr marL="285750" indent="-285750">
              <a:buFont typeface="Arial" panose="020B0604020202020204" pitchFamily="34" charset="0"/>
              <a:buChar char="•"/>
            </a:pPr>
            <a:r>
              <a:rPr lang="en-US" sz="1400" dirty="0"/>
              <a:t>Aging senescence </a:t>
            </a:r>
          </a:p>
          <a:p>
            <a:pPr marL="285750" indent="-285750">
              <a:buFont typeface="Arial" panose="020B0604020202020204" pitchFamily="34" charset="0"/>
              <a:buChar char="•"/>
            </a:pPr>
            <a:r>
              <a:rPr lang="en-US" sz="1400" dirty="0"/>
              <a:t>Anxiety disorders</a:t>
            </a:r>
          </a:p>
          <a:p>
            <a:pPr marL="285750" indent="-285750">
              <a:buFont typeface="Arial" panose="020B0604020202020204" pitchFamily="34" charset="0"/>
              <a:buChar char="•"/>
            </a:pPr>
            <a:r>
              <a:rPr lang="en-US" sz="1400" dirty="0"/>
              <a:t>Nonalcoholic steatohepatitis</a:t>
            </a:r>
          </a:p>
          <a:p>
            <a:pPr marL="285750" indent="-285750">
              <a:buFont typeface="Arial" panose="020B0604020202020204" pitchFamily="34" charset="0"/>
              <a:buChar char="•"/>
            </a:pPr>
            <a:r>
              <a:rPr lang="en-US" sz="1400" dirty="0"/>
              <a:t>Cardiovascularscular Diseases</a:t>
            </a:r>
          </a:p>
          <a:p>
            <a:pPr marL="285750" indent="-285750">
              <a:buFont typeface="Arial" panose="020B0604020202020204" pitchFamily="34" charset="0"/>
              <a:buChar char="•"/>
            </a:pPr>
            <a:r>
              <a:rPr lang="en-US" sz="1400" dirty="0"/>
              <a:t>Sarcopenia</a:t>
            </a:r>
          </a:p>
          <a:p>
            <a:pPr marL="285750" indent="-285750">
              <a:buFont typeface="Arial" panose="020B0604020202020204" pitchFamily="34" charset="0"/>
              <a:buChar char="•"/>
            </a:pPr>
            <a:r>
              <a:rPr lang="en-US" sz="1400" dirty="0"/>
              <a:t>Exercise intolerance </a:t>
            </a:r>
          </a:p>
          <a:p>
            <a:pPr marL="285750" indent="-285750">
              <a:buFont typeface="Arial" panose="020B0604020202020204" pitchFamily="34" charset="0"/>
              <a:buChar char="•"/>
            </a:pPr>
            <a:r>
              <a:rPr lang="en-US" sz="1400" dirty="0"/>
              <a:t>Fatigue, chronic fatigue syndrome, fibromyalgia and myofascial pain</a:t>
            </a:r>
          </a:p>
          <a:p>
            <a:pPr marL="285750" indent="-285750">
              <a:buFont typeface="Arial" panose="020B0604020202020204" pitchFamily="34" charset="0"/>
              <a:buChar char="•"/>
            </a:pPr>
            <a:endParaRPr lang="en-US" sz="1200" dirty="0"/>
          </a:p>
        </p:txBody>
      </p:sp>
      <p:sp>
        <p:nvSpPr>
          <p:cNvPr id="7" name="TextBox 6"/>
          <p:cNvSpPr txBox="1"/>
          <p:nvPr/>
        </p:nvSpPr>
        <p:spPr>
          <a:xfrm>
            <a:off x="814347" y="2308102"/>
            <a:ext cx="3505199"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i="1" dirty="0">
                <a:solidFill>
                  <a:schemeClr val="bg1"/>
                </a:solidFill>
              </a:rPr>
              <a:t>All cells, except red blood cells, contain mitochondria </a:t>
            </a:r>
          </a:p>
        </p:txBody>
      </p:sp>
      <p:pic>
        <p:nvPicPr>
          <p:cNvPr id="8" name="Picture 7">
            <a:extLst>
              <a:ext uri="{FF2B5EF4-FFF2-40B4-BE49-F238E27FC236}">
                <a16:creationId xmlns:a16="http://schemas.microsoft.com/office/drawing/2014/main" id="{DBCA89BF-4FAF-9941-BD74-C15B96892A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0045" y="888216"/>
            <a:ext cx="1220510" cy="1828800"/>
          </a:xfrm>
          <a:prstGeom prst="rect">
            <a:avLst/>
          </a:prstGeom>
        </p:spPr>
      </p:pic>
      <p:sp>
        <p:nvSpPr>
          <p:cNvPr id="10" name="TextBox 9">
            <a:extLst>
              <a:ext uri="{FF2B5EF4-FFF2-40B4-BE49-F238E27FC236}">
                <a16:creationId xmlns:a16="http://schemas.microsoft.com/office/drawing/2014/main" id="{1CBC233E-95F5-D221-78DE-71F3C9BEF397}"/>
              </a:ext>
            </a:extLst>
          </p:cNvPr>
          <p:cNvSpPr txBox="1"/>
          <p:nvPr/>
        </p:nvSpPr>
        <p:spPr>
          <a:xfrm>
            <a:off x="8382000" y="2918234"/>
            <a:ext cx="3276600" cy="378565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t>Treating Mitochondrial Disease:</a:t>
            </a:r>
          </a:p>
          <a:p>
            <a:pPr algn="ctr"/>
            <a:r>
              <a:rPr lang="en-US" sz="1200" i="1" dirty="0">
                <a:solidFill>
                  <a:schemeClr val="bg1"/>
                </a:solidFill>
              </a:rPr>
              <a:t>Mitochondrial cocktail</a:t>
            </a:r>
          </a:p>
          <a:p>
            <a:pPr marL="285750" indent="-285750">
              <a:buFont typeface="Arial" panose="020B0604020202020204" pitchFamily="34" charset="0"/>
              <a:buChar char="•"/>
            </a:pPr>
            <a:r>
              <a:rPr lang="en-US" sz="1400" dirty="0">
                <a:solidFill>
                  <a:schemeClr val="bg1"/>
                </a:solidFill>
              </a:rPr>
              <a:t>CoQ10 150mg</a:t>
            </a:r>
          </a:p>
          <a:p>
            <a:pPr marL="285750" indent="-285750">
              <a:buFont typeface="Arial" panose="020B0604020202020204" pitchFamily="34" charset="0"/>
              <a:buChar char="•"/>
            </a:pPr>
            <a:r>
              <a:rPr lang="en-US" sz="1400" dirty="0">
                <a:solidFill>
                  <a:schemeClr val="bg1"/>
                </a:solidFill>
              </a:rPr>
              <a:t>Creatine monohydrate </a:t>
            </a:r>
          </a:p>
          <a:p>
            <a:pPr marL="285750" indent="-285750">
              <a:buFont typeface="Arial" panose="020B0604020202020204" pitchFamily="34" charset="0"/>
              <a:buChar char="•"/>
            </a:pPr>
            <a:r>
              <a:rPr lang="en-US" sz="1400" dirty="0">
                <a:solidFill>
                  <a:schemeClr val="bg1"/>
                </a:solidFill>
              </a:rPr>
              <a:t>Vitamin C</a:t>
            </a:r>
          </a:p>
          <a:p>
            <a:pPr marL="285750" indent="-285750">
              <a:buFont typeface="Arial" panose="020B0604020202020204" pitchFamily="34" charset="0"/>
              <a:buChar char="•"/>
            </a:pPr>
            <a:r>
              <a:rPr lang="en-US" sz="1400" dirty="0">
                <a:solidFill>
                  <a:schemeClr val="bg1"/>
                </a:solidFill>
              </a:rPr>
              <a:t>Vitamin E</a:t>
            </a:r>
          </a:p>
          <a:p>
            <a:pPr marL="285750" indent="-285750">
              <a:buFont typeface="Arial" panose="020B0604020202020204" pitchFamily="34" charset="0"/>
              <a:buChar char="•"/>
            </a:pPr>
            <a:r>
              <a:rPr lang="en-US" sz="1400" dirty="0">
                <a:solidFill>
                  <a:schemeClr val="bg1"/>
                </a:solidFill>
              </a:rPr>
              <a:t>Alpha-Lipoic Acid (ALA)</a:t>
            </a:r>
          </a:p>
          <a:p>
            <a:pPr marL="285750" indent="-285750">
              <a:buFont typeface="Arial" panose="020B0604020202020204" pitchFamily="34" charset="0"/>
              <a:buChar char="•"/>
            </a:pPr>
            <a:r>
              <a:rPr lang="en-US" sz="1400" dirty="0">
                <a:solidFill>
                  <a:schemeClr val="bg1"/>
                </a:solidFill>
              </a:rPr>
              <a:t>Vitamin B-1 (Thiamine)</a:t>
            </a:r>
          </a:p>
          <a:p>
            <a:pPr marL="285750" indent="-285750">
              <a:buFont typeface="Arial" panose="020B0604020202020204" pitchFamily="34" charset="0"/>
              <a:buChar char="•"/>
            </a:pPr>
            <a:r>
              <a:rPr lang="en-US" sz="1400" dirty="0">
                <a:solidFill>
                  <a:schemeClr val="bg1"/>
                </a:solidFill>
              </a:rPr>
              <a:t>Vitamin B-2 (Riboflavin)</a:t>
            </a:r>
          </a:p>
          <a:p>
            <a:pPr marL="285750" indent="-285750">
              <a:buFont typeface="Arial" panose="020B0604020202020204" pitchFamily="34" charset="0"/>
              <a:buChar char="•"/>
            </a:pPr>
            <a:r>
              <a:rPr lang="en-US" sz="1400" dirty="0">
                <a:solidFill>
                  <a:schemeClr val="bg1"/>
                </a:solidFill>
              </a:rPr>
              <a:t>Vitamin B-3 (Niacin)</a:t>
            </a:r>
          </a:p>
          <a:p>
            <a:pPr marL="285750" indent="-285750">
              <a:buFont typeface="Arial" panose="020B0604020202020204" pitchFamily="34" charset="0"/>
              <a:buChar char="•"/>
            </a:pPr>
            <a:r>
              <a:rPr lang="en-US" sz="1400" dirty="0">
                <a:solidFill>
                  <a:schemeClr val="bg1"/>
                </a:solidFill>
              </a:rPr>
              <a:t>L-carnitine or L-arginine </a:t>
            </a:r>
          </a:p>
          <a:p>
            <a:pPr marL="285750" indent="-285750">
              <a:buFont typeface="Arial" panose="020B0604020202020204" pitchFamily="34" charset="0"/>
              <a:buChar char="•"/>
            </a:pPr>
            <a:r>
              <a:rPr lang="en-US" sz="1400" dirty="0">
                <a:solidFill>
                  <a:schemeClr val="bg1"/>
                </a:solidFill>
              </a:rPr>
              <a:t>D-ribose  (3 to 5 grams)</a:t>
            </a:r>
          </a:p>
          <a:p>
            <a:pPr marL="285750" indent="-285750">
              <a:buFont typeface="Arial" panose="020B0604020202020204" pitchFamily="34" charset="0"/>
              <a:buChar char="•"/>
            </a:pPr>
            <a:r>
              <a:rPr lang="en-US" sz="1400" dirty="0">
                <a:solidFill>
                  <a:schemeClr val="bg1"/>
                </a:solidFill>
              </a:rPr>
              <a:t>Pyrroloquinoline Quinone (PQQ)</a:t>
            </a:r>
          </a:p>
          <a:p>
            <a:pPr marL="285750" indent="-285750">
              <a:buFont typeface="Arial" panose="020B0604020202020204" pitchFamily="34" charset="0"/>
              <a:buChar char="•"/>
            </a:pPr>
            <a:r>
              <a:rPr lang="en-US" sz="1400" dirty="0">
                <a:solidFill>
                  <a:schemeClr val="bg1"/>
                </a:solidFill>
              </a:rPr>
              <a:t>Magnesium </a:t>
            </a:r>
          </a:p>
          <a:p>
            <a:pPr marL="285750" indent="-285750">
              <a:buFont typeface="Arial" panose="020B0604020202020204" pitchFamily="34" charset="0"/>
              <a:buChar char="•"/>
            </a:pPr>
            <a:r>
              <a:rPr lang="en-US" sz="1400" dirty="0">
                <a:solidFill>
                  <a:schemeClr val="bg1"/>
                </a:solidFill>
              </a:rPr>
              <a:t>Medium chain fatty acids (coconut oil)</a:t>
            </a:r>
          </a:p>
          <a:p>
            <a:pPr marL="285750" indent="-285750">
              <a:buFont typeface="Arial" panose="020B0604020202020204" pitchFamily="34" charset="0"/>
              <a:buChar char="•"/>
            </a:pPr>
            <a:r>
              <a:rPr lang="en-US" sz="1400" dirty="0">
                <a:solidFill>
                  <a:schemeClr val="bg1"/>
                </a:solidFill>
              </a:rPr>
              <a:t>Exercise to build more Mitochondria in the cells (Mitochondrial biogenesis)</a:t>
            </a:r>
          </a:p>
        </p:txBody>
      </p:sp>
      <p:sp>
        <p:nvSpPr>
          <p:cNvPr id="11" name="TextBox 10">
            <a:extLst>
              <a:ext uri="{FF2B5EF4-FFF2-40B4-BE49-F238E27FC236}">
                <a16:creationId xmlns:a16="http://schemas.microsoft.com/office/drawing/2014/main" id="{046EA238-B869-9F37-0D54-B0849CBE1107}"/>
              </a:ext>
            </a:extLst>
          </p:cNvPr>
          <p:cNvSpPr txBox="1"/>
          <p:nvPr/>
        </p:nvSpPr>
        <p:spPr>
          <a:xfrm>
            <a:off x="4586246" y="2033826"/>
            <a:ext cx="3381625" cy="473975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b="1" u="sng" dirty="0"/>
              <a:t>Age-Related Hearing Loss:</a:t>
            </a:r>
          </a:p>
          <a:p>
            <a:pPr algn="ctr"/>
            <a:r>
              <a:rPr lang="en-US" sz="1100" dirty="0">
                <a:solidFill>
                  <a:schemeClr val="bg1"/>
                </a:solidFill>
              </a:rPr>
              <a:t>(Presbyacusia or Presbycusis)</a:t>
            </a:r>
          </a:p>
          <a:p>
            <a:pPr algn="ctr"/>
            <a:r>
              <a:rPr lang="en-US" sz="1100" i="1" dirty="0">
                <a:solidFill>
                  <a:schemeClr val="bg1"/>
                </a:solidFill>
              </a:rPr>
              <a:t>Hearing loss is linked to cognitive decline</a:t>
            </a:r>
          </a:p>
          <a:p>
            <a:pPr marL="285750" indent="-285750">
              <a:buFont typeface="Arial" panose="020B0604020202020204" pitchFamily="34" charset="0"/>
              <a:buChar char="•"/>
            </a:pPr>
            <a:r>
              <a:rPr lang="en-US" sz="1200" dirty="0">
                <a:solidFill>
                  <a:schemeClr val="bg1"/>
                </a:solidFill>
              </a:rPr>
              <a:t>Optimal nutritional and lifestyle choices</a:t>
            </a:r>
          </a:p>
          <a:p>
            <a:pPr marL="285750" indent="-285750">
              <a:buFont typeface="Arial" panose="020B0604020202020204" pitchFamily="34" charset="0"/>
              <a:buChar char="•"/>
            </a:pPr>
            <a:r>
              <a:rPr lang="en-US" sz="1200" dirty="0">
                <a:solidFill>
                  <a:schemeClr val="bg1"/>
                </a:solidFill>
              </a:rPr>
              <a:t>Ketogenic diet and calorie restriction </a:t>
            </a:r>
          </a:p>
          <a:p>
            <a:pPr marL="285750" indent="-285750">
              <a:buFont typeface="Arial" panose="020B0604020202020204" pitchFamily="34" charset="0"/>
              <a:buChar char="•"/>
            </a:pPr>
            <a:r>
              <a:rPr lang="en-US" sz="1200" dirty="0">
                <a:solidFill>
                  <a:schemeClr val="bg1"/>
                </a:solidFill>
              </a:rPr>
              <a:t>Antioxidants (melatonin and vitamins E and C)</a:t>
            </a:r>
          </a:p>
          <a:p>
            <a:pPr marL="285750" indent="-285750">
              <a:buFont typeface="Arial" panose="020B0604020202020204" pitchFamily="34" charset="0"/>
              <a:buChar char="•"/>
            </a:pPr>
            <a:r>
              <a:rPr lang="en-US" sz="1200" dirty="0">
                <a:solidFill>
                  <a:schemeClr val="bg1"/>
                </a:solidFill>
              </a:rPr>
              <a:t>Acetyl L-Carnitine (ALC) </a:t>
            </a:r>
          </a:p>
          <a:p>
            <a:pPr marL="285750" indent="-285750">
              <a:buFont typeface="Arial" panose="020B0604020202020204" pitchFamily="34" charset="0"/>
              <a:buChar char="•"/>
            </a:pPr>
            <a:r>
              <a:rPr lang="en-US" sz="1200" dirty="0">
                <a:solidFill>
                  <a:schemeClr val="bg1"/>
                </a:solidFill>
              </a:rPr>
              <a:t>Alpha Lipoic Acid (ALA)</a:t>
            </a:r>
          </a:p>
          <a:p>
            <a:pPr marL="285750" indent="-285750">
              <a:buFont typeface="Arial" panose="020B0604020202020204" pitchFamily="34" charset="0"/>
              <a:buChar char="•"/>
            </a:pPr>
            <a:endParaRPr lang="en-US" sz="800" dirty="0">
              <a:solidFill>
                <a:schemeClr val="bg1"/>
              </a:solidFill>
            </a:endParaRPr>
          </a:p>
          <a:p>
            <a:pPr algn="ctr"/>
            <a:r>
              <a:rPr lang="en-US" sz="1200" b="1" u="sng" dirty="0">
                <a:solidFill>
                  <a:schemeClr val="bg1"/>
                </a:solidFill>
              </a:rPr>
              <a:t>Aging Skin and Wrinkles:</a:t>
            </a:r>
            <a:r>
              <a:rPr lang="en-US" sz="1200" dirty="0">
                <a:solidFill>
                  <a:schemeClr val="bg1"/>
                </a:solidFill>
              </a:rPr>
              <a:t> </a:t>
            </a:r>
          </a:p>
          <a:p>
            <a:pPr marL="171450" indent="-171450">
              <a:buFont typeface="Arial" panose="020B0604020202020204" pitchFamily="34" charset="0"/>
              <a:buChar char="•"/>
            </a:pPr>
            <a:r>
              <a:rPr lang="en-US" sz="1200" dirty="0">
                <a:solidFill>
                  <a:schemeClr val="bg1"/>
                </a:solidFill>
              </a:rPr>
              <a:t>Impaired Mitochondrial energy production plays an important role in aging skin</a:t>
            </a:r>
          </a:p>
          <a:p>
            <a:pPr marL="171450" indent="-171450">
              <a:buFont typeface="Arial" panose="020B0604020202020204" pitchFamily="34" charset="0"/>
              <a:buChar char="•"/>
            </a:pPr>
            <a:r>
              <a:rPr lang="en-US" sz="1200" dirty="0">
                <a:solidFill>
                  <a:schemeClr val="bg1"/>
                </a:solidFill>
              </a:rPr>
              <a:t>Many anti-aging creams now contain CoQ10</a:t>
            </a:r>
          </a:p>
          <a:p>
            <a:r>
              <a:rPr lang="en-US" sz="800" dirty="0">
                <a:solidFill>
                  <a:schemeClr val="bg1"/>
                </a:solidFill>
              </a:rPr>
              <a:t>  </a:t>
            </a:r>
          </a:p>
          <a:p>
            <a:pPr algn="ctr"/>
            <a:r>
              <a:rPr lang="en-US" sz="1200" b="1" u="sng" dirty="0">
                <a:solidFill>
                  <a:schemeClr val="bg1"/>
                </a:solidFill>
              </a:rPr>
              <a:t>Eye-Related Disease:</a:t>
            </a:r>
          </a:p>
          <a:p>
            <a:r>
              <a:rPr lang="en-US" sz="1200" b="1" dirty="0">
                <a:solidFill>
                  <a:schemeClr val="bg1"/>
                </a:solidFill>
              </a:rPr>
              <a:t>Age-Related Macular Degeneration (AMD)</a:t>
            </a:r>
          </a:p>
          <a:p>
            <a:pPr marL="171450" indent="-171450">
              <a:buFont typeface="Arial" panose="020B0604020202020204" pitchFamily="34" charset="0"/>
              <a:buChar char="•"/>
            </a:pPr>
            <a:r>
              <a:rPr lang="en-US" sz="1200" dirty="0">
                <a:solidFill>
                  <a:schemeClr val="bg1"/>
                </a:solidFill>
              </a:rPr>
              <a:t>Leading cause of blindness</a:t>
            </a:r>
          </a:p>
          <a:p>
            <a:pPr marL="171450" indent="-171450">
              <a:buFont typeface="Arial" panose="020B0604020202020204" pitchFamily="34" charset="0"/>
              <a:buChar char="•"/>
            </a:pPr>
            <a:r>
              <a:rPr lang="en-US" sz="1200" dirty="0">
                <a:solidFill>
                  <a:schemeClr val="bg1"/>
                </a:solidFill>
              </a:rPr>
              <a:t>Environment stress factors (ultraviolet light, light in blue spectrum and air pollution)</a:t>
            </a:r>
          </a:p>
          <a:p>
            <a:endParaRPr lang="en-US" sz="800" dirty="0">
              <a:solidFill>
                <a:schemeClr val="bg1"/>
              </a:solidFill>
            </a:endParaRPr>
          </a:p>
          <a:p>
            <a:pPr algn="ctr"/>
            <a:r>
              <a:rPr lang="en-US" sz="1200" b="1" u="sng" dirty="0">
                <a:solidFill>
                  <a:schemeClr val="bg1"/>
                </a:solidFill>
              </a:rPr>
              <a:t>Glaucoma:</a:t>
            </a:r>
          </a:p>
          <a:p>
            <a:pPr marL="171450" indent="-171450">
              <a:buFont typeface="Arial" panose="020B0604020202020204" pitchFamily="34" charset="0"/>
              <a:buChar char="•"/>
            </a:pPr>
            <a:r>
              <a:rPr lang="en-US" sz="1200" dirty="0">
                <a:solidFill>
                  <a:schemeClr val="bg1"/>
                </a:solidFill>
              </a:rPr>
              <a:t>Second-leading cause of blindness </a:t>
            </a:r>
          </a:p>
          <a:p>
            <a:pPr marL="171450" indent="-171450">
              <a:buFont typeface="Arial" panose="020B0604020202020204" pitchFamily="34" charset="0"/>
              <a:buChar char="•"/>
            </a:pPr>
            <a:r>
              <a:rPr lang="en-US" sz="1200" dirty="0">
                <a:solidFill>
                  <a:schemeClr val="bg1"/>
                </a:solidFill>
              </a:rPr>
              <a:t>Mitochondrial-association free radical damage affects the eyes' drainage system </a:t>
            </a:r>
          </a:p>
          <a:p>
            <a:pPr marL="171450" indent="-171450">
              <a:buFont typeface="Arial" panose="020B0604020202020204" pitchFamily="34" charset="0"/>
              <a:buChar char="•"/>
            </a:pPr>
            <a:r>
              <a:rPr lang="en-US" sz="1200" dirty="0">
                <a:solidFill>
                  <a:schemeClr val="bg1"/>
                </a:solidFill>
              </a:rPr>
              <a:t>Common link between glaucoma and Alzheimer's disease </a:t>
            </a:r>
          </a:p>
        </p:txBody>
      </p:sp>
    </p:spTree>
    <p:extLst>
      <p:ext uri="{BB962C8B-B14F-4D97-AF65-F5344CB8AC3E}">
        <p14:creationId xmlns:p14="http://schemas.microsoft.com/office/powerpoint/2010/main" val="16196570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82435-BAC9-9DA3-4CE6-DA0A199FD77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CB97BB-8254-6AA8-E83E-C59BE934F4CC}"/>
              </a:ext>
            </a:extLst>
          </p:cNvPr>
          <p:cNvSpPr>
            <a:spLocks noGrp="1"/>
          </p:cNvSpPr>
          <p:nvPr>
            <p:ph idx="1"/>
          </p:nvPr>
        </p:nvSpPr>
        <p:spPr>
          <a:xfrm>
            <a:off x="1024383" y="1576502"/>
            <a:ext cx="8077200" cy="4525963"/>
          </a:xfrm>
        </p:spPr>
        <p:txBody>
          <a:bodyPr/>
          <a:lstStyle/>
          <a:p>
            <a:pPr marL="0" indent="0">
              <a:buNone/>
            </a:pPr>
            <a:r>
              <a:rPr lang="en-US" sz="2000" b="1" dirty="0"/>
              <a:t>Mark Sloan</a:t>
            </a:r>
          </a:p>
          <a:p>
            <a:pPr marL="857250" lvl="1" indent="-457200"/>
            <a:r>
              <a:rPr lang="en-US" sz="1400" dirty="0"/>
              <a:t>The Ultimate Guide to Methylene Blue: Remarkable Hope for Depression, COVID, AIDS &amp; other Viruses, Alzheimer’s, Autism, Cancer, Heart Disease, Cognitive ... Targeting Mitochondrial Dysfunction</a:t>
            </a:r>
          </a:p>
        </p:txBody>
      </p:sp>
      <p:sp>
        <p:nvSpPr>
          <p:cNvPr id="2" name="Title 1">
            <a:extLst>
              <a:ext uri="{FF2B5EF4-FFF2-40B4-BE49-F238E27FC236}">
                <a16:creationId xmlns:a16="http://schemas.microsoft.com/office/drawing/2014/main" id="{1AB850FB-4A7B-BDE7-FDEE-A31E97BF78CC}"/>
              </a:ext>
            </a:extLst>
          </p:cNvPr>
          <p:cNvSpPr>
            <a:spLocks noGrp="1"/>
          </p:cNvSpPr>
          <p:nvPr>
            <p:ph type="title"/>
          </p:nvPr>
        </p:nvSpPr>
        <p:spPr>
          <a:xfrm>
            <a:off x="609600" y="274638"/>
            <a:ext cx="10972800" cy="1143000"/>
          </a:xfrm>
        </p:spPr>
        <p:txBody>
          <a:bodyPr/>
          <a:lstStyle/>
          <a:p>
            <a:r>
              <a:rPr lang="en-US" b="1" dirty="0"/>
              <a:t>Methylene Blue</a:t>
            </a:r>
          </a:p>
        </p:txBody>
      </p:sp>
      <p:sp>
        <p:nvSpPr>
          <p:cNvPr id="6" name="Slide Number Placeholder 5">
            <a:extLst>
              <a:ext uri="{FF2B5EF4-FFF2-40B4-BE49-F238E27FC236}">
                <a16:creationId xmlns:a16="http://schemas.microsoft.com/office/drawing/2014/main" id="{86C4BAC2-5AC4-8546-FDB7-899A4201EDD6}"/>
              </a:ext>
            </a:extLst>
          </p:cNvPr>
          <p:cNvSpPr>
            <a:spLocks noGrp="1"/>
          </p:cNvSpPr>
          <p:nvPr>
            <p:ph type="sldNum" sz="quarter" idx="12"/>
          </p:nvPr>
        </p:nvSpPr>
        <p:spPr/>
        <p:txBody>
          <a:bodyPr/>
          <a:lstStyle/>
          <a:p>
            <a:fld id="{7C4A7A4F-25D2-44C7-8F60-E6F823069186}" type="slidenum">
              <a:rPr lang="en-US" smtClean="0"/>
              <a:pPr/>
              <a:t>109</a:t>
            </a:fld>
            <a:r>
              <a:rPr lang="en-US" dirty="0"/>
              <a:t> of 132</a:t>
            </a:r>
          </a:p>
        </p:txBody>
      </p:sp>
      <p:sp>
        <p:nvSpPr>
          <p:cNvPr id="5" name="TextBox 4">
            <a:extLst>
              <a:ext uri="{FF2B5EF4-FFF2-40B4-BE49-F238E27FC236}">
                <a16:creationId xmlns:a16="http://schemas.microsoft.com/office/drawing/2014/main" id="{2444F949-09CB-1D53-ED6B-1EBD8909E6A4}"/>
              </a:ext>
            </a:extLst>
          </p:cNvPr>
          <p:cNvSpPr txBox="1"/>
          <p:nvPr/>
        </p:nvSpPr>
        <p:spPr>
          <a:xfrm>
            <a:off x="1981200" y="3048000"/>
            <a:ext cx="4495800" cy="249299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t>Top 10 Benefits of Methylene Blue</a:t>
            </a:r>
          </a:p>
          <a:p>
            <a:pPr marL="342900" indent="-342900">
              <a:buFont typeface="+mj-lt"/>
              <a:buAutoNum type="arabicPeriod"/>
            </a:pPr>
            <a:r>
              <a:rPr lang="en-US" sz="1400" dirty="0"/>
              <a:t>An antidote for chemical poisoning and overdose</a:t>
            </a:r>
          </a:p>
          <a:p>
            <a:pPr marL="342900" indent="-342900">
              <a:buFont typeface="+mj-lt"/>
              <a:buAutoNum type="arabicPeriod"/>
            </a:pPr>
            <a:r>
              <a:rPr lang="en-US" sz="1400" dirty="0"/>
              <a:t>The greatest anti-malarial drug ever discovered</a:t>
            </a:r>
          </a:p>
          <a:p>
            <a:pPr marL="342900" indent="-342900">
              <a:buFont typeface="+mj-lt"/>
              <a:buAutoNum type="arabicPeriod"/>
            </a:pPr>
            <a:r>
              <a:rPr lang="en-US" sz="1400" dirty="0"/>
              <a:t>The Virus warrior</a:t>
            </a:r>
          </a:p>
          <a:p>
            <a:pPr marL="342900" indent="-342900">
              <a:buFont typeface="+mj-lt"/>
              <a:buAutoNum type="arabicPeriod"/>
            </a:pPr>
            <a:r>
              <a:rPr lang="en-US" sz="1400" dirty="0"/>
              <a:t>Forget dementia: MB for Alzheimer’s and Parkinson’s</a:t>
            </a:r>
          </a:p>
          <a:p>
            <a:pPr marL="342900" indent="-342900">
              <a:buFont typeface="+mj-lt"/>
              <a:buAutoNum type="arabicPeriod"/>
            </a:pPr>
            <a:r>
              <a:rPr lang="en-US" sz="1400" dirty="0"/>
              <a:t>Cognitive enhancement: A brain-boosting powerhouse</a:t>
            </a:r>
          </a:p>
          <a:p>
            <a:pPr marL="342900" indent="-342900">
              <a:buFont typeface="+mj-lt"/>
              <a:buAutoNum type="arabicPeriod"/>
            </a:pPr>
            <a:r>
              <a:rPr lang="en-US" sz="1400" dirty="0"/>
              <a:t>Depression no more</a:t>
            </a:r>
          </a:p>
          <a:p>
            <a:pPr marL="342900" indent="-342900">
              <a:buFont typeface="+mj-lt"/>
              <a:buAutoNum type="arabicPeriod"/>
            </a:pPr>
            <a:r>
              <a:rPr lang="en-US" sz="1400" dirty="0"/>
              <a:t>Hope for Autism</a:t>
            </a:r>
          </a:p>
          <a:p>
            <a:pPr marL="342900" indent="-342900">
              <a:buFont typeface="+mj-lt"/>
              <a:buAutoNum type="arabicPeriod"/>
            </a:pPr>
            <a:r>
              <a:rPr lang="en-US" sz="1400" dirty="0"/>
              <a:t>The great pain reliever</a:t>
            </a:r>
          </a:p>
          <a:p>
            <a:pPr marL="342900" indent="-342900">
              <a:buFont typeface="+mj-lt"/>
              <a:buAutoNum type="arabicPeriod"/>
            </a:pPr>
            <a:r>
              <a:rPr lang="en-US" sz="1400" dirty="0"/>
              <a:t>A healthier heart</a:t>
            </a:r>
          </a:p>
          <a:p>
            <a:pPr marL="342900" indent="-342900">
              <a:buFont typeface="+mj-lt"/>
              <a:buAutoNum type="arabicPeriod"/>
            </a:pPr>
            <a:r>
              <a:rPr lang="en-US" sz="1400" dirty="0"/>
              <a:t>Methylene Blue vs. Cancer</a:t>
            </a:r>
          </a:p>
        </p:txBody>
      </p:sp>
      <p:sp>
        <p:nvSpPr>
          <p:cNvPr id="7" name="TextBox 6">
            <a:extLst>
              <a:ext uri="{FF2B5EF4-FFF2-40B4-BE49-F238E27FC236}">
                <a16:creationId xmlns:a16="http://schemas.microsoft.com/office/drawing/2014/main" id="{7FE6C4EB-34C0-25AD-D468-6FC970706B5C}"/>
              </a:ext>
            </a:extLst>
          </p:cNvPr>
          <p:cNvSpPr txBox="1"/>
          <p:nvPr/>
        </p:nvSpPr>
        <p:spPr>
          <a:xfrm>
            <a:off x="7616622" y="4893905"/>
            <a:ext cx="3505199" cy="64633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indent="-171450">
              <a:buFont typeface="Arial" panose="020B0604020202020204" pitchFamily="34" charset="0"/>
              <a:buChar char="•"/>
            </a:pPr>
            <a:r>
              <a:rPr lang="en-US" sz="1200" i="1" dirty="0"/>
              <a:t>Only one disease exists: Metabolic Dysfunction</a:t>
            </a:r>
          </a:p>
          <a:p>
            <a:pPr marL="171450" indent="-171450">
              <a:buFont typeface="Arial" panose="020B0604020202020204" pitchFamily="34" charset="0"/>
              <a:buChar char="•"/>
            </a:pPr>
            <a:r>
              <a:rPr lang="en-US" sz="1200" i="1" dirty="0"/>
              <a:t>Methylene blue might be the most potent metabolic therapy ever discovered </a:t>
            </a:r>
          </a:p>
        </p:txBody>
      </p:sp>
      <p:pic>
        <p:nvPicPr>
          <p:cNvPr id="1026" name="Picture 2" descr="The Ultimate Guide to Methylene Blue: Remarkable Hope for Depression, COVID, AIDS &amp; other Viruses, Alzheimer’s, Autism, Cancer, Heart Disease, Cognitive ... Targeting Mitochondrial Dysfunction) by [Mark Sloan]">
            <a:extLst>
              <a:ext uri="{FF2B5EF4-FFF2-40B4-BE49-F238E27FC236}">
                <a16:creationId xmlns:a16="http://schemas.microsoft.com/office/drawing/2014/main" id="{2F0ACB57-5FCB-34A9-94C9-E0AE703CB75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3840" y="1984032"/>
            <a:ext cx="121798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lue Dye Kills Malaria Parasites — But There Is One Catch | Colorado Public  Radio">
            <a:extLst>
              <a:ext uri="{FF2B5EF4-FFF2-40B4-BE49-F238E27FC236}">
                <a16:creationId xmlns:a16="http://schemas.microsoft.com/office/drawing/2014/main" id="{3BE90960-2801-54F8-A983-8945754A6D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388" y="152400"/>
            <a:ext cx="2314424" cy="13018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SP Grade | Methylene Blue | 1% Solution | 0.5 mg per Drop | Antioxidant |  50 mL | Biopharm: Amazon.com: Industrial &amp; Scientific">
            <a:extLst>
              <a:ext uri="{FF2B5EF4-FFF2-40B4-BE49-F238E27FC236}">
                <a16:creationId xmlns:a16="http://schemas.microsoft.com/office/drawing/2014/main" id="{6D3C1114-D383-E0A6-ECF1-ECD4BB241A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000" r="30000"/>
          <a:stretch/>
        </p:blipFill>
        <p:spPr bwMode="auto">
          <a:xfrm>
            <a:off x="9018551" y="1993041"/>
            <a:ext cx="73152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180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430278"/>
            <a:ext cx="9373192" cy="4181636"/>
          </a:xfrm>
        </p:spPr>
        <p:txBody>
          <a:bodyPr>
            <a:normAutofit/>
          </a:bodyPr>
          <a:lstStyle/>
          <a:p>
            <a:pPr marL="0" indent="0">
              <a:buNone/>
            </a:pPr>
            <a:r>
              <a:rPr lang="en-US" sz="2000" b="1" dirty="0"/>
              <a:t>Energy</a:t>
            </a:r>
          </a:p>
          <a:p>
            <a:pPr lvl="1" algn="just"/>
            <a:r>
              <a:rPr lang="en-US" sz="1800" dirty="0"/>
              <a:t>Power derived from the utilization of physical or chemical resources, especially to provide light and heat or to work machines.</a:t>
            </a:r>
          </a:p>
          <a:p>
            <a:pPr lvl="1" algn="just"/>
            <a:r>
              <a:rPr lang="en-US" sz="1800" dirty="0"/>
              <a:t>The first law of thermodynamics, also known as Law of Conservation of Energy, states that energy can neither be created nor destroyed; energy can only be transformed or changed from one form to another. </a:t>
            </a:r>
          </a:p>
          <a:p>
            <a:pPr marL="0" indent="0" algn="just">
              <a:buNone/>
            </a:pPr>
            <a:r>
              <a:rPr lang="en-US" sz="2000" b="1" dirty="0"/>
              <a:t>Healing</a:t>
            </a:r>
          </a:p>
          <a:p>
            <a:pPr lvl="1" algn="just"/>
            <a:r>
              <a:rPr lang="en-US" sz="1800" dirty="0"/>
              <a:t>The process of making or becoming sound or healthy again.</a:t>
            </a:r>
          </a:p>
          <a:p>
            <a:pPr marL="0" indent="0" algn="just">
              <a:buNone/>
            </a:pPr>
            <a:r>
              <a:rPr lang="en-US" sz="2000" b="1" dirty="0"/>
              <a:t>Energy Healing</a:t>
            </a:r>
          </a:p>
          <a:p>
            <a:pPr lvl="1" algn="just"/>
            <a:r>
              <a:rPr lang="en-US" sz="1800" dirty="0"/>
              <a:t>Healing that manipulates, restores or balances the flow of energy in the body. The energy is channeled through the practitioner to the client, helping remove energy deficiencies and blockages, which then activates the body's own natural ability to heal itself.</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The Energy Field</a:t>
            </a:r>
            <a:br>
              <a:rPr lang="en-US" b="1" dirty="0"/>
            </a:br>
            <a:r>
              <a:rPr lang="en-US" sz="2700" dirty="0">
                <a:effectLst>
                  <a:outerShdw blurRad="38100" dist="38100" dir="2700000" algn="tl">
                    <a:srgbClr val="000000">
                      <a:alpha val="43137"/>
                    </a:srgbClr>
                  </a:outerShdw>
                </a:effectLst>
              </a:rPr>
              <a:t>(Definition)</a:t>
            </a:r>
          </a:p>
        </p:txBody>
      </p:sp>
      <p:sp>
        <p:nvSpPr>
          <p:cNvPr id="6" name="Slide Number Placeholder 5"/>
          <p:cNvSpPr>
            <a:spLocks noGrp="1"/>
          </p:cNvSpPr>
          <p:nvPr>
            <p:ph type="sldNum" sz="quarter" idx="12"/>
          </p:nvPr>
        </p:nvSpPr>
        <p:spPr/>
        <p:txBody>
          <a:bodyPr/>
          <a:lstStyle/>
          <a:p>
            <a:fld id="{7C4A7A4F-25D2-44C7-8F60-E6F823069186}" type="slidenum">
              <a:rPr lang="en-US" smtClean="0"/>
              <a:pPr/>
              <a:t>11</a:t>
            </a:fld>
            <a:r>
              <a:rPr lang="en-US" dirty="0"/>
              <a:t> of 132</a:t>
            </a:r>
          </a:p>
        </p:txBody>
      </p:sp>
      <p:sp>
        <p:nvSpPr>
          <p:cNvPr id="4" name="TextBox 3"/>
          <p:cNvSpPr txBox="1"/>
          <p:nvPr/>
        </p:nvSpPr>
        <p:spPr>
          <a:xfrm>
            <a:off x="2142859" y="5943600"/>
            <a:ext cx="8534400" cy="615553"/>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r" fontAlgn="base"/>
            <a:r>
              <a:rPr lang="en-US" sz="1600" i="1" dirty="0">
                <a:solidFill>
                  <a:schemeClr val="bg1"/>
                </a:solidFill>
                <a:latin typeface="+mj-lt"/>
              </a:rPr>
              <a:t>“If you want to find the secrets of the universe, think in terms of energy, frequency, and vibration”</a:t>
            </a:r>
            <a:br>
              <a:rPr lang="en-US" sz="1600" i="1" dirty="0">
                <a:solidFill>
                  <a:schemeClr val="bg1"/>
                </a:solidFill>
                <a:latin typeface="+mj-lt"/>
              </a:rPr>
            </a:br>
            <a:r>
              <a:rPr lang="en-US" sz="1600" i="1" dirty="0">
                <a:solidFill>
                  <a:schemeClr val="bg1"/>
                </a:solidFill>
                <a:latin typeface="+mj-lt"/>
              </a:rPr>
              <a:t>—Nikola Tesla</a:t>
            </a:r>
            <a:r>
              <a:rPr lang="en-US" dirty="0">
                <a:solidFill>
                  <a:srgbClr val="343434"/>
                </a:solidFill>
                <a:latin typeface="&amp;quot"/>
              </a:rPr>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67209" y="152400"/>
            <a:ext cx="1601383" cy="1520724"/>
          </a:xfrm>
          <a:prstGeom prst="rect">
            <a:avLst/>
          </a:prstGeom>
        </p:spPr>
      </p:pic>
    </p:spTree>
    <p:extLst>
      <p:ext uri="{BB962C8B-B14F-4D97-AF65-F5344CB8AC3E}">
        <p14:creationId xmlns:p14="http://schemas.microsoft.com/office/powerpoint/2010/main" val="80978757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600201"/>
            <a:ext cx="8077200" cy="4525963"/>
          </a:xfrm>
        </p:spPr>
        <p:txBody>
          <a:bodyPr/>
          <a:lstStyle/>
          <a:p>
            <a:pPr marL="0" indent="0">
              <a:buNone/>
            </a:pPr>
            <a:r>
              <a:rPr lang="en-US" sz="2000" b="1" dirty="0"/>
              <a:t>Dr. Joseph </a:t>
            </a:r>
            <a:r>
              <a:rPr lang="en-US" sz="2000" b="1" dirty="0" err="1"/>
              <a:t>Pizzorno</a:t>
            </a:r>
            <a:endParaRPr lang="en-US" sz="2000" b="1" dirty="0"/>
          </a:p>
          <a:p>
            <a:pPr marL="857250" lvl="1" indent="-457200"/>
            <a:r>
              <a:rPr lang="en-US" sz="1400" dirty="0"/>
              <a:t>The Toxin Solution: How Hidden Poisons in the Air, Water, Food, and Products We Use Are Destroying Our Health--AND WHAT WE CAN DO TO FIX IT </a:t>
            </a:r>
          </a:p>
        </p:txBody>
      </p:sp>
      <p:sp>
        <p:nvSpPr>
          <p:cNvPr id="2" name="Title 1"/>
          <p:cNvSpPr>
            <a:spLocks noGrp="1"/>
          </p:cNvSpPr>
          <p:nvPr>
            <p:ph type="title"/>
          </p:nvPr>
        </p:nvSpPr>
        <p:spPr>
          <a:xfrm>
            <a:off x="609600" y="274638"/>
            <a:ext cx="10972800" cy="1143000"/>
          </a:xfrm>
        </p:spPr>
        <p:txBody>
          <a:bodyPr/>
          <a:lstStyle/>
          <a:p>
            <a:r>
              <a:rPr lang="en-US" b="1" dirty="0"/>
              <a:t>Toxic Environment</a:t>
            </a:r>
          </a:p>
        </p:txBody>
      </p:sp>
      <p:sp>
        <p:nvSpPr>
          <p:cNvPr id="6" name="Slide Number Placeholder 5"/>
          <p:cNvSpPr>
            <a:spLocks noGrp="1"/>
          </p:cNvSpPr>
          <p:nvPr>
            <p:ph type="sldNum" sz="quarter" idx="12"/>
          </p:nvPr>
        </p:nvSpPr>
        <p:spPr/>
        <p:txBody>
          <a:bodyPr/>
          <a:lstStyle/>
          <a:p>
            <a:fld id="{7C4A7A4F-25D2-44C7-8F60-E6F823069186}" type="slidenum">
              <a:rPr lang="en-US" smtClean="0"/>
              <a:pPr/>
              <a:t>110</a:t>
            </a:fld>
            <a:r>
              <a:rPr lang="en-US" dirty="0"/>
              <a:t> of 132</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7526" y="1723311"/>
            <a:ext cx="1215673" cy="1828800"/>
          </a:xfrm>
          <a:prstGeom prst="rect">
            <a:avLst/>
          </a:prstGeom>
        </p:spPr>
      </p:pic>
      <p:sp>
        <p:nvSpPr>
          <p:cNvPr id="5" name="TextBox 4"/>
          <p:cNvSpPr txBox="1"/>
          <p:nvPr/>
        </p:nvSpPr>
        <p:spPr>
          <a:xfrm>
            <a:off x="3657600" y="2598004"/>
            <a:ext cx="3962400" cy="95410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342900" indent="-342900">
              <a:buFont typeface="+mj-lt"/>
              <a:buAutoNum type="arabicPeriod"/>
            </a:pPr>
            <a:r>
              <a:rPr lang="en-US" sz="1400" dirty="0"/>
              <a:t>Avoid toxins in food and the products you use</a:t>
            </a:r>
          </a:p>
          <a:p>
            <a:pPr marL="342900" indent="-342900">
              <a:buFont typeface="+mj-lt"/>
              <a:buAutoNum type="arabicPeriod"/>
            </a:pPr>
            <a:r>
              <a:rPr lang="en-US" sz="1400" dirty="0"/>
              <a:t>Mend your gut and prepare for detox</a:t>
            </a:r>
          </a:p>
          <a:p>
            <a:pPr marL="342900" indent="-342900">
              <a:buFont typeface="+mj-lt"/>
              <a:buAutoNum type="arabicPeriod"/>
            </a:pPr>
            <a:r>
              <a:rPr lang="en-US" sz="1400" dirty="0"/>
              <a:t>Support your body in releasing the chemicals</a:t>
            </a:r>
          </a:p>
          <a:p>
            <a:pPr marL="342900" indent="-342900">
              <a:buFont typeface="+mj-lt"/>
              <a:buAutoNum type="arabicPeriod"/>
            </a:pPr>
            <a:r>
              <a:rPr lang="en-US" sz="1400" dirty="0"/>
              <a:t>Repair some of the damage toxins have caused</a:t>
            </a:r>
          </a:p>
        </p:txBody>
      </p:sp>
      <p:sp>
        <p:nvSpPr>
          <p:cNvPr id="7" name="TextBox 6"/>
          <p:cNvSpPr txBox="1"/>
          <p:nvPr/>
        </p:nvSpPr>
        <p:spPr>
          <a:xfrm>
            <a:off x="1752600" y="3863181"/>
            <a:ext cx="2971800" cy="25146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Toxins in Hair And Beauty Aids:</a:t>
            </a:r>
          </a:p>
          <a:p>
            <a:pPr marL="171450" indent="-171450">
              <a:buFont typeface="Arial" panose="020B0604020202020204" pitchFamily="34" charset="0"/>
              <a:buChar char="•"/>
            </a:pPr>
            <a:r>
              <a:rPr lang="en-US" sz="1200" dirty="0"/>
              <a:t>Sodium Lauryl Sulfate and Sodium </a:t>
            </a:r>
            <a:r>
              <a:rPr lang="en-US" sz="1200" dirty="0" err="1"/>
              <a:t>Laureth</a:t>
            </a:r>
            <a:r>
              <a:rPr lang="en-US" sz="1200" dirty="0"/>
              <a:t> Sulfate</a:t>
            </a:r>
          </a:p>
          <a:p>
            <a:pPr marL="171450" indent="-171450">
              <a:buFont typeface="Arial" panose="020B0604020202020204" pitchFamily="34" charset="0"/>
              <a:buChar char="•"/>
            </a:pPr>
            <a:r>
              <a:rPr lang="en-US" sz="1200" dirty="0"/>
              <a:t>Coal tar hair dyes (Aminophenol, Diaminobenzene, </a:t>
            </a:r>
            <a:r>
              <a:rPr lang="en-US" sz="1200" dirty="0" err="1"/>
              <a:t>Phenylenediamine</a:t>
            </a:r>
            <a:r>
              <a:rPr lang="en-US" sz="1200" dirty="0"/>
              <a:t>)</a:t>
            </a:r>
          </a:p>
          <a:p>
            <a:pPr marL="171450" indent="-171450">
              <a:buFont typeface="Arial" panose="020B0604020202020204" pitchFamily="34" charset="0"/>
              <a:buChar char="•"/>
            </a:pPr>
            <a:r>
              <a:rPr lang="en-US" sz="1200" dirty="0"/>
              <a:t>Propylene Glycol</a:t>
            </a:r>
          </a:p>
          <a:p>
            <a:pPr marL="171450" indent="-171450">
              <a:buFont typeface="Arial" panose="020B0604020202020204" pitchFamily="34" charset="0"/>
              <a:buChar char="•"/>
            </a:pPr>
            <a:r>
              <a:rPr lang="en-US" sz="1200" dirty="0"/>
              <a:t>Imidazolidinyl Urea and DMDM Hydantoin</a:t>
            </a:r>
          </a:p>
          <a:p>
            <a:pPr marL="171450" indent="-171450">
              <a:buFont typeface="Arial" panose="020B0604020202020204" pitchFamily="34" charset="0"/>
              <a:buChar char="•"/>
            </a:pPr>
            <a:r>
              <a:rPr lang="en-US" sz="1200" dirty="0"/>
              <a:t>Parabens</a:t>
            </a:r>
          </a:p>
          <a:p>
            <a:pPr marL="171450" indent="-171450">
              <a:buFont typeface="Arial" panose="020B0604020202020204" pitchFamily="34" charset="0"/>
              <a:buChar char="•"/>
            </a:pPr>
            <a:r>
              <a:rPr lang="en-US" sz="1200" dirty="0"/>
              <a:t>Phthalates</a:t>
            </a:r>
          </a:p>
          <a:p>
            <a:pPr marL="171450" indent="-171450">
              <a:buFont typeface="Arial" panose="020B0604020202020204" pitchFamily="34" charset="0"/>
              <a:buChar char="•"/>
            </a:pPr>
            <a:r>
              <a:rPr lang="en-US" sz="1200" dirty="0"/>
              <a:t>Petroleum Byproducts</a:t>
            </a:r>
          </a:p>
          <a:p>
            <a:pPr marL="171450" indent="-171450">
              <a:buFont typeface="Arial" panose="020B0604020202020204" pitchFamily="34" charset="0"/>
              <a:buChar char="•"/>
            </a:pPr>
            <a:r>
              <a:rPr lang="en-US" sz="1200" dirty="0"/>
              <a:t>Formaldehyde</a:t>
            </a:r>
          </a:p>
          <a:p>
            <a:pPr marL="171450" indent="-171450">
              <a:buFont typeface="Arial" panose="020B0604020202020204" pitchFamily="34" charset="0"/>
              <a:buChar char="•"/>
            </a:pPr>
            <a:r>
              <a:rPr lang="en-US" sz="1200" dirty="0"/>
              <a:t>1,4-Dioxane</a:t>
            </a:r>
          </a:p>
          <a:p>
            <a:pPr marL="171450" indent="-171450">
              <a:buFont typeface="Arial" panose="020B0604020202020204" pitchFamily="34" charset="0"/>
              <a:buChar char="•"/>
            </a:pPr>
            <a:r>
              <a:rPr lang="en-US" sz="1200" dirty="0"/>
              <a:t>Synthetic Fragrances</a:t>
            </a:r>
          </a:p>
        </p:txBody>
      </p:sp>
      <p:sp>
        <p:nvSpPr>
          <p:cNvPr id="8" name="TextBox 7"/>
          <p:cNvSpPr txBox="1"/>
          <p:nvPr/>
        </p:nvSpPr>
        <p:spPr>
          <a:xfrm>
            <a:off x="5105400" y="3863181"/>
            <a:ext cx="2971800" cy="25146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Food Additives:</a:t>
            </a:r>
          </a:p>
          <a:p>
            <a:pPr marL="285750" indent="-285750">
              <a:buFont typeface="Arial" panose="020B0604020202020204" pitchFamily="34" charset="0"/>
              <a:buChar char="•"/>
            </a:pPr>
            <a:r>
              <a:rPr lang="en-US" sz="1200" dirty="0"/>
              <a:t>Artificial Sweeteners</a:t>
            </a:r>
          </a:p>
          <a:p>
            <a:pPr marL="285750" indent="-285750">
              <a:buFont typeface="Arial" panose="020B0604020202020204" pitchFamily="34" charset="0"/>
              <a:buChar char="•"/>
            </a:pPr>
            <a:r>
              <a:rPr lang="en-US" sz="1200" dirty="0"/>
              <a:t>High Fructose Corn Syrup (HFCS)</a:t>
            </a:r>
          </a:p>
          <a:p>
            <a:pPr marL="285750" indent="-285750">
              <a:buFont typeface="Arial" panose="020B0604020202020204" pitchFamily="34" charset="0"/>
              <a:buChar char="•"/>
            </a:pPr>
            <a:r>
              <a:rPr lang="en-US" sz="1200" dirty="0"/>
              <a:t>Monosodium Glutamate (MSG/E621)</a:t>
            </a:r>
          </a:p>
          <a:p>
            <a:pPr marL="285750" indent="-285750">
              <a:buFont typeface="Arial" panose="020B0604020202020204" pitchFamily="34" charset="0"/>
              <a:buChar char="•"/>
            </a:pPr>
            <a:r>
              <a:rPr lang="en-US" sz="1200" dirty="0"/>
              <a:t>Trans Fat</a:t>
            </a:r>
          </a:p>
          <a:p>
            <a:pPr marL="285750" indent="-285750">
              <a:buFont typeface="Arial" panose="020B0604020202020204" pitchFamily="34" charset="0"/>
              <a:buChar char="•"/>
            </a:pPr>
            <a:r>
              <a:rPr lang="en-US" sz="1200" dirty="0"/>
              <a:t>Common Food Dyes</a:t>
            </a:r>
          </a:p>
          <a:p>
            <a:pPr marL="285750" indent="-285750">
              <a:buFont typeface="Arial" panose="020B0604020202020204" pitchFamily="34" charset="0"/>
              <a:buChar char="•"/>
            </a:pPr>
            <a:r>
              <a:rPr lang="en-US" sz="1200" dirty="0"/>
              <a:t>Sodium Sulfite (E221)</a:t>
            </a:r>
          </a:p>
          <a:p>
            <a:pPr marL="285750" indent="-285750">
              <a:buFont typeface="Arial" panose="020B0604020202020204" pitchFamily="34" charset="0"/>
              <a:buChar char="•"/>
            </a:pPr>
            <a:r>
              <a:rPr lang="en-US" sz="1200" dirty="0"/>
              <a:t>Sodium Nitrate/Sodium Nitrite</a:t>
            </a:r>
          </a:p>
          <a:p>
            <a:pPr marL="285750" indent="-285750">
              <a:buFont typeface="Arial" panose="020B0604020202020204" pitchFamily="34" charset="0"/>
              <a:buChar char="•"/>
            </a:pPr>
            <a:r>
              <a:rPr lang="en-US" sz="1200" dirty="0"/>
              <a:t>Butylated </a:t>
            </a:r>
            <a:r>
              <a:rPr lang="en-US" sz="1200" dirty="0" err="1"/>
              <a:t>Hydroxyanisole</a:t>
            </a:r>
            <a:r>
              <a:rPr lang="en-US" sz="1200" dirty="0"/>
              <a:t> (BHA) (E320)</a:t>
            </a:r>
          </a:p>
          <a:p>
            <a:pPr marL="285750" indent="-285750">
              <a:buFont typeface="Arial" panose="020B0604020202020204" pitchFamily="34" charset="0"/>
              <a:buChar char="•"/>
            </a:pPr>
            <a:r>
              <a:rPr lang="en-US" sz="1200" dirty="0"/>
              <a:t>Butylated </a:t>
            </a:r>
            <a:r>
              <a:rPr lang="en-US" sz="1200" dirty="0" err="1"/>
              <a:t>Hydroxytoluene</a:t>
            </a:r>
            <a:r>
              <a:rPr lang="en-US" sz="1200" dirty="0"/>
              <a:t> (BHT) (E320)</a:t>
            </a:r>
          </a:p>
          <a:p>
            <a:pPr marL="285750" indent="-285750">
              <a:buFont typeface="Arial" panose="020B0604020202020204" pitchFamily="34" charset="0"/>
              <a:buChar char="•"/>
            </a:pPr>
            <a:r>
              <a:rPr lang="en-US" sz="1200" dirty="0"/>
              <a:t>Sulfur Dioxide (E220)</a:t>
            </a:r>
          </a:p>
          <a:p>
            <a:pPr marL="285750" indent="-285750">
              <a:buFont typeface="Arial" panose="020B0604020202020204" pitchFamily="34" charset="0"/>
              <a:buChar char="•"/>
            </a:pPr>
            <a:r>
              <a:rPr lang="en-US" sz="1200" dirty="0"/>
              <a:t>Potassium Bromate</a:t>
            </a:r>
          </a:p>
          <a:p>
            <a:pPr marL="285750" indent="-285750">
              <a:buFont typeface="Arial" panose="020B0604020202020204" pitchFamily="34" charset="0"/>
              <a:buChar char="•"/>
            </a:pPr>
            <a:endParaRPr lang="en-US" sz="1200" dirty="0"/>
          </a:p>
        </p:txBody>
      </p:sp>
      <p:sp>
        <p:nvSpPr>
          <p:cNvPr id="9" name="TextBox 8"/>
          <p:cNvSpPr txBox="1"/>
          <p:nvPr/>
        </p:nvSpPr>
        <p:spPr>
          <a:xfrm>
            <a:off x="8458200" y="3845459"/>
            <a:ext cx="1981200" cy="25146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Chemicals in Home:</a:t>
            </a:r>
          </a:p>
          <a:p>
            <a:pPr marL="171450" indent="-171450">
              <a:buFont typeface="Arial" panose="020B0604020202020204" pitchFamily="34" charset="0"/>
              <a:buChar char="•"/>
            </a:pPr>
            <a:r>
              <a:rPr lang="en-US" sz="1200" dirty="0"/>
              <a:t>Drain Cleaner</a:t>
            </a:r>
          </a:p>
          <a:p>
            <a:pPr marL="171450" indent="-171450">
              <a:buFont typeface="Arial" panose="020B0604020202020204" pitchFamily="34" charset="0"/>
              <a:buChar char="•"/>
            </a:pPr>
            <a:r>
              <a:rPr lang="en-US" sz="1200" dirty="0"/>
              <a:t>Laundry Detergent</a:t>
            </a:r>
          </a:p>
          <a:p>
            <a:pPr marL="171450" indent="-171450">
              <a:buFont typeface="Arial" panose="020B0604020202020204" pitchFamily="34" charset="0"/>
              <a:buChar char="•"/>
            </a:pPr>
            <a:r>
              <a:rPr lang="en-US" sz="1200" dirty="0"/>
              <a:t>Furniture Polish</a:t>
            </a:r>
          </a:p>
          <a:p>
            <a:pPr marL="171450" indent="-171450">
              <a:buFont typeface="Arial" panose="020B0604020202020204" pitchFamily="34" charset="0"/>
              <a:buChar char="•"/>
            </a:pPr>
            <a:r>
              <a:rPr lang="en-US" sz="1200" dirty="0"/>
              <a:t>Gasoline</a:t>
            </a:r>
          </a:p>
          <a:p>
            <a:pPr marL="171450" indent="-171450">
              <a:buFont typeface="Arial" panose="020B0604020202020204" pitchFamily="34" charset="0"/>
              <a:buChar char="•"/>
            </a:pPr>
            <a:r>
              <a:rPr lang="en-US" sz="1200" dirty="0"/>
              <a:t>Pesticides</a:t>
            </a:r>
          </a:p>
          <a:p>
            <a:pPr marL="171450" indent="-171450">
              <a:buFont typeface="Arial" panose="020B0604020202020204" pitchFamily="34" charset="0"/>
              <a:buChar char="•"/>
            </a:pPr>
            <a:r>
              <a:rPr lang="en-US" sz="1200" dirty="0"/>
              <a:t>Ammonia</a:t>
            </a:r>
          </a:p>
          <a:p>
            <a:pPr marL="171450" indent="-171450">
              <a:buFont typeface="Arial" panose="020B0604020202020204" pitchFamily="34" charset="0"/>
              <a:buChar char="•"/>
            </a:pPr>
            <a:r>
              <a:rPr lang="en-US" sz="1200" dirty="0"/>
              <a:t>Toilet Bowl Cleaner</a:t>
            </a:r>
          </a:p>
          <a:p>
            <a:pPr marL="171450" indent="-171450">
              <a:buFont typeface="Arial" panose="020B0604020202020204" pitchFamily="34" charset="0"/>
              <a:buChar char="•"/>
            </a:pPr>
            <a:r>
              <a:rPr lang="en-US" sz="1200" dirty="0"/>
              <a:t>Motor Oil</a:t>
            </a:r>
          </a:p>
          <a:p>
            <a:pPr marL="171450" indent="-171450">
              <a:buFont typeface="Arial" panose="020B0604020202020204" pitchFamily="34" charset="0"/>
              <a:buChar char="•"/>
            </a:pPr>
            <a:r>
              <a:rPr lang="en-US" sz="1200" dirty="0"/>
              <a:t>Rubbing Alcohol</a:t>
            </a:r>
          </a:p>
          <a:p>
            <a:pPr marL="171450" indent="-171450">
              <a:buFont typeface="Arial" panose="020B0604020202020204" pitchFamily="34" charset="0"/>
              <a:buChar char="•"/>
            </a:pPr>
            <a:r>
              <a:rPr lang="en-US" sz="1200" dirty="0"/>
              <a:t>Bleach</a:t>
            </a:r>
          </a:p>
          <a:p>
            <a:pPr marL="171450" indent="-171450">
              <a:buFont typeface="Arial" panose="020B0604020202020204" pitchFamily="34" charset="0"/>
              <a:buChar char="•"/>
            </a:pPr>
            <a:r>
              <a:rPr lang="en-US" sz="1200" dirty="0"/>
              <a:t>Battery Acid</a:t>
            </a:r>
          </a:p>
          <a:p>
            <a:pPr marL="171450" indent="-171450">
              <a:buFont typeface="Arial" panose="020B0604020202020204" pitchFamily="34" charset="0"/>
              <a:buChar char="•"/>
            </a:pPr>
            <a:endParaRPr lang="en-US" sz="1100" dirty="0"/>
          </a:p>
        </p:txBody>
      </p:sp>
      <p:pic>
        <p:nvPicPr>
          <p:cNvPr id="3076" name="Picture 4" descr="Toxic Chemicals - Conservation Voters for Idaho"/>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673" y="197174"/>
            <a:ext cx="1297927" cy="1297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1919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599" y="1600201"/>
            <a:ext cx="10439401" cy="1142999"/>
          </a:xfrm>
        </p:spPr>
        <p:txBody>
          <a:bodyPr/>
          <a:lstStyle/>
          <a:p>
            <a:pPr marL="0" indent="0">
              <a:buNone/>
            </a:pPr>
            <a:r>
              <a:rPr lang="en-US" sz="2000" b="1" dirty="0"/>
              <a:t>Dr. Rashid Buttar</a:t>
            </a:r>
          </a:p>
          <a:p>
            <a:pPr lvl="1"/>
            <a:r>
              <a:rPr lang="en-US" sz="1400" dirty="0"/>
              <a:t>The 9 Steps to Keep the Doctor Away: Simple Actions to Shift Your Body and Mind to Optimum Health for Greater Longevity</a:t>
            </a:r>
          </a:p>
        </p:txBody>
      </p:sp>
      <p:sp>
        <p:nvSpPr>
          <p:cNvPr id="2" name="Title 1"/>
          <p:cNvSpPr>
            <a:spLocks noGrp="1"/>
          </p:cNvSpPr>
          <p:nvPr>
            <p:ph type="title"/>
          </p:nvPr>
        </p:nvSpPr>
        <p:spPr>
          <a:xfrm>
            <a:off x="609600" y="274638"/>
            <a:ext cx="10972800" cy="1143000"/>
          </a:xfrm>
        </p:spPr>
        <p:txBody>
          <a:bodyPr/>
          <a:lstStyle/>
          <a:p>
            <a:r>
              <a:rPr lang="en-US" b="1" dirty="0"/>
              <a:t>Toxic Environment</a:t>
            </a:r>
          </a:p>
        </p:txBody>
      </p:sp>
      <p:sp>
        <p:nvSpPr>
          <p:cNvPr id="4" name="Slide Number Placeholder 3"/>
          <p:cNvSpPr>
            <a:spLocks noGrp="1"/>
          </p:cNvSpPr>
          <p:nvPr>
            <p:ph type="sldNum" sz="quarter" idx="12"/>
          </p:nvPr>
        </p:nvSpPr>
        <p:spPr/>
        <p:txBody>
          <a:bodyPr/>
          <a:lstStyle/>
          <a:p>
            <a:fld id="{7C4A7A4F-25D2-44C7-8F60-E6F823069186}" type="slidenum">
              <a:rPr lang="en-US" smtClean="0"/>
              <a:pPr/>
              <a:t>111</a:t>
            </a:fld>
            <a:r>
              <a:rPr lang="en-US" dirty="0"/>
              <a:t> of 132</a:t>
            </a:r>
          </a:p>
        </p:txBody>
      </p:sp>
      <p:sp>
        <p:nvSpPr>
          <p:cNvPr id="7" name="TextBox 6"/>
          <p:cNvSpPr txBox="1"/>
          <p:nvPr/>
        </p:nvSpPr>
        <p:spPr>
          <a:xfrm>
            <a:off x="990600" y="2438400"/>
            <a:ext cx="3657600" cy="313932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The 9 Steps to Optimum Health:</a:t>
            </a:r>
          </a:p>
          <a:p>
            <a:pPr marL="858838" lvl="1" indent="-573088"/>
            <a:r>
              <a:rPr lang="en-US" sz="1400" dirty="0"/>
              <a:t>Step 1: The Principle of Nutrition </a:t>
            </a:r>
          </a:p>
          <a:p>
            <a:pPr marL="858838" lvl="1" indent="-573088"/>
            <a:r>
              <a:rPr lang="en-US" sz="1400" dirty="0"/>
              <a:t>Step 2: The Principle of Supplementation</a:t>
            </a:r>
          </a:p>
          <a:p>
            <a:pPr marL="858838" lvl="1" indent="-573088"/>
            <a:r>
              <a:rPr lang="en-US" sz="1400" dirty="0"/>
              <a:t>Step 3: The Principle of Water </a:t>
            </a:r>
          </a:p>
          <a:p>
            <a:pPr marL="858838" lvl="1" indent="-573088"/>
            <a:r>
              <a:rPr lang="en-US" sz="1400" dirty="0"/>
              <a:t>Step 4: The Principle of Exercise </a:t>
            </a:r>
          </a:p>
          <a:p>
            <a:pPr marL="858838" lvl="1" indent="-573088"/>
            <a:r>
              <a:rPr lang="en-US" sz="1400" dirty="0"/>
              <a:t>Step 5: The Principle of Vices</a:t>
            </a:r>
          </a:p>
          <a:p>
            <a:pPr marL="858838" lvl="1" indent="-573088"/>
            <a:r>
              <a:rPr lang="en-US" sz="1400" dirty="0"/>
              <a:t>Step 6: The Principle of Relaxation/Stress Management </a:t>
            </a:r>
          </a:p>
          <a:p>
            <a:pPr marL="858838" lvl="1" indent="-573088"/>
            <a:r>
              <a:rPr lang="en-US" sz="1400" dirty="0"/>
              <a:t>Step 7: The Principle of Prayer/Meditation </a:t>
            </a:r>
          </a:p>
          <a:p>
            <a:pPr marL="858838" lvl="1" indent="-573088"/>
            <a:r>
              <a:rPr lang="en-US" sz="1400" dirty="0"/>
              <a:t>Step 8: The Principle of Laughter</a:t>
            </a:r>
          </a:p>
          <a:p>
            <a:pPr marL="858838" lvl="1" indent="-573088"/>
            <a:r>
              <a:rPr lang="en-US" sz="1400" dirty="0"/>
              <a:t>Step 9: The Principle of Physiological Regeneration (Trans-D Tropin; increases </a:t>
            </a:r>
            <a:r>
              <a:rPr lang="en-US" sz="1400" dirty="0" err="1"/>
              <a:t>hGH</a:t>
            </a:r>
            <a:r>
              <a:rPr lang="en-US" sz="1400" dirty="0"/>
              <a:t>, with decrease in IGF-1, cortisol and insulin)</a:t>
            </a:r>
          </a:p>
        </p:txBody>
      </p:sp>
      <p:sp>
        <p:nvSpPr>
          <p:cNvPr id="8" name="TextBox 7"/>
          <p:cNvSpPr txBox="1"/>
          <p:nvPr/>
        </p:nvSpPr>
        <p:spPr>
          <a:xfrm>
            <a:off x="4876801" y="2438400"/>
            <a:ext cx="5181600" cy="313932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The 7 Toxicities:</a:t>
            </a:r>
            <a:endParaRPr lang="en-US" sz="1600" dirty="0"/>
          </a:p>
          <a:p>
            <a:pPr marL="571500" indent="-228600">
              <a:buAutoNum type="arabicPeriod"/>
            </a:pPr>
            <a:r>
              <a:rPr lang="en-US" sz="1400" b="1" dirty="0"/>
              <a:t>Heavy Metals </a:t>
            </a:r>
            <a:r>
              <a:rPr lang="en-US" sz="1400" dirty="0"/>
              <a:t>(mercury, lead, antimony, nickel, cadmium, tin, arsenic, uranium)</a:t>
            </a:r>
          </a:p>
          <a:p>
            <a:pPr marL="571500" indent="-228600">
              <a:buAutoNum type="arabicPeriod"/>
            </a:pPr>
            <a:r>
              <a:rPr lang="en-US" sz="1400" b="1" dirty="0"/>
              <a:t>Persistent Organic Pollution</a:t>
            </a:r>
            <a:r>
              <a:rPr lang="en-US" sz="1400" dirty="0"/>
              <a:t> (DDT, PCBs, Dioxins, Chlordane, Qurans, Insecticides)</a:t>
            </a:r>
          </a:p>
          <a:p>
            <a:pPr marL="571500" indent="-228600">
              <a:buAutoNum type="arabicPeriod"/>
            </a:pPr>
            <a:r>
              <a:rPr lang="en-US" sz="1400" b="1" dirty="0"/>
              <a:t>Opportunistic</a:t>
            </a:r>
            <a:r>
              <a:rPr lang="en-US" sz="1400" dirty="0"/>
              <a:t> (bacteria, viruses, parasites, yeast)</a:t>
            </a:r>
          </a:p>
          <a:p>
            <a:pPr marL="571500" indent="-228600">
              <a:buAutoNum type="arabicPeriod"/>
            </a:pPr>
            <a:r>
              <a:rPr lang="en-US" sz="1400" b="1" dirty="0"/>
              <a:t>Energetic Toxicity </a:t>
            </a:r>
            <a:r>
              <a:rPr lang="en-US" sz="1400" dirty="0"/>
              <a:t>(high powered energy waves, cell phones and microwaves)</a:t>
            </a:r>
          </a:p>
          <a:p>
            <a:pPr marL="571500" indent="-228600">
              <a:buAutoNum type="arabicPeriod"/>
            </a:pPr>
            <a:r>
              <a:rPr lang="en-US" sz="1400" b="1" dirty="0"/>
              <a:t>Emotional/Psychological Toxicity </a:t>
            </a:r>
            <a:r>
              <a:rPr lang="en-US" sz="1400" dirty="0"/>
              <a:t>(suppressing emotions)</a:t>
            </a:r>
          </a:p>
          <a:p>
            <a:pPr marL="571500" indent="-228600">
              <a:buAutoNum type="arabicPeriod"/>
            </a:pPr>
            <a:r>
              <a:rPr lang="en-US" sz="1400" b="1" dirty="0"/>
              <a:t>Food Toxicity</a:t>
            </a:r>
            <a:r>
              <a:rPr lang="en-US" sz="1400" dirty="0"/>
              <a:t> (genetically modified foods/ GMOs, manipulation and irradiation) </a:t>
            </a:r>
          </a:p>
          <a:p>
            <a:pPr marL="571500" indent="-228600">
              <a:buAutoNum type="arabicPeriod"/>
            </a:pPr>
            <a:r>
              <a:rPr lang="en-US" sz="1400" b="1" dirty="0"/>
              <a:t>Spiritual Toxicity </a:t>
            </a:r>
            <a:r>
              <a:rPr lang="en-US" sz="1400" dirty="0"/>
              <a:t>(religious fanaticism; any time you feel someone else does not have the right to believe something that contradicts your own personal doctrine)</a:t>
            </a:r>
          </a:p>
        </p:txBody>
      </p:sp>
      <p:pic>
        <p:nvPicPr>
          <p:cNvPr id="1026" name="Picture 2" descr="The 9 Steps to Keep the Doctor Away: Simple Actions to Shift Your Body and Mind to Optimum Health for Greater Longevity by [Buttar, Dr. Rashi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47311" y="2743200"/>
            <a:ext cx="118506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toxification Workshop - Nuview Nutr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0800" y="5082542"/>
            <a:ext cx="1658087" cy="48005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3733800" y="5715000"/>
            <a:ext cx="2819400" cy="1135384"/>
            <a:chOff x="6096000" y="4917722"/>
            <a:chExt cx="2971800" cy="1808358"/>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917722"/>
              <a:ext cx="2971800" cy="1808358"/>
            </a:xfrm>
            <a:prstGeom prst="rect">
              <a:avLst/>
            </a:prstGeom>
          </p:spPr>
        </p:pic>
        <p:sp>
          <p:nvSpPr>
            <p:cNvPr id="10" name="TextBox 9"/>
            <p:cNvSpPr txBox="1"/>
            <p:nvPr/>
          </p:nvSpPr>
          <p:spPr>
            <a:xfrm>
              <a:off x="6248400" y="6308727"/>
              <a:ext cx="2057400" cy="307777"/>
            </a:xfrm>
            <a:prstGeom prst="rect">
              <a:avLst/>
            </a:prstGeom>
            <a:noFill/>
          </p:spPr>
          <p:txBody>
            <a:bodyPr wrap="square" rtlCol="0">
              <a:spAutoFit/>
            </a:bodyPr>
            <a:lstStyle/>
            <a:p>
              <a:pPr algn="ctr"/>
              <a:r>
                <a:rPr lang="en-US" sz="1400" b="1" dirty="0"/>
                <a:t>Systemic Detoxification</a:t>
              </a:r>
              <a:endParaRPr lang="en-US" sz="1400" dirty="0"/>
            </a:p>
          </p:txBody>
        </p:sp>
        <p:sp>
          <p:nvSpPr>
            <p:cNvPr id="11" name="TextBox 10"/>
            <p:cNvSpPr txBox="1"/>
            <p:nvPr/>
          </p:nvSpPr>
          <p:spPr>
            <a:xfrm>
              <a:off x="6705601" y="5794413"/>
              <a:ext cx="1981199" cy="307777"/>
            </a:xfrm>
            <a:prstGeom prst="rect">
              <a:avLst/>
            </a:prstGeom>
            <a:noFill/>
          </p:spPr>
          <p:txBody>
            <a:bodyPr wrap="square" rtlCol="0">
              <a:spAutoFit/>
            </a:bodyPr>
            <a:lstStyle/>
            <a:p>
              <a:pPr algn="ctr"/>
              <a:r>
                <a:rPr lang="en-US" sz="1400" b="1" dirty="0"/>
                <a:t>Immune Modulation</a:t>
              </a:r>
              <a:endParaRPr lang="en-US" sz="1400" dirty="0"/>
            </a:p>
          </p:txBody>
        </p:sp>
        <p:sp>
          <p:nvSpPr>
            <p:cNvPr id="12" name="TextBox 11"/>
            <p:cNvSpPr txBox="1"/>
            <p:nvPr/>
          </p:nvSpPr>
          <p:spPr>
            <a:xfrm>
              <a:off x="7010401" y="5263646"/>
              <a:ext cx="2057399" cy="307777"/>
            </a:xfrm>
            <a:prstGeom prst="rect">
              <a:avLst/>
            </a:prstGeom>
            <a:noFill/>
          </p:spPr>
          <p:txBody>
            <a:bodyPr wrap="square" rtlCol="0">
              <a:spAutoFit/>
            </a:bodyPr>
            <a:lstStyle/>
            <a:p>
              <a:pPr algn="ctr"/>
              <a:r>
                <a:rPr lang="en-US" sz="1400" b="1" dirty="0"/>
                <a:t>Hormonal Optimization</a:t>
              </a:r>
              <a:endParaRPr lang="en-US" sz="1400" dirty="0"/>
            </a:p>
          </p:txBody>
        </p:sp>
      </p:grpSp>
    </p:spTree>
    <p:extLst>
      <p:ext uri="{BB962C8B-B14F-4D97-AF65-F5344CB8AC3E}">
        <p14:creationId xmlns:p14="http://schemas.microsoft.com/office/powerpoint/2010/main" val="1905817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ppt_w</p:attrName>
                                        </p:attrNameLst>
                                      </p:cBhvr>
                                      <p:tavLst>
                                        <p:tav tm="0" fmla="#ppt_w*sin(2.5*pi*$)">
                                          <p:val>
                                            <p:fltVal val="0"/>
                                          </p:val>
                                        </p:tav>
                                        <p:tav tm="100000">
                                          <p:val>
                                            <p:fltVal val="1"/>
                                          </p:val>
                                        </p:tav>
                                      </p:tavLst>
                                    </p:anim>
                                    <p:anim calcmode="lin" valueType="num">
                                      <p:cBhvr>
                                        <p:cTn id="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599" y="1447800"/>
            <a:ext cx="10439401" cy="1142999"/>
          </a:xfrm>
        </p:spPr>
        <p:txBody>
          <a:bodyPr/>
          <a:lstStyle/>
          <a:p>
            <a:pPr marL="0" indent="0">
              <a:buNone/>
            </a:pPr>
            <a:r>
              <a:rPr lang="en-US" sz="2000" b="1" dirty="0"/>
              <a:t>Ian Hart</a:t>
            </a:r>
          </a:p>
          <a:p>
            <a:pPr lvl="1"/>
            <a:r>
              <a:rPr lang="en-US" sz="1400" dirty="0"/>
              <a:t>Healing Hacks: Bring Your Body Back to Nature</a:t>
            </a:r>
          </a:p>
        </p:txBody>
      </p:sp>
      <p:sp>
        <p:nvSpPr>
          <p:cNvPr id="2" name="Title 1"/>
          <p:cNvSpPr>
            <a:spLocks noGrp="1"/>
          </p:cNvSpPr>
          <p:nvPr>
            <p:ph type="title"/>
          </p:nvPr>
        </p:nvSpPr>
        <p:spPr>
          <a:xfrm>
            <a:off x="609600" y="274638"/>
            <a:ext cx="10972800" cy="1143000"/>
          </a:xfrm>
        </p:spPr>
        <p:txBody>
          <a:bodyPr/>
          <a:lstStyle/>
          <a:p>
            <a:r>
              <a:rPr lang="en-US" b="1" dirty="0"/>
              <a:t>Toxic Environment</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112</a:t>
            </a:fld>
            <a:r>
              <a:rPr lang="en-US" dirty="0"/>
              <a:t> of 132</a:t>
            </a:r>
          </a:p>
        </p:txBody>
      </p:sp>
      <p:sp>
        <p:nvSpPr>
          <p:cNvPr id="7" name="TextBox 6"/>
          <p:cNvSpPr txBox="1"/>
          <p:nvPr/>
        </p:nvSpPr>
        <p:spPr>
          <a:xfrm>
            <a:off x="990600" y="2209800"/>
            <a:ext cx="4572000" cy="448056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200" b="1" u="sng" dirty="0"/>
              <a:t>Step 1: Remove Toxins, Poisons, and Inflamers</a:t>
            </a:r>
            <a:br>
              <a:rPr lang="en-US" sz="1200" u="sng" dirty="0"/>
            </a:br>
            <a:r>
              <a:rPr lang="en-US" sz="1100" b="1" i="1" dirty="0"/>
              <a:t>Remove the following foods from your diet:</a:t>
            </a:r>
          </a:p>
          <a:p>
            <a:pPr marL="171450" indent="-171450">
              <a:buFont typeface="Arial" panose="020B0604020202020204" pitchFamily="34" charset="0"/>
              <a:buChar char="•"/>
            </a:pPr>
            <a:r>
              <a:rPr lang="en-US" sz="1000" dirty="0"/>
              <a:t>Grains (especially wheat)</a:t>
            </a:r>
          </a:p>
          <a:p>
            <a:pPr marL="171450" indent="-171450">
              <a:buFont typeface="Arial" panose="020B0604020202020204" pitchFamily="34" charset="0"/>
              <a:buChar char="•"/>
            </a:pPr>
            <a:r>
              <a:rPr lang="en-US" sz="1000" dirty="0"/>
              <a:t>Processed dairy</a:t>
            </a:r>
          </a:p>
          <a:p>
            <a:pPr marL="171450" indent="-171450">
              <a:buFont typeface="Arial" panose="020B0604020202020204" pitchFamily="34" charset="0"/>
              <a:buChar char="•"/>
            </a:pPr>
            <a:r>
              <a:rPr lang="en-US" sz="1000" dirty="0"/>
              <a:t>Conventional processed meats</a:t>
            </a:r>
          </a:p>
          <a:p>
            <a:pPr marL="171450" indent="-171450">
              <a:buFont typeface="Arial" panose="020B0604020202020204" pitchFamily="34" charset="0"/>
              <a:buChar char="•"/>
            </a:pPr>
            <a:r>
              <a:rPr lang="en-US" sz="1000" dirty="0"/>
              <a:t>Alcohol </a:t>
            </a:r>
          </a:p>
          <a:p>
            <a:pPr marL="171450" indent="-171450">
              <a:buFont typeface="Arial" panose="020B0604020202020204" pitchFamily="34" charset="0"/>
              <a:buChar char="•"/>
            </a:pPr>
            <a:r>
              <a:rPr lang="en-US" sz="1000" dirty="0"/>
              <a:t>Refined sugar</a:t>
            </a:r>
          </a:p>
          <a:p>
            <a:pPr marL="171450" indent="-171450">
              <a:buFont typeface="Arial" panose="020B0604020202020204" pitchFamily="34" charset="0"/>
              <a:buChar char="•"/>
            </a:pPr>
            <a:r>
              <a:rPr lang="en-US" sz="1000" dirty="0"/>
              <a:t>GMO products </a:t>
            </a:r>
          </a:p>
          <a:p>
            <a:pPr marL="171450" indent="-171450">
              <a:buFont typeface="Arial" panose="020B0604020202020204" pitchFamily="34" charset="0"/>
              <a:buChar char="•"/>
            </a:pPr>
            <a:r>
              <a:rPr lang="en-US" sz="1000" dirty="0"/>
              <a:t>Pesticides </a:t>
            </a:r>
          </a:p>
          <a:p>
            <a:pPr marL="171450" indent="-171450">
              <a:buFont typeface="Arial" panose="020B0604020202020204" pitchFamily="34" charset="0"/>
              <a:buChar char="•"/>
            </a:pPr>
            <a:r>
              <a:rPr lang="en-US" sz="1000" dirty="0"/>
              <a:t>Soy products (except fermented soy)</a:t>
            </a:r>
          </a:p>
          <a:p>
            <a:pPr marL="171450" indent="-171450">
              <a:buFont typeface="Arial" panose="020B0604020202020204" pitchFamily="34" charset="0"/>
              <a:buChar char="•"/>
            </a:pPr>
            <a:r>
              <a:rPr lang="en-US" sz="1000" dirty="0"/>
              <a:t>Junk food and packaged foods, containing dyes, additives, or corn syrup </a:t>
            </a:r>
          </a:p>
          <a:p>
            <a:r>
              <a:rPr lang="en-US" sz="1100" b="1" i="1" dirty="0"/>
              <a:t>Remove the following toxic products from your home and environment: </a:t>
            </a:r>
          </a:p>
          <a:p>
            <a:pPr marL="171450" indent="-171450">
              <a:buFont typeface="Arial" panose="020B0604020202020204" pitchFamily="34" charset="0"/>
              <a:buChar char="•"/>
            </a:pPr>
            <a:r>
              <a:rPr lang="en-US" sz="1000" dirty="0"/>
              <a:t>Nonstick pans</a:t>
            </a:r>
          </a:p>
          <a:p>
            <a:pPr marL="171450" indent="-171450">
              <a:buFont typeface="Arial" panose="020B0604020202020204" pitchFamily="34" charset="0"/>
              <a:buChar char="•"/>
            </a:pPr>
            <a:r>
              <a:rPr lang="en-US" sz="1000" dirty="0"/>
              <a:t>Fabric softeners </a:t>
            </a:r>
          </a:p>
          <a:p>
            <a:pPr marL="171450" indent="-171450">
              <a:buFont typeface="Arial" panose="020B0604020202020204" pitchFamily="34" charset="0"/>
              <a:buChar char="•"/>
            </a:pPr>
            <a:r>
              <a:rPr lang="en-US" sz="1000" dirty="0"/>
              <a:t>Air fresheners </a:t>
            </a:r>
          </a:p>
          <a:p>
            <a:pPr marL="171450" indent="-171450">
              <a:buFont typeface="Arial" panose="020B0604020202020204" pitchFamily="34" charset="0"/>
              <a:buChar char="•"/>
            </a:pPr>
            <a:r>
              <a:rPr lang="en-US" sz="1000" dirty="0"/>
              <a:t>Aerosols and detergents for both clothing and dishes</a:t>
            </a:r>
          </a:p>
          <a:p>
            <a:pPr marL="171450" indent="-171450">
              <a:buFont typeface="Arial" panose="020B0604020202020204" pitchFamily="34" charset="0"/>
              <a:buChar char="•"/>
            </a:pPr>
            <a:r>
              <a:rPr lang="en-US" sz="1000" dirty="0"/>
              <a:t>Shampoos and conditioners, hair dyes</a:t>
            </a:r>
          </a:p>
          <a:p>
            <a:pPr marL="171450" indent="-171450">
              <a:buFont typeface="Arial" panose="020B0604020202020204" pitchFamily="34" charset="0"/>
              <a:buChar char="•"/>
            </a:pPr>
            <a:r>
              <a:rPr lang="en-US" sz="1000" dirty="0"/>
              <a:t>Pesticides </a:t>
            </a:r>
          </a:p>
          <a:p>
            <a:pPr marL="171450" indent="-171450">
              <a:buFont typeface="Arial" panose="020B0604020202020204" pitchFamily="34" charset="0"/>
              <a:buChar char="•"/>
            </a:pPr>
            <a:r>
              <a:rPr lang="en-US" sz="1000" dirty="0"/>
              <a:t>Bug sprays with DEET</a:t>
            </a:r>
          </a:p>
          <a:p>
            <a:pPr marL="171450" indent="-171450">
              <a:buFont typeface="Arial" panose="020B0604020202020204" pitchFamily="34" charset="0"/>
              <a:buChar char="•"/>
            </a:pPr>
            <a:r>
              <a:rPr lang="en-US" sz="1000" dirty="0"/>
              <a:t>Commercial sunblock</a:t>
            </a:r>
          </a:p>
          <a:p>
            <a:pPr marL="171450" indent="-171450">
              <a:buFont typeface="Arial" panose="020B0604020202020204" pitchFamily="34" charset="0"/>
              <a:buChar char="•"/>
            </a:pPr>
            <a:r>
              <a:rPr lang="en-US" sz="1000" dirty="0"/>
              <a:t>Beauty products </a:t>
            </a:r>
          </a:p>
          <a:p>
            <a:pPr marL="171450" indent="-171450">
              <a:buFont typeface="Arial" panose="020B0604020202020204" pitchFamily="34" charset="0"/>
              <a:buChar char="•"/>
            </a:pPr>
            <a:r>
              <a:rPr lang="en-US" sz="1000" dirty="0"/>
              <a:t>Amalgam fillings</a:t>
            </a:r>
          </a:p>
          <a:p>
            <a:pPr marL="171450" indent="-171450">
              <a:buFont typeface="Arial" panose="020B0604020202020204" pitchFamily="34" charset="0"/>
              <a:buChar char="•"/>
            </a:pPr>
            <a:r>
              <a:rPr lang="en-US" sz="1000" dirty="0"/>
              <a:t>Jewelry that contains toxic heavy medals</a:t>
            </a:r>
          </a:p>
          <a:p>
            <a:r>
              <a:rPr lang="en-US" sz="1100" b="1" i="1" dirty="0"/>
              <a:t>Remove the thoughts that made you sick:</a:t>
            </a:r>
          </a:p>
          <a:p>
            <a:pPr marL="171450" indent="-171450">
              <a:buFont typeface="Arial" panose="020B0604020202020204" pitchFamily="34" charset="0"/>
              <a:buChar char="•"/>
            </a:pPr>
            <a:r>
              <a:rPr lang="en-US" sz="1000" dirty="0"/>
              <a:t>Take inventory of when you feel judgement, guilt, shame, anger, and other negative emotions</a:t>
            </a:r>
          </a:p>
          <a:p>
            <a:pPr marL="171450" indent="-171450">
              <a:buFont typeface="Arial" panose="020B0604020202020204" pitchFamily="34" charset="0"/>
              <a:buChar char="•"/>
            </a:pPr>
            <a:r>
              <a:rPr lang="en-US" sz="1000" dirty="0"/>
              <a:t>Remove triggers for negative emotions </a:t>
            </a:r>
          </a:p>
          <a:p>
            <a:pPr marL="171450" indent="-171450">
              <a:buFont typeface="Arial" panose="020B0604020202020204" pitchFamily="34" charset="0"/>
              <a:buChar char="•"/>
            </a:pPr>
            <a:r>
              <a:rPr lang="en-US" sz="1000" dirty="0"/>
              <a:t>Daily practice positive affirmations and expressing gratitude</a:t>
            </a:r>
          </a:p>
        </p:txBody>
      </p:sp>
      <p:sp>
        <p:nvSpPr>
          <p:cNvPr id="8" name="TextBox 7"/>
          <p:cNvSpPr txBox="1"/>
          <p:nvPr/>
        </p:nvSpPr>
        <p:spPr>
          <a:xfrm>
            <a:off x="5791200" y="2209800"/>
            <a:ext cx="4572000" cy="448056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200" b="1" u="sng" dirty="0"/>
              <a:t>Step 2: Re-nourish</a:t>
            </a:r>
            <a:br>
              <a:rPr lang="en-US" sz="1200" u="sng" dirty="0"/>
            </a:br>
            <a:r>
              <a:rPr lang="en-US" sz="1100" b="1" i="1" dirty="0"/>
              <a:t>Intermittent fasting:</a:t>
            </a:r>
          </a:p>
          <a:p>
            <a:pPr marL="171450" indent="-171450">
              <a:buFont typeface="Arial" panose="020B0604020202020204" pitchFamily="34" charset="0"/>
              <a:buChar char="•"/>
            </a:pPr>
            <a:r>
              <a:rPr lang="en-US" sz="1000" dirty="0"/>
              <a:t>Eat your meals in an eight-hour window, fasting for sixteen hours</a:t>
            </a:r>
            <a:endParaRPr lang="en-US" sz="1200" dirty="0"/>
          </a:p>
          <a:p>
            <a:r>
              <a:rPr lang="en-US" sz="1100" b="1" i="1" dirty="0"/>
              <a:t>Increase your oxygen consumption:</a:t>
            </a:r>
          </a:p>
          <a:p>
            <a:pPr marL="171450" indent="-171450">
              <a:buFont typeface="Arial" panose="020B0604020202020204" pitchFamily="34" charset="0"/>
              <a:buChar char="•"/>
            </a:pPr>
            <a:r>
              <a:rPr lang="en-US" sz="1000" dirty="0"/>
              <a:t>Breath work</a:t>
            </a:r>
          </a:p>
          <a:p>
            <a:pPr marL="171450" indent="-171450">
              <a:buFont typeface="Arial" panose="020B0604020202020204" pitchFamily="34" charset="0"/>
              <a:buChar char="•"/>
            </a:pPr>
            <a:r>
              <a:rPr lang="en-US" sz="1000" dirty="0"/>
              <a:t>Hyperbaric oxygen chamber</a:t>
            </a:r>
          </a:p>
          <a:p>
            <a:pPr marL="171450" indent="-171450">
              <a:buFont typeface="Arial" panose="020B0604020202020204" pitchFamily="34" charset="0"/>
              <a:buChar char="•"/>
            </a:pPr>
            <a:r>
              <a:rPr lang="en-US" sz="1000" dirty="0"/>
              <a:t>Exercise, rebounding, jogging, and activities that help you sweat and move the lymph </a:t>
            </a:r>
          </a:p>
          <a:p>
            <a:pPr marL="171450" indent="-171450">
              <a:buFont typeface="Arial" panose="020B0604020202020204" pitchFamily="34" charset="0"/>
              <a:buChar char="•"/>
            </a:pPr>
            <a:r>
              <a:rPr lang="en-US" sz="1000" dirty="0"/>
              <a:t>Hypobaric oxygen chamber (CVAV)</a:t>
            </a:r>
          </a:p>
          <a:p>
            <a:r>
              <a:rPr lang="en-US" sz="1100" b="1" i="1" dirty="0"/>
              <a:t>Time in Nature:</a:t>
            </a:r>
          </a:p>
          <a:p>
            <a:pPr marL="171450" indent="-171450">
              <a:buFont typeface="Arial" panose="020B0604020202020204" pitchFamily="34" charset="0"/>
              <a:buChar char="•"/>
            </a:pPr>
            <a:r>
              <a:rPr lang="en-US" sz="1000" dirty="0"/>
              <a:t>Get sunlight to boost your vitamin D levels </a:t>
            </a:r>
          </a:p>
          <a:p>
            <a:pPr marL="171450" indent="-171450">
              <a:buFont typeface="Arial" panose="020B0604020202020204" pitchFamily="34" charset="0"/>
              <a:buChar char="•"/>
            </a:pPr>
            <a:r>
              <a:rPr lang="en-US" sz="1000" dirty="0"/>
              <a:t>Connect with Earth through grounding </a:t>
            </a:r>
          </a:p>
          <a:p>
            <a:pPr marL="171450" indent="-171450">
              <a:buFont typeface="Arial" panose="020B0604020202020204" pitchFamily="34" charset="0"/>
              <a:buChar char="•"/>
            </a:pPr>
            <a:r>
              <a:rPr lang="en-US" sz="1000" dirty="0"/>
              <a:t>Meditate </a:t>
            </a:r>
            <a:br>
              <a:rPr lang="en-US" sz="1200" dirty="0"/>
            </a:br>
            <a:endParaRPr lang="en-US" sz="2000" dirty="0"/>
          </a:p>
          <a:p>
            <a:r>
              <a:rPr lang="en-US" sz="1200" b="1" u="sng" dirty="0"/>
              <a:t>Step 3: Repair and Reboot</a:t>
            </a:r>
            <a:endParaRPr lang="en-US" sz="1200" u="sng" dirty="0"/>
          </a:p>
          <a:p>
            <a:r>
              <a:rPr lang="en-US" sz="1100" b="1" i="1" dirty="0"/>
              <a:t>Start with easy cleanses</a:t>
            </a:r>
          </a:p>
          <a:p>
            <a:pPr marL="171450" indent="-171450">
              <a:buFont typeface="Arial" panose="020B0604020202020204" pitchFamily="34" charset="0"/>
              <a:buChar char="•"/>
            </a:pPr>
            <a:r>
              <a:rPr lang="en-US" sz="1000" dirty="0"/>
              <a:t>Castor oil pack every night for one week, more if needed</a:t>
            </a:r>
          </a:p>
          <a:p>
            <a:r>
              <a:rPr lang="en-US" sz="1100" b="1" i="1" dirty="0"/>
              <a:t>Take steps to detox:</a:t>
            </a:r>
          </a:p>
          <a:p>
            <a:pPr marL="171450" indent="-171450">
              <a:buFont typeface="Arial" panose="020B0604020202020204" pitchFamily="34" charset="0"/>
              <a:buChar char="•"/>
            </a:pPr>
            <a:r>
              <a:rPr lang="en-US" sz="1000" dirty="0"/>
              <a:t>Infrared sauna</a:t>
            </a:r>
          </a:p>
          <a:p>
            <a:pPr marL="171450" indent="-171450">
              <a:buFont typeface="Arial" panose="020B0604020202020204" pitchFamily="34" charset="0"/>
              <a:buChar char="•"/>
            </a:pPr>
            <a:r>
              <a:rPr lang="en-US" sz="1000" dirty="0"/>
              <a:t>PEMF to increase cellular function and re-harmonize organs and tissues</a:t>
            </a:r>
          </a:p>
          <a:p>
            <a:pPr marL="171450" indent="-171450">
              <a:buFont typeface="Arial" panose="020B0604020202020204" pitchFamily="34" charset="0"/>
              <a:buChar char="•"/>
            </a:pPr>
            <a:r>
              <a:rPr lang="en-US" sz="1000" dirty="0"/>
              <a:t>Enemas and colonics</a:t>
            </a:r>
          </a:p>
          <a:p>
            <a:pPr marL="171450" indent="-171450">
              <a:buFont typeface="Arial" panose="020B0604020202020204" pitchFamily="34" charset="0"/>
              <a:buChar char="•"/>
            </a:pPr>
            <a:r>
              <a:rPr lang="en-US" sz="1000" dirty="0"/>
              <a:t>Binders to process out toxins </a:t>
            </a:r>
            <a:endParaRPr lang="en-US" sz="1200" dirty="0"/>
          </a:p>
          <a:p>
            <a:r>
              <a:rPr lang="en-US" sz="1100" b="1" i="1" dirty="0"/>
              <a:t>Boost your Neuroplasticity: </a:t>
            </a:r>
          </a:p>
          <a:p>
            <a:pPr marL="171450" indent="-171450">
              <a:buFont typeface="Arial" panose="020B0604020202020204" pitchFamily="34" charset="0"/>
              <a:buChar char="•"/>
            </a:pPr>
            <a:r>
              <a:rPr lang="en-US" sz="1000" dirty="0"/>
              <a:t>Use psychedelics (ayahuasca, psilocybin) if you feel it is necessary c</a:t>
            </a:r>
            <a:r>
              <a:rPr lang="en-US" sz="1000" i="1" dirty="0"/>
              <a:t>ontinue the benefits</a:t>
            </a:r>
            <a:r>
              <a:rPr lang="en-US" sz="1000" dirty="0"/>
              <a:t> </a:t>
            </a:r>
          </a:p>
          <a:p>
            <a:pPr marL="171450" indent="-171450">
              <a:buFont typeface="Arial" panose="020B0604020202020204" pitchFamily="34" charset="0"/>
              <a:buChar char="•"/>
            </a:pPr>
            <a:r>
              <a:rPr lang="en-US" sz="1000" dirty="0"/>
              <a:t>Twice a year, do a three to five day water fast or juicing fast</a:t>
            </a:r>
            <a:endParaRPr lang="en-US" sz="900" dirty="0"/>
          </a:p>
        </p:txBody>
      </p:sp>
      <p:pic>
        <p:nvPicPr>
          <p:cNvPr id="4" name="Picture 2" descr="Healing Hacks: Bring Your Body Back to Nature by [Ian H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29323" y="2228940"/>
            <a:ext cx="1185063"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705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600201"/>
            <a:ext cx="9601200" cy="4525963"/>
          </a:xfrm>
        </p:spPr>
        <p:txBody>
          <a:bodyPr>
            <a:normAutofit/>
          </a:bodyPr>
          <a:lstStyle/>
          <a:p>
            <a:pPr marL="0" indent="0">
              <a:buNone/>
            </a:pPr>
            <a:r>
              <a:rPr lang="en-US" sz="1800" dirty="0"/>
              <a:t>A variety of microorganisms can cause disease. Pathogenic organisms are of five main types: </a:t>
            </a:r>
          </a:p>
          <a:p>
            <a:pPr lvl="1">
              <a:buFont typeface="+mj-lt"/>
              <a:buAutoNum type="arabicPeriod"/>
            </a:pPr>
            <a:r>
              <a:rPr lang="en-US" sz="1400" b="1" dirty="0"/>
              <a:t>Viruses</a:t>
            </a:r>
            <a:r>
              <a:rPr lang="en-US" sz="1400" dirty="0"/>
              <a:t>: smallpox, measles, mumps, rubella, chicken pox, shingles, hepatitis, herpes, polio, rabies, the common cold and different types of influenza</a:t>
            </a:r>
          </a:p>
          <a:p>
            <a:pPr lvl="1">
              <a:buFont typeface="+mj-lt"/>
              <a:buAutoNum type="arabicPeriod"/>
            </a:pPr>
            <a:r>
              <a:rPr lang="en-US" sz="1400" b="1" dirty="0"/>
              <a:t>Bacteria: </a:t>
            </a:r>
            <a:r>
              <a:rPr lang="en-US" sz="1400" dirty="0"/>
              <a:t>salmonella, listeria and E. coli (food poisoning)  </a:t>
            </a:r>
          </a:p>
          <a:p>
            <a:pPr lvl="1">
              <a:buFont typeface="+mj-lt"/>
              <a:buAutoNum type="arabicPeriod"/>
            </a:pPr>
            <a:r>
              <a:rPr lang="en-US" sz="1400" b="1" dirty="0"/>
              <a:t>Fungi</a:t>
            </a:r>
            <a:r>
              <a:rPr lang="en-US" sz="1400" dirty="0"/>
              <a:t>: eukaryotic kingdom of microbes that are usually saprophytes (consume dead organisms)</a:t>
            </a:r>
          </a:p>
          <a:p>
            <a:pPr lvl="1">
              <a:buFont typeface="+mj-lt"/>
              <a:buAutoNum type="arabicPeriod"/>
            </a:pPr>
            <a:r>
              <a:rPr lang="en-US" sz="1400" b="1" dirty="0"/>
              <a:t>Protozoa:</a:t>
            </a:r>
            <a:r>
              <a:rPr lang="en-US" sz="1400" dirty="0"/>
              <a:t> single-celled eukaryotes</a:t>
            </a:r>
          </a:p>
          <a:p>
            <a:pPr lvl="1">
              <a:buFont typeface="+mj-lt"/>
              <a:buAutoNum type="arabicPeriod"/>
            </a:pPr>
            <a:r>
              <a:rPr lang="en-US" sz="1400" b="1" dirty="0"/>
              <a:t>Worms</a:t>
            </a:r>
            <a:r>
              <a:rPr lang="en-US" sz="1400" dirty="0"/>
              <a:t>: Flatworms, tapeworms, flukes, roundworms pinworm, and hookworm</a:t>
            </a:r>
          </a:p>
        </p:txBody>
      </p:sp>
      <p:sp>
        <p:nvSpPr>
          <p:cNvPr id="2" name="Title 1"/>
          <p:cNvSpPr>
            <a:spLocks noGrp="1"/>
          </p:cNvSpPr>
          <p:nvPr>
            <p:ph type="title"/>
          </p:nvPr>
        </p:nvSpPr>
        <p:spPr>
          <a:xfrm>
            <a:off x="609600" y="274638"/>
            <a:ext cx="10972800" cy="1143000"/>
          </a:xfrm>
        </p:spPr>
        <p:txBody>
          <a:bodyPr/>
          <a:lstStyle/>
          <a:p>
            <a:r>
              <a:rPr lang="en-US" b="1" dirty="0">
                <a:effectLst>
                  <a:outerShdw blurRad="38100" dist="38100" dir="2700000" algn="tl">
                    <a:srgbClr val="000000">
                      <a:alpha val="43137"/>
                    </a:srgbClr>
                  </a:outerShdw>
                </a:effectLst>
              </a:rPr>
              <a:t>Pathogenic Organisms</a:t>
            </a:r>
          </a:p>
        </p:txBody>
      </p:sp>
      <p:sp>
        <p:nvSpPr>
          <p:cNvPr id="6" name="Slide Number Placeholder 5"/>
          <p:cNvSpPr>
            <a:spLocks noGrp="1"/>
          </p:cNvSpPr>
          <p:nvPr>
            <p:ph type="sldNum" sz="quarter" idx="12"/>
          </p:nvPr>
        </p:nvSpPr>
        <p:spPr/>
        <p:txBody>
          <a:bodyPr/>
          <a:lstStyle/>
          <a:p>
            <a:fld id="{7C4A7A4F-25D2-44C7-8F60-E6F823069186}" type="slidenum">
              <a:rPr lang="en-US" smtClean="0"/>
              <a:pPr/>
              <a:t>113</a:t>
            </a:fld>
            <a:r>
              <a:rPr lang="en-US" dirty="0"/>
              <a:t> of 132</a:t>
            </a:r>
          </a:p>
        </p:txBody>
      </p:sp>
      <p:sp>
        <p:nvSpPr>
          <p:cNvPr id="4" name="TextBox 3"/>
          <p:cNvSpPr txBox="1"/>
          <p:nvPr/>
        </p:nvSpPr>
        <p:spPr>
          <a:xfrm>
            <a:off x="1143000" y="3705523"/>
            <a:ext cx="5257800" cy="292387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600" b="1" u="sng" dirty="0"/>
              <a:t>Control Measures:</a:t>
            </a:r>
          </a:p>
          <a:p>
            <a:pPr marL="171450" indent="-171450" algn="just">
              <a:buFont typeface="Arial" panose="020B0604020202020204" pitchFamily="34" charset="0"/>
              <a:buChar char="•"/>
            </a:pPr>
            <a:r>
              <a:rPr lang="en-US" sz="1400" dirty="0"/>
              <a:t>Control environmental contamination with a comprehensive sanitation program and regular monitoring to assess the success of the program</a:t>
            </a:r>
          </a:p>
          <a:p>
            <a:pPr marL="171450" indent="-171450" algn="just">
              <a:buFont typeface="Arial" panose="020B0604020202020204" pitchFamily="34" charset="0"/>
              <a:buChar char="•"/>
            </a:pPr>
            <a:r>
              <a:rPr lang="en-US" sz="1400" dirty="0"/>
              <a:t>Identify risk level based on production environment and/or product category (for instance ready-to-eat meats) and establish more stringent monitoring for high-risk categories</a:t>
            </a:r>
          </a:p>
          <a:p>
            <a:pPr marL="171450" indent="-171450" algn="just">
              <a:buFont typeface="Arial" panose="020B0604020202020204" pitchFamily="34" charset="0"/>
              <a:buChar char="•"/>
            </a:pPr>
            <a:r>
              <a:rPr lang="en-US" sz="1400" dirty="0"/>
              <a:t>Identify emerging risks through scientific monitoring and long-term trend analysis</a:t>
            </a:r>
          </a:p>
          <a:p>
            <a:pPr marL="171450" indent="-171450" algn="just">
              <a:buFont typeface="Arial" panose="020B0604020202020204" pitchFamily="34" charset="0"/>
              <a:buChar char="•"/>
            </a:pPr>
            <a:r>
              <a:rPr lang="en-US" sz="1400" dirty="0"/>
              <a:t>Scientifically validate the efficacy of kill steps or sanitation procedures</a:t>
            </a:r>
          </a:p>
          <a:p>
            <a:pPr marL="171450" indent="-171450" algn="just">
              <a:buFont typeface="Arial" panose="020B0604020202020204" pitchFamily="34" charset="0"/>
              <a:buChar char="•"/>
            </a:pPr>
            <a:r>
              <a:rPr lang="en-US" sz="1400" dirty="0"/>
              <a:t>Educate personnel and consumers about their role in preventing contamination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400" y="3733800"/>
            <a:ext cx="4631144" cy="2886075"/>
          </a:xfrm>
          <a:prstGeom prst="rect">
            <a:avLst/>
          </a:prstGeom>
        </p:spPr>
      </p:pic>
    </p:spTree>
    <p:extLst>
      <p:ext uri="{BB962C8B-B14F-4D97-AF65-F5344CB8AC3E}">
        <p14:creationId xmlns:p14="http://schemas.microsoft.com/office/powerpoint/2010/main" val="27734095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7090" y="1524000"/>
            <a:ext cx="10464310" cy="4449764"/>
          </a:xfrm>
        </p:spPr>
        <p:txBody>
          <a:bodyPr>
            <a:normAutofit/>
          </a:bodyPr>
          <a:lstStyle/>
          <a:p>
            <a:pPr marL="0" indent="0">
              <a:buNone/>
            </a:pPr>
            <a:r>
              <a:rPr lang="en-US" sz="1800" dirty="0"/>
              <a:t>A variety of microorganisms can cause disease. </a:t>
            </a:r>
          </a:p>
          <a:p>
            <a:pPr lvl="1">
              <a:buFont typeface="+mj-lt"/>
              <a:buAutoNum type="arabicPeriod"/>
            </a:pPr>
            <a:r>
              <a:rPr lang="en-US" sz="1400" b="1" dirty="0"/>
              <a:t>Viruses</a:t>
            </a:r>
            <a:r>
              <a:rPr lang="en-US" sz="1400" dirty="0"/>
              <a:t>: smallpox, measles, mumps, rubella, chicken pox, shingles, hepatitis, herpes, polio, rabies, the common cold, COVID-19 and different types of influenza</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effectLst>
                  <a:outerShdw blurRad="38100" dist="38100" dir="2700000" algn="tl">
                    <a:srgbClr val="000000">
                      <a:alpha val="43137"/>
                    </a:srgbClr>
                  </a:outerShdw>
                </a:effectLst>
              </a:rPr>
              <a:t>Pathogenic Organisms</a:t>
            </a:r>
            <a:br>
              <a:rPr lang="en-US" b="1" dirty="0">
                <a:effectLst>
                  <a:outerShdw blurRad="38100" dist="38100" dir="2700000" algn="tl">
                    <a:srgbClr val="000000">
                      <a:alpha val="43137"/>
                    </a:srgbClr>
                  </a:outerShdw>
                </a:effectLst>
              </a:rPr>
            </a:br>
            <a:r>
              <a:rPr lang="en-US" sz="2700" dirty="0">
                <a:effectLst>
                  <a:outerShdw blurRad="38100" dist="38100" dir="2700000" algn="tl">
                    <a:srgbClr val="000000">
                      <a:alpha val="43137"/>
                    </a:srgbClr>
                  </a:outerShdw>
                </a:effectLst>
              </a:rPr>
              <a:t>(Viruses)</a:t>
            </a:r>
          </a:p>
        </p:txBody>
      </p:sp>
      <p:sp>
        <p:nvSpPr>
          <p:cNvPr id="6" name="Slide Number Placeholder 5"/>
          <p:cNvSpPr>
            <a:spLocks noGrp="1"/>
          </p:cNvSpPr>
          <p:nvPr>
            <p:ph type="sldNum" sz="quarter" idx="12"/>
          </p:nvPr>
        </p:nvSpPr>
        <p:spPr/>
        <p:txBody>
          <a:bodyPr/>
          <a:lstStyle/>
          <a:p>
            <a:fld id="{7C4A7A4F-25D2-44C7-8F60-E6F823069186}" type="slidenum">
              <a:rPr lang="en-US" smtClean="0"/>
              <a:pPr/>
              <a:t>114</a:t>
            </a:fld>
            <a:r>
              <a:rPr lang="en-US" dirty="0"/>
              <a:t> of 132</a:t>
            </a:r>
          </a:p>
        </p:txBody>
      </p:sp>
      <p:pic>
        <p:nvPicPr>
          <p:cNvPr id="4" name="Picture 3"/>
          <p:cNvPicPr>
            <a:picLocks noChangeAspect="1"/>
          </p:cNvPicPr>
          <p:nvPr/>
        </p:nvPicPr>
        <p:blipFill>
          <a:blip r:embed="rId2"/>
          <a:stretch>
            <a:fillRect/>
          </a:stretch>
        </p:blipFill>
        <p:spPr>
          <a:xfrm>
            <a:off x="2133600" y="2462212"/>
            <a:ext cx="3708890" cy="4243387"/>
          </a:xfrm>
          <a:prstGeom prst="rect">
            <a:avLst/>
          </a:prstGeom>
        </p:spPr>
      </p:pic>
      <p:pic>
        <p:nvPicPr>
          <p:cNvPr id="5" name="Picture 4"/>
          <p:cNvPicPr>
            <a:picLocks noChangeAspect="1"/>
          </p:cNvPicPr>
          <p:nvPr/>
        </p:nvPicPr>
        <p:blipFill>
          <a:blip r:embed="rId3"/>
          <a:stretch>
            <a:fillRect/>
          </a:stretch>
        </p:blipFill>
        <p:spPr>
          <a:xfrm>
            <a:off x="6477000" y="2462212"/>
            <a:ext cx="3946844" cy="4243387"/>
          </a:xfrm>
          <a:prstGeom prst="rect">
            <a:avLst/>
          </a:prstGeom>
        </p:spPr>
      </p:pic>
    </p:spTree>
    <p:extLst>
      <p:ext uri="{BB962C8B-B14F-4D97-AF65-F5344CB8AC3E}">
        <p14:creationId xmlns:p14="http://schemas.microsoft.com/office/powerpoint/2010/main" val="5483333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7090" y="1524000"/>
            <a:ext cx="10464310" cy="4449764"/>
          </a:xfrm>
        </p:spPr>
        <p:txBody>
          <a:bodyPr>
            <a:normAutofit/>
          </a:bodyPr>
          <a:lstStyle/>
          <a:p>
            <a:pPr marL="0" indent="0">
              <a:buNone/>
            </a:pPr>
            <a:r>
              <a:rPr lang="en-US" sz="2000" b="1" dirty="0"/>
              <a:t>Thomas E. Levy, MD</a:t>
            </a:r>
          </a:p>
          <a:p>
            <a:pPr lvl="1"/>
            <a:r>
              <a:rPr lang="en-US" sz="1400" dirty="0"/>
              <a:t>Rapid Virus Recovery: No need to live in fear!</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effectLst>
                  <a:outerShdw blurRad="38100" dist="38100" dir="2700000" algn="tl">
                    <a:srgbClr val="000000">
                      <a:alpha val="43137"/>
                    </a:srgbClr>
                  </a:outerShdw>
                </a:effectLst>
              </a:rPr>
              <a:t>Pathogenic Organisms</a:t>
            </a:r>
            <a:br>
              <a:rPr lang="en-US" b="1" dirty="0">
                <a:effectLst>
                  <a:outerShdw blurRad="38100" dist="38100" dir="2700000" algn="tl">
                    <a:srgbClr val="000000">
                      <a:alpha val="43137"/>
                    </a:srgbClr>
                  </a:outerShdw>
                </a:effectLst>
              </a:rPr>
            </a:br>
            <a:r>
              <a:rPr lang="en-US" sz="2700" dirty="0">
                <a:effectLst>
                  <a:outerShdw blurRad="38100" dist="38100" dir="2700000" algn="tl">
                    <a:srgbClr val="000000">
                      <a:alpha val="43137"/>
                    </a:srgbClr>
                  </a:outerShdw>
                </a:effectLst>
              </a:rPr>
              <a:t>(Viruses)</a:t>
            </a:r>
          </a:p>
        </p:txBody>
      </p:sp>
      <p:sp>
        <p:nvSpPr>
          <p:cNvPr id="4" name="Slide Number Placeholder 3"/>
          <p:cNvSpPr>
            <a:spLocks noGrp="1"/>
          </p:cNvSpPr>
          <p:nvPr>
            <p:ph type="sldNum" sz="quarter" idx="12"/>
          </p:nvPr>
        </p:nvSpPr>
        <p:spPr/>
        <p:txBody>
          <a:bodyPr/>
          <a:lstStyle/>
          <a:p>
            <a:fld id="{7C4A7A4F-25D2-44C7-8F60-E6F823069186}" type="slidenum">
              <a:rPr lang="en-US" smtClean="0"/>
              <a:pPr/>
              <a:t>115</a:t>
            </a:fld>
            <a:r>
              <a:rPr lang="en-US" dirty="0"/>
              <a:t> of 132</a:t>
            </a:r>
          </a:p>
        </p:txBody>
      </p:sp>
      <p:pic>
        <p:nvPicPr>
          <p:cNvPr id="1026" name="Picture 2" descr="Rapid Virus Recovery by [Thomas E Lev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18268" y="2218828"/>
            <a:ext cx="1185063"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38200" y="2209800"/>
            <a:ext cx="8229600" cy="175432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200" dirty="0"/>
              <a:t>It's normal and appropriate to fear an infection that can take your life, especially when you believe that you cannot avoid getting it or that you cannot cure it once you have it. The COVID pandemic now has most of the world population literally petrified. As it turns out, the healthy immune system can kill ANY pathogens that it encounters. The number of potential infections that get repelled on a daily basis is enormous. But sometimes even a strong immune system needs a little help to keep the body well. It turns out that there are many remedies that directly use and stimulate the body's natural ability to kill pathogens. Particularly for COVID and other acutely contracted respiratory viruses, the treatments can be incredibly quick as well as effective. In fact, when applied properly, the infection always loses. Furthermore, the primary treatment discussed in this book is easy to take and literally costs only pennies. There are no toxic side effects, and it is readily available to anyone. Loads of legitimate science proves that the amazing information presented herein is not too good to be true. Let's all put COVID in the rearview mirror forever.</a:t>
            </a:r>
          </a:p>
        </p:txBody>
      </p:sp>
      <p:sp>
        <p:nvSpPr>
          <p:cNvPr id="7" name="TextBox 6"/>
          <p:cNvSpPr txBox="1"/>
          <p:nvPr/>
        </p:nvSpPr>
        <p:spPr>
          <a:xfrm>
            <a:off x="838200" y="4191000"/>
            <a:ext cx="4038600" cy="237744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400" b="1" u="sng" dirty="0"/>
              <a:t>Hydrogen Peroxide (HP) Nebulization:</a:t>
            </a:r>
            <a:r>
              <a:rPr lang="en-US" sz="1400" dirty="0"/>
              <a:t> </a:t>
            </a:r>
          </a:p>
          <a:p>
            <a:pPr algn="just"/>
            <a:r>
              <a:rPr lang="en-US" sz="1200" dirty="0"/>
              <a:t>The inhalation of HP by nebulization has been shown to be extremely effective for rapid elimination of any pathogen presence in the sinuses, nose, throat, and deep into the lungs</a:t>
            </a:r>
          </a:p>
          <a:p>
            <a:pPr marL="628650" lvl="1" indent="-171450">
              <a:buFont typeface="Arial" panose="020B0604020202020204" pitchFamily="34" charset="0"/>
              <a:buChar char="•"/>
            </a:pPr>
            <a:r>
              <a:rPr lang="en-US" sz="1200" dirty="0"/>
              <a:t>Nebulization machine</a:t>
            </a:r>
          </a:p>
          <a:p>
            <a:pPr marL="628650" lvl="1" indent="-171450">
              <a:buFont typeface="Arial" panose="020B0604020202020204" pitchFamily="34" charset="0"/>
              <a:buChar char="•"/>
            </a:pPr>
            <a:r>
              <a:rPr lang="en-US" sz="1200" dirty="0"/>
              <a:t>A pint of regular 3% HP</a:t>
            </a:r>
          </a:p>
          <a:p>
            <a:pPr marL="628650" lvl="1" indent="-171450">
              <a:buFont typeface="Arial" panose="020B0604020202020204" pitchFamily="34" charset="0"/>
              <a:buChar char="•"/>
            </a:pPr>
            <a:r>
              <a:rPr lang="en-US" sz="1200" dirty="0"/>
              <a:t>Between 1 and 3 cc of 3% solution</a:t>
            </a:r>
          </a:p>
          <a:p>
            <a:pPr marL="628650" lvl="1" indent="-171450">
              <a:buFont typeface="Arial" panose="020B0604020202020204" pitchFamily="34" charset="0"/>
              <a:buChar char="•"/>
            </a:pPr>
            <a:r>
              <a:rPr lang="en-US" sz="1200" dirty="0"/>
              <a:t>Variable degrees of dilution with water or saline solution</a:t>
            </a:r>
          </a:p>
          <a:p>
            <a:pPr marL="628650" lvl="1" indent="-171450">
              <a:buFont typeface="Arial" panose="020B0604020202020204" pitchFamily="34" charset="0"/>
              <a:buChar char="•"/>
            </a:pPr>
            <a:r>
              <a:rPr lang="en-US" sz="1200" dirty="0"/>
              <a:t>5 to 10 minutes </a:t>
            </a:r>
          </a:p>
          <a:p>
            <a:pPr marL="628650" lvl="1" indent="-171450">
              <a:buFont typeface="Arial" panose="020B0604020202020204" pitchFamily="34" charset="0"/>
              <a:buChar char="•"/>
            </a:pPr>
            <a:r>
              <a:rPr lang="en-US" sz="1200" dirty="0"/>
              <a:t>Vitamin C and HP are natural anti-pathogen partners</a:t>
            </a:r>
            <a:endParaRPr lang="en-US" dirty="0"/>
          </a:p>
        </p:txBody>
      </p:sp>
      <p:pic>
        <p:nvPicPr>
          <p:cNvPr id="1028" name="Picture 4" descr="Load image into Gallery viewer, Best Portable Nebulizer machine 2021 {Must Watch}&#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399" y="168276"/>
            <a:ext cx="1066799" cy="1066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084454" y="4191000"/>
            <a:ext cx="3048000" cy="237744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Bio-Oxidative Therapies</a:t>
            </a:r>
            <a:r>
              <a:rPr lang="en-US" sz="1400" dirty="0"/>
              <a:t>:</a:t>
            </a:r>
          </a:p>
          <a:p>
            <a:pPr marL="685800" lvl="1" indent="-228600">
              <a:buAutoNum type="arabicPeriod"/>
            </a:pPr>
            <a:r>
              <a:rPr lang="en-US" sz="1200" dirty="0"/>
              <a:t>Hydrogen Peroxide (HP)</a:t>
            </a:r>
          </a:p>
          <a:p>
            <a:pPr marL="685800" lvl="1" indent="-228600">
              <a:buAutoNum type="arabicPeriod"/>
            </a:pPr>
            <a:r>
              <a:rPr lang="en-US" sz="1200" dirty="0"/>
              <a:t>Vitamin C</a:t>
            </a:r>
          </a:p>
          <a:p>
            <a:pPr marL="685800" lvl="1" indent="-228600">
              <a:buAutoNum type="arabicPeriod"/>
            </a:pPr>
            <a:r>
              <a:rPr lang="en-US" sz="1200" dirty="0"/>
              <a:t>Ozone autohemotherapy </a:t>
            </a:r>
          </a:p>
          <a:p>
            <a:pPr marL="685800" lvl="1" indent="-228600">
              <a:buAutoNum type="arabicPeriod"/>
            </a:pPr>
            <a:r>
              <a:rPr lang="en-US" sz="1200" dirty="0"/>
              <a:t>Ultraviolet blood irradiation (UBI)</a:t>
            </a:r>
          </a:p>
          <a:p>
            <a:pPr marL="685800" lvl="1" indent="-228600">
              <a:buAutoNum type="arabicPeriod"/>
            </a:pPr>
            <a:r>
              <a:rPr lang="en-US" sz="1200" dirty="0"/>
              <a:t>Hyperbaric oxygen therapy (HBOT) </a:t>
            </a:r>
            <a:br>
              <a:rPr lang="en-US" sz="1200" dirty="0"/>
            </a:br>
            <a:endParaRPr lang="en-US" sz="1000" dirty="0"/>
          </a:p>
          <a:p>
            <a:r>
              <a:rPr lang="en-US" sz="1400" b="1" u="sng" dirty="0"/>
              <a:t>Natural Adjunctive Agents</a:t>
            </a:r>
            <a:r>
              <a:rPr lang="en-US" sz="1400" dirty="0"/>
              <a:t>:</a:t>
            </a:r>
          </a:p>
          <a:p>
            <a:pPr marL="685800" lvl="1" indent="-228600">
              <a:buAutoNum type="arabicPeriod"/>
            </a:pPr>
            <a:r>
              <a:rPr lang="en-US" sz="1200" dirty="0"/>
              <a:t>Vitamin D3</a:t>
            </a:r>
          </a:p>
          <a:p>
            <a:pPr marL="685800" lvl="1" indent="-228600">
              <a:buAutoNum type="arabicPeriod"/>
            </a:pPr>
            <a:r>
              <a:rPr lang="en-US" sz="1200" dirty="0"/>
              <a:t>Magnesium chloride </a:t>
            </a:r>
          </a:p>
          <a:p>
            <a:pPr marL="685800" lvl="1" indent="-228600">
              <a:buAutoNum type="arabicPeriod"/>
            </a:pPr>
            <a:r>
              <a:rPr lang="en-US" sz="1200" dirty="0"/>
              <a:t>Zinc</a:t>
            </a:r>
          </a:p>
          <a:p>
            <a:pPr marL="685800" lvl="1" indent="-228600">
              <a:buAutoNum type="arabicPeriod"/>
            </a:pPr>
            <a:r>
              <a:rPr lang="en-US" sz="1200" dirty="0"/>
              <a:t>Quercetin </a:t>
            </a:r>
            <a:endParaRPr lang="en-US" dirty="0"/>
          </a:p>
        </p:txBody>
      </p:sp>
      <p:sp>
        <p:nvSpPr>
          <p:cNvPr id="9" name="TextBox 8"/>
          <p:cNvSpPr txBox="1"/>
          <p:nvPr/>
        </p:nvSpPr>
        <p:spPr>
          <a:xfrm>
            <a:off x="8361054" y="4191000"/>
            <a:ext cx="3048000" cy="237744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Prescription Agents and Interventions</a:t>
            </a:r>
            <a:r>
              <a:rPr lang="en-US" sz="1400" dirty="0"/>
              <a:t>:</a:t>
            </a:r>
          </a:p>
          <a:p>
            <a:pPr marL="685800" lvl="1" indent="-228600">
              <a:buFont typeface="+mj-lt"/>
              <a:buAutoNum type="arabicPeriod"/>
            </a:pPr>
            <a:r>
              <a:rPr lang="en-US" sz="1200" dirty="0"/>
              <a:t>Chloroquine (CQ) </a:t>
            </a:r>
          </a:p>
          <a:p>
            <a:pPr marL="685800" lvl="1" indent="-228600">
              <a:buFont typeface="+mj-lt"/>
              <a:buAutoNum type="arabicPeriod"/>
            </a:pPr>
            <a:r>
              <a:rPr lang="en-US" sz="1200" dirty="0"/>
              <a:t>Hydroxychloroquine (HCQ)  </a:t>
            </a:r>
          </a:p>
          <a:p>
            <a:pPr marL="685800" lvl="1" indent="-228600">
              <a:buFont typeface="+mj-lt"/>
              <a:buAutoNum type="arabicPeriod"/>
            </a:pPr>
            <a:r>
              <a:rPr lang="en-US" sz="1200" dirty="0"/>
              <a:t>Azithromycin </a:t>
            </a:r>
          </a:p>
          <a:p>
            <a:pPr marL="685800" lvl="1" indent="-228600">
              <a:buFont typeface="+mj-lt"/>
              <a:buAutoNum type="arabicPeriod"/>
            </a:pPr>
            <a:r>
              <a:rPr lang="en-US" sz="1200" dirty="0"/>
              <a:t>Ivermectin </a:t>
            </a:r>
          </a:p>
          <a:p>
            <a:pPr marL="685800" lvl="1" indent="-228600">
              <a:buFont typeface="+mj-lt"/>
              <a:buAutoNum type="arabicPeriod"/>
            </a:pPr>
            <a:endParaRPr lang="en-US" sz="1200" b="1" u="sng" dirty="0"/>
          </a:p>
          <a:p>
            <a:r>
              <a:rPr lang="en-US" sz="1400" b="1" u="sng" dirty="0"/>
              <a:t>Antibody-Based Immunotherapy</a:t>
            </a:r>
            <a:r>
              <a:rPr lang="en-US" sz="1400" dirty="0"/>
              <a:t>:</a:t>
            </a:r>
          </a:p>
          <a:p>
            <a:pPr marL="685800" lvl="1" indent="-228600">
              <a:buAutoNum type="arabicPeriod"/>
            </a:pPr>
            <a:r>
              <a:rPr lang="en-US" sz="1200" dirty="0"/>
              <a:t>Convalescent plasma</a:t>
            </a:r>
          </a:p>
          <a:p>
            <a:pPr marL="685800" lvl="1" indent="-228600">
              <a:buAutoNum type="arabicPeriod"/>
            </a:pPr>
            <a:r>
              <a:rPr lang="en-US" sz="1200" dirty="0"/>
              <a:t>Monoclonal antibodies</a:t>
            </a:r>
          </a:p>
          <a:p>
            <a:pPr marL="685800" lvl="1" indent="-228600">
              <a:buAutoNum type="arabicPeriod"/>
            </a:pPr>
            <a:r>
              <a:rPr lang="en-US" sz="1200" dirty="0"/>
              <a:t>Immunoglobulins </a:t>
            </a:r>
          </a:p>
          <a:p>
            <a:pPr marL="685800" lvl="1" indent="-228600">
              <a:buAutoNum type="arabicPeriod"/>
            </a:pPr>
            <a:endParaRPr lang="en-US" dirty="0"/>
          </a:p>
          <a:p>
            <a:pPr marL="685800" lvl="1" indent="-228600">
              <a:buAutoNum type="arabicPeriod"/>
            </a:pPr>
            <a:endParaRPr lang="en-US" sz="1200" dirty="0"/>
          </a:p>
        </p:txBody>
      </p:sp>
    </p:spTree>
    <p:extLst>
      <p:ext uri="{BB962C8B-B14F-4D97-AF65-F5344CB8AC3E}">
        <p14:creationId xmlns:p14="http://schemas.microsoft.com/office/powerpoint/2010/main" val="22212615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05C17-414C-3385-F7F2-F0DBF5180DB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226E88-5543-F966-BF6F-DC98573E0940}"/>
              </a:ext>
            </a:extLst>
          </p:cNvPr>
          <p:cNvSpPr>
            <a:spLocks noGrp="1"/>
          </p:cNvSpPr>
          <p:nvPr>
            <p:ph idx="1"/>
          </p:nvPr>
        </p:nvSpPr>
        <p:spPr>
          <a:xfrm>
            <a:off x="990600" y="1524000"/>
            <a:ext cx="10210800" cy="4449764"/>
          </a:xfrm>
        </p:spPr>
        <p:txBody>
          <a:bodyPr>
            <a:normAutofit/>
          </a:bodyPr>
          <a:lstStyle/>
          <a:p>
            <a:pPr marL="0" indent="0">
              <a:buNone/>
            </a:pPr>
            <a:r>
              <a:rPr lang="en-US" sz="2000" b="1" dirty="0"/>
              <a:t>Dr. Bryan Ardis</a:t>
            </a:r>
          </a:p>
          <a:p>
            <a:pPr lvl="1"/>
            <a:r>
              <a:rPr lang="en-US" sz="1400" dirty="0"/>
              <a:t>Moving Beyond The COVID-19 Lies: Restoring Health &amp; Hope for Humanity</a:t>
            </a:r>
          </a:p>
        </p:txBody>
      </p:sp>
      <p:sp>
        <p:nvSpPr>
          <p:cNvPr id="2" name="Title 1">
            <a:extLst>
              <a:ext uri="{FF2B5EF4-FFF2-40B4-BE49-F238E27FC236}">
                <a16:creationId xmlns:a16="http://schemas.microsoft.com/office/drawing/2014/main" id="{ABB93AD3-82B2-B003-411F-E3E006A06683}"/>
              </a:ext>
            </a:extLst>
          </p:cNvPr>
          <p:cNvSpPr>
            <a:spLocks noGrp="1"/>
          </p:cNvSpPr>
          <p:nvPr>
            <p:ph type="title"/>
          </p:nvPr>
        </p:nvSpPr>
        <p:spPr>
          <a:xfrm>
            <a:off x="609600" y="274638"/>
            <a:ext cx="10972800" cy="1143000"/>
          </a:xfrm>
        </p:spPr>
        <p:txBody>
          <a:bodyPr>
            <a:normAutofit fontScale="90000"/>
          </a:bodyPr>
          <a:lstStyle/>
          <a:p>
            <a:r>
              <a:rPr lang="en-US" b="1" dirty="0">
                <a:effectLst>
                  <a:outerShdw blurRad="38100" dist="38100" dir="2700000" algn="tl">
                    <a:srgbClr val="000000">
                      <a:alpha val="43137"/>
                    </a:srgbClr>
                  </a:outerShdw>
                </a:effectLst>
              </a:rPr>
              <a:t>Pathogenic Organisms</a:t>
            </a:r>
            <a:br>
              <a:rPr lang="en-US" b="1" dirty="0">
                <a:effectLst>
                  <a:outerShdw blurRad="38100" dist="38100" dir="2700000" algn="tl">
                    <a:srgbClr val="000000">
                      <a:alpha val="43137"/>
                    </a:srgbClr>
                  </a:outerShdw>
                </a:effectLst>
              </a:rPr>
            </a:br>
            <a:r>
              <a:rPr lang="en-US" sz="2700" dirty="0">
                <a:effectLst>
                  <a:outerShdw blurRad="38100" dist="38100" dir="2700000" algn="tl">
                    <a:srgbClr val="000000">
                      <a:alpha val="43137"/>
                    </a:srgbClr>
                  </a:outerShdw>
                </a:effectLst>
              </a:rPr>
              <a:t>(Viruses – Venom)</a:t>
            </a:r>
          </a:p>
        </p:txBody>
      </p:sp>
      <p:sp>
        <p:nvSpPr>
          <p:cNvPr id="4" name="Slide Number Placeholder 3">
            <a:extLst>
              <a:ext uri="{FF2B5EF4-FFF2-40B4-BE49-F238E27FC236}">
                <a16:creationId xmlns:a16="http://schemas.microsoft.com/office/drawing/2014/main" id="{3675D774-BDCB-51D6-5CDF-5CA75130BC97}"/>
              </a:ext>
            </a:extLst>
          </p:cNvPr>
          <p:cNvSpPr>
            <a:spLocks noGrp="1"/>
          </p:cNvSpPr>
          <p:nvPr>
            <p:ph type="sldNum" sz="quarter" idx="12"/>
          </p:nvPr>
        </p:nvSpPr>
        <p:spPr/>
        <p:txBody>
          <a:bodyPr/>
          <a:lstStyle/>
          <a:p>
            <a:fld id="{7C4A7A4F-25D2-44C7-8F60-E6F823069186}" type="slidenum">
              <a:rPr lang="en-US" smtClean="0"/>
              <a:pPr/>
              <a:t>116</a:t>
            </a:fld>
            <a:r>
              <a:rPr lang="en-US" dirty="0"/>
              <a:t> of 132</a:t>
            </a:r>
          </a:p>
        </p:txBody>
      </p:sp>
      <p:sp>
        <p:nvSpPr>
          <p:cNvPr id="6" name="TextBox 5">
            <a:extLst>
              <a:ext uri="{FF2B5EF4-FFF2-40B4-BE49-F238E27FC236}">
                <a16:creationId xmlns:a16="http://schemas.microsoft.com/office/drawing/2014/main" id="{0A3F59F3-674D-145D-F7C6-35718E52DD66}"/>
              </a:ext>
            </a:extLst>
          </p:cNvPr>
          <p:cNvSpPr txBox="1"/>
          <p:nvPr/>
        </p:nvSpPr>
        <p:spPr>
          <a:xfrm>
            <a:off x="1524000" y="2230414"/>
            <a:ext cx="6400800" cy="193899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200" dirty="0"/>
              <a:t>This book exposes the truth about COVID, the vaccines, and other dangerous drugs, providing many solutions to help everyone heal and become healthy again.</a:t>
            </a:r>
          </a:p>
          <a:p>
            <a:pPr marL="171450" indent="-171450" algn="just">
              <a:buFont typeface="Arial" panose="020B0604020202020204" pitchFamily="34" charset="0"/>
              <a:buChar char="•"/>
            </a:pPr>
            <a:r>
              <a:rPr lang="en-US" sz="1200" dirty="0"/>
              <a:t>Where COVID really came from and what it really is</a:t>
            </a:r>
          </a:p>
          <a:p>
            <a:pPr marL="171450" indent="-171450" algn="just">
              <a:buFont typeface="Arial" panose="020B0604020202020204" pitchFamily="34" charset="0"/>
              <a:buChar char="•"/>
            </a:pPr>
            <a:r>
              <a:rPr lang="en-US" sz="1200" dirty="0"/>
              <a:t>Why many still suffer with symptoms now called “ Long COVID”</a:t>
            </a:r>
          </a:p>
          <a:p>
            <a:pPr marL="171450" indent="-171450" algn="just">
              <a:buFont typeface="Arial" panose="020B0604020202020204" pitchFamily="34" charset="0"/>
              <a:buChar char="•"/>
            </a:pPr>
            <a:r>
              <a:rPr lang="en-US" sz="1200" dirty="0"/>
              <a:t>What makes the vaccines and boosters such ticking-time bombs for many</a:t>
            </a:r>
          </a:p>
          <a:p>
            <a:pPr marL="171450" indent="-171450" algn="just">
              <a:buFont typeface="Arial" panose="020B0604020202020204" pitchFamily="34" charset="0"/>
              <a:buChar char="•"/>
            </a:pPr>
            <a:r>
              <a:rPr lang="en-US" sz="1200" dirty="0"/>
              <a:t>Why no one should ever take the drug Remdesivir</a:t>
            </a:r>
          </a:p>
          <a:p>
            <a:pPr marL="171450" indent="-171450" algn="just">
              <a:buFont typeface="Arial" panose="020B0604020202020204" pitchFamily="34" charset="0"/>
              <a:buChar char="•"/>
            </a:pPr>
            <a:r>
              <a:rPr lang="en-US" sz="1200" dirty="0"/>
              <a:t>Why some lost their taste and smell and how to get them back</a:t>
            </a:r>
          </a:p>
          <a:p>
            <a:pPr marL="171450" indent="-171450" algn="just">
              <a:buFont typeface="Arial" panose="020B0604020202020204" pitchFamily="34" charset="0"/>
              <a:buChar char="•"/>
            </a:pPr>
            <a:r>
              <a:rPr lang="en-US" sz="1200" dirty="0"/>
              <a:t>What caused blood clots, heart problems and diabetes after COVID and the vaccines</a:t>
            </a:r>
          </a:p>
          <a:p>
            <a:pPr marL="171450" indent="-171450" algn="just">
              <a:buFont typeface="Arial" panose="020B0604020202020204" pitchFamily="34" charset="0"/>
              <a:buChar char="•"/>
            </a:pPr>
            <a:r>
              <a:rPr lang="en-US" sz="1200" dirty="0"/>
              <a:t>All Long COVID symptoms and vaccine injuries explained</a:t>
            </a:r>
          </a:p>
          <a:p>
            <a:pPr marL="171450" indent="-171450" algn="just">
              <a:buFont typeface="Arial" panose="020B0604020202020204" pitchFamily="34" charset="0"/>
              <a:buChar char="•"/>
            </a:pPr>
            <a:r>
              <a:rPr lang="en-US" sz="1200" dirty="0"/>
              <a:t>Medical tests to perform ad solutions to begin your healing journey</a:t>
            </a:r>
          </a:p>
        </p:txBody>
      </p:sp>
      <p:sp>
        <p:nvSpPr>
          <p:cNvPr id="7" name="TextBox 6">
            <a:extLst>
              <a:ext uri="{FF2B5EF4-FFF2-40B4-BE49-F238E27FC236}">
                <a16:creationId xmlns:a16="http://schemas.microsoft.com/office/drawing/2014/main" id="{78D326E2-4480-F8F1-5171-D3FA04DEDA0C}"/>
              </a:ext>
            </a:extLst>
          </p:cNvPr>
          <p:cNvSpPr txBox="1"/>
          <p:nvPr/>
        </p:nvSpPr>
        <p:spPr>
          <a:xfrm>
            <a:off x="1524000" y="4391793"/>
            <a:ext cx="3044792" cy="11887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600" b="1" u="sng" dirty="0"/>
              <a:t>Venom:</a:t>
            </a:r>
          </a:p>
          <a:p>
            <a:pPr marL="285750" indent="-285750" algn="just">
              <a:buFont typeface="Arial" panose="020B0604020202020204" pitchFamily="34" charset="0"/>
              <a:buChar char="•"/>
            </a:pPr>
            <a:r>
              <a:rPr lang="en-US" sz="1400" dirty="0"/>
              <a:t>Chinese Krait Snake</a:t>
            </a:r>
          </a:p>
          <a:p>
            <a:pPr marL="285750" indent="-285750" algn="just">
              <a:buFont typeface="Arial" panose="020B0604020202020204" pitchFamily="34" charset="0"/>
              <a:buChar char="•"/>
            </a:pPr>
            <a:r>
              <a:rPr lang="en-US" sz="1400" dirty="0"/>
              <a:t>Chinese King Cobra</a:t>
            </a:r>
          </a:p>
          <a:p>
            <a:pPr marL="285750" indent="-285750" algn="just">
              <a:buFont typeface="Arial" panose="020B0604020202020204" pitchFamily="34" charset="0"/>
              <a:buChar char="•"/>
            </a:pPr>
            <a:r>
              <a:rPr lang="en-US" sz="1400" dirty="0"/>
              <a:t>16 Cone Snails</a:t>
            </a:r>
          </a:p>
          <a:p>
            <a:pPr marL="285750" indent="-285750" algn="just">
              <a:buFont typeface="Arial" panose="020B0604020202020204" pitchFamily="34" charset="0"/>
              <a:buChar char="•"/>
            </a:pPr>
            <a:r>
              <a:rPr lang="en-US" sz="1400" dirty="0"/>
              <a:t>Starfish </a:t>
            </a:r>
          </a:p>
        </p:txBody>
      </p:sp>
      <p:sp>
        <p:nvSpPr>
          <p:cNvPr id="8" name="TextBox 7">
            <a:extLst>
              <a:ext uri="{FF2B5EF4-FFF2-40B4-BE49-F238E27FC236}">
                <a16:creationId xmlns:a16="http://schemas.microsoft.com/office/drawing/2014/main" id="{B3C600A9-3778-3927-FAC7-89E012305206}"/>
              </a:ext>
            </a:extLst>
          </p:cNvPr>
          <p:cNvSpPr txBox="1"/>
          <p:nvPr/>
        </p:nvSpPr>
        <p:spPr>
          <a:xfrm>
            <a:off x="4872789" y="4385989"/>
            <a:ext cx="3048000" cy="120032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Snakebite Therapies</a:t>
            </a:r>
            <a:r>
              <a:rPr lang="en-US" sz="1600" dirty="0"/>
              <a:t>:</a:t>
            </a:r>
          </a:p>
          <a:p>
            <a:pPr marL="285750" indent="-285750">
              <a:buFont typeface="Arial" panose="020B0604020202020204" pitchFamily="34" charset="0"/>
              <a:buChar char="•"/>
            </a:pPr>
            <a:r>
              <a:rPr lang="en-US" sz="1400" dirty="0"/>
              <a:t>Budesonide (Asthma Inhalers)</a:t>
            </a:r>
          </a:p>
          <a:p>
            <a:pPr marL="285750" indent="-285750">
              <a:buFont typeface="Arial" panose="020B0604020202020204" pitchFamily="34" charset="0"/>
              <a:buChar char="•"/>
            </a:pPr>
            <a:r>
              <a:rPr lang="en-US" sz="1400" dirty="0"/>
              <a:t>Antivenom</a:t>
            </a:r>
          </a:p>
          <a:p>
            <a:pPr marL="285750" indent="-285750">
              <a:buFont typeface="Arial" panose="020B0604020202020204" pitchFamily="34" charset="0"/>
              <a:buChar char="•"/>
            </a:pPr>
            <a:r>
              <a:rPr lang="en-US" sz="1400" dirty="0"/>
              <a:t>Monoclonal Antibody (MAB) drug</a:t>
            </a:r>
          </a:p>
          <a:p>
            <a:pPr marL="285750" indent="-285750">
              <a:buFont typeface="Arial" panose="020B0604020202020204" pitchFamily="34" charset="0"/>
              <a:buChar char="•"/>
            </a:pPr>
            <a:r>
              <a:rPr lang="en-US" sz="1400" dirty="0"/>
              <a:t>Nicotine (patches/gum)</a:t>
            </a:r>
          </a:p>
        </p:txBody>
      </p:sp>
      <p:pic>
        <p:nvPicPr>
          <p:cNvPr id="5" name="Picture 2" descr="Moving Beyond the COVID-19 Lies : Restoring Health &amp;amp; Hope for Humanity">
            <a:extLst>
              <a:ext uri="{FF2B5EF4-FFF2-40B4-BE49-F238E27FC236}">
                <a16:creationId xmlns:a16="http://schemas.microsoft.com/office/drawing/2014/main" id="{D0CCD1ED-C1F7-B58B-B4D8-1AD0B47AB9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15046" y="2203945"/>
            <a:ext cx="122051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ugby Clear Nicotine Patches - Transdermal System Patch - Smoking or Vaping  Quitting Aid - Step 3-7mg - 14 Count">
            <a:extLst>
              <a:ext uri="{FF2B5EF4-FFF2-40B4-BE49-F238E27FC236}">
                <a16:creationId xmlns:a16="http://schemas.microsoft.com/office/drawing/2014/main" id="{2F2745D0-D88A-38D4-EBA3-20EFA959160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29" r="26444"/>
          <a:stretch/>
        </p:blipFill>
        <p:spPr bwMode="auto">
          <a:xfrm>
            <a:off x="9347957" y="304800"/>
            <a:ext cx="88125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ing cobra - Wikipedia">
            <a:extLst>
              <a:ext uri="{FF2B5EF4-FFF2-40B4-BE49-F238E27FC236}">
                <a16:creationId xmlns:a16="http://schemas.microsoft.com/office/drawing/2014/main" id="{03651795-867D-C8A9-BACD-EA0CDF1A96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296862"/>
            <a:ext cx="1466595" cy="10972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8BC6A54-E116-7C38-821D-1BD858DF31BC}"/>
              </a:ext>
            </a:extLst>
          </p:cNvPr>
          <p:cNvSpPr txBox="1"/>
          <p:nvPr/>
        </p:nvSpPr>
        <p:spPr>
          <a:xfrm>
            <a:off x="8542723" y="4570656"/>
            <a:ext cx="2658677" cy="83099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200" i="1" dirty="0"/>
              <a:t>“Hey Doc, if you got bitten by a rattlesnake, would you go to a hospital and get antivenom?”</a:t>
            </a:r>
          </a:p>
          <a:p>
            <a:pPr algn="r"/>
            <a:r>
              <a:rPr lang="en-US" sz="1200" i="1" dirty="0"/>
              <a:t>~ Dr. Richard Barlett</a:t>
            </a:r>
          </a:p>
        </p:txBody>
      </p:sp>
    </p:spTree>
    <p:extLst>
      <p:ext uri="{BB962C8B-B14F-4D97-AF65-F5344CB8AC3E}">
        <p14:creationId xmlns:p14="http://schemas.microsoft.com/office/powerpoint/2010/main" val="13456455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7090" y="1524000"/>
            <a:ext cx="10464310" cy="1828800"/>
          </a:xfrm>
        </p:spPr>
        <p:txBody>
          <a:bodyPr>
            <a:normAutofit/>
          </a:bodyPr>
          <a:lstStyle/>
          <a:p>
            <a:pPr marL="0" indent="0">
              <a:buNone/>
            </a:pPr>
            <a:r>
              <a:rPr lang="en-US" sz="2000" b="1" dirty="0"/>
              <a:t>Simon Yu, MD</a:t>
            </a:r>
          </a:p>
          <a:p>
            <a:pPr lvl="1"/>
            <a:r>
              <a:rPr lang="en-US" sz="1400" dirty="0"/>
              <a:t>Accidental Cure: Extraordinary Medicine for Extraordinary Patients</a:t>
            </a:r>
          </a:p>
          <a:p>
            <a:pPr lvl="1"/>
            <a:r>
              <a:rPr lang="en-US" sz="1400" dirty="0" err="1"/>
              <a:t>AcciDental</a:t>
            </a:r>
            <a:r>
              <a:rPr lang="en-US" sz="1400" dirty="0"/>
              <a:t> Blow Up in Medicine: Battle Plan for Your Life</a:t>
            </a:r>
          </a:p>
          <a:p>
            <a:pPr lvl="1"/>
            <a:endParaRPr lang="en-US" sz="1400" dirty="0"/>
          </a:p>
          <a:p>
            <a:pPr lvl="1"/>
            <a:endParaRPr lang="en-US" sz="1400" dirty="0"/>
          </a:p>
          <a:p>
            <a:pPr lvl="1"/>
            <a:endParaRPr lang="en-US" sz="14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effectLst>
                  <a:outerShdw blurRad="38100" dist="38100" dir="2700000" algn="tl">
                    <a:srgbClr val="000000">
                      <a:alpha val="43137"/>
                    </a:srgbClr>
                  </a:outerShdw>
                </a:effectLst>
              </a:rPr>
              <a:t>Pathogenic Organisms</a:t>
            </a:r>
            <a:br>
              <a:rPr lang="en-US" b="1" dirty="0">
                <a:effectLst>
                  <a:outerShdw blurRad="38100" dist="38100" dir="2700000" algn="tl">
                    <a:srgbClr val="000000">
                      <a:alpha val="43137"/>
                    </a:srgbClr>
                  </a:outerShdw>
                </a:effectLst>
              </a:rPr>
            </a:br>
            <a:r>
              <a:rPr lang="en-US" sz="2700" dirty="0">
                <a:effectLst>
                  <a:outerShdw blurRad="38100" dist="38100" dir="2700000" algn="tl">
                    <a:srgbClr val="000000">
                      <a:alpha val="43137"/>
                    </a:srgbClr>
                  </a:outerShdw>
                </a:effectLst>
              </a:rPr>
              <a:t>(Parasites – Worms, Protozoa)</a:t>
            </a:r>
          </a:p>
        </p:txBody>
      </p:sp>
      <p:sp>
        <p:nvSpPr>
          <p:cNvPr id="4" name="Slide Number Placeholder 3"/>
          <p:cNvSpPr>
            <a:spLocks noGrp="1"/>
          </p:cNvSpPr>
          <p:nvPr>
            <p:ph type="sldNum" sz="quarter" idx="12"/>
          </p:nvPr>
        </p:nvSpPr>
        <p:spPr/>
        <p:txBody>
          <a:bodyPr/>
          <a:lstStyle/>
          <a:p>
            <a:fld id="{7C4A7A4F-25D2-44C7-8F60-E6F823069186}" type="slidenum">
              <a:rPr lang="en-US" smtClean="0"/>
              <a:pPr/>
              <a:t>117</a:t>
            </a:fld>
            <a:r>
              <a:rPr lang="en-US" dirty="0"/>
              <a:t> of 132</a:t>
            </a:r>
          </a:p>
        </p:txBody>
      </p:sp>
      <p:sp>
        <p:nvSpPr>
          <p:cNvPr id="7" name="TextBox 6"/>
          <p:cNvSpPr txBox="1"/>
          <p:nvPr/>
        </p:nvSpPr>
        <p:spPr>
          <a:xfrm>
            <a:off x="838198" y="4243626"/>
            <a:ext cx="5029202" cy="86177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400" b="1" u="sng" dirty="0"/>
              <a:t>Fighting the Body’s Invaders: Parasites:</a:t>
            </a:r>
            <a:r>
              <a:rPr lang="en-US" sz="1400" dirty="0"/>
              <a:t> </a:t>
            </a:r>
          </a:p>
          <a:p>
            <a:pPr marL="171450" indent="-171450">
              <a:buFont typeface="Arial" panose="020B0604020202020204" pitchFamily="34" charset="0"/>
              <a:buChar char="•"/>
            </a:pPr>
            <a:r>
              <a:rPr lang="en-US" sz="1200" dirty="0"/>
              <a:t>Chronic, unexplained illnesses are most likely infected with a parasite</a:t>
            </a:r>
          </a:p>
          <a:p>
            <a:pPr marL="171450" indent="-171450">
              <a:buFont typeface="Arial" panose="020B0604020202020204" pitchFamily="34" charset="0"/>
              <a:buChar char="•"/>
            </a:pPr>
            <a:r>
              <a:rPr lang="en-US" sz="1200" dirty="0"/>
              <a:t>Treatment; black walnut hulls, wormwood, and cloves kills adult and developmental stages of 100 different parasites</a:t>
            </a:r>
          </a:p>
        </p:txBody>
      </p:sp>
      <p:sp>
        <p:nvSpPr>
          <p:cNvPr id="9" name="TextBox 8"/>
          <p:cNvSpPr txBox="1"/>
          <p:nvPr/>
        </p:nvSpPr>
        <p:spPr>
          <a:xfrm>
            <a:off x="838199" y="5289828"/>
            <a:ext cx="5029201" cy="123110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Dental Death Trap</a:t>
            </a:r>
            <a:r>
              <a:rPr lang="en-US" sz="1400" dirty="0"/>
              <a:t>:</a:t>
            </a:r>
          </a:p>
          <a:p>
            <a:pPr marL="228600" indent="-228600">
              <a:buFont typeface="Arial" panose="020B0604020202020204" pitchFamily="34" charset="0"/>
              <a:buChar char="•"/>
            </a:pPr>
            <a:r>
              <a:rPr lang="en-US" sz="1200" dirty="0"/>
              <a:t>Often hidden parasites</a:t>
            </a:r>
          </a:p>
          <a:p>
            <a:pPr marL="228600" indent="-228600">
              <a:buFont typeface="Arial" panose="020B0604020202020204" pitchFamily="34" charset="0"/>
              <a:buChar char="•"/>
            </a:pPr>
            <a:r>
              <a:rPr lang="en-US" sz="1200" dirty="0"/>
              <a:t>Mercury Content in Amalgam Fillings</a:t>
            </a:r>
          </a:p>
          <a:p>
            <a:pPr marL="228600" indent="-228600">
              <a:buFont typeface="Arial" panose="020B0604020202020204" pitchFamily="34" charset="0"/>
              <a:buChar char="•"/>
            </a:pPr>
            <a:r>
              <a:rPr lang="en-US" sz="1200" dirty="0"/>
              <a:t>Root Canals are another major source of illness</a:t>
            </a:r>
          </a:p>
          <a:p>
            <a:pPr marL="228600" indent="-228600">
              <a:buFont typeface="Arial" panose="020B0604020202020204" pitchFamily="34" charset="0"/>
              <a:buChar char="•"/>
            </a:pPr>
            <a:r>
              <a:rPr lang="en-US" sz="1200" dirty="0"/>
              <a:t>Kramer mapped the relationship between the Teeth-Organ Meridian Chart</a:t>
            </a:r>
          </a:p>
          <a:p>
            <a:pPr marL="685800" lvl="1" indent="-228600">
              <a:buFont typeface="+mj-lt"/>
              <a:buAutoNum type="arabicPeriod"/>
            </a:pPr>
            <a:endParaRPr lang="en-US" sz="1200" dirty="0"/>
          </a:p>
        </p:txBody>
      </p:sp>
      <p:pic>
        <p:nvPicPr>
          <p:cNvPr id="5" name="Picture 2" descr="Accidental Cure: Extraordinary Medicine for Extraordinary Patients by [Simon Y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8200" y="1544159"/>
            <a:ext cx="121798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cciDental Blow Up in Medicine: Battle Plan for Your Life by [Simon Y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7000" y="1535372"/>
            <a:ext cx="121798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dical Acupuncture on Spleen/Pancreas Meridian: Two Case Studies of  Military Officers with FUO - Prevention &amp; Healing In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525560"/>
            <a:ext cx="5410200" cy="304323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43454" y="2611160"/>
            <a:ext cx="5023946" cy="141577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400" b="1" u="sng" dirty="0"/>
              <a:t>Acupuncture Meridian Assessment (AMA):</a:t>
            </a:r>
            <a:r>
              <a:rPr lang="en-US" sz="1400" dirty="0"/>
              <a:t> </a:t>
            </a:r>
          </a:p>
          <a:p>
            <a:pPr marL="171450" indent="-171450">
              <a:buFont typeface="Arial" panose="020B0604020202020204" pitchFamily="34" charset="0"/>
              <a:buChar char="•"/>
            </a:pPr>
            <a:r>
              <a:rPr lang="en-US" sz="1200" dirty="0"/>
              <a:t>Curing the incurable by measuring the immeasurable</a:t>
            </a:r>
          </a:p>
          <a:p>
            <a:pPr marL="171450" indent="-171450">
              <a:buFont typeface="Arial" panose="020B0604020202020204" pitchFamily="34" charset="0"/>
              <a:buChar char="•"/>
            </a:pPr>
            <a:r>
              <a:rPr lang="en-US" sz="1200" dirty="0"/>
              <a:t>Device measures skin resistivity at 54 of the 500 classical acupuncture points</a:t>
            </a:r>
          </a:p>
          <a:p>
            <a:pPr marL="171450" indent="-171450">
              <a:buFont typeface="Arial" panose="020B0604020202020204" pitchFamily="34" charset="0"/>
              <a:buChar char="•"/>
            </a:pPr>
            <a:r>
              <a:rPr lang="en-US" sz="1200" dirty="0"/>
              <a:t>Mapping the invisible body by biocybernetics (invisible energy field of human body)</a:t>
            </a:r>
          </a:p>
          <a:p>
            <a:pPr marL="171450" indent="-171450">
              <a:buFont typeface="Arial" panose="020B0604020202020204" pitchFamily="34" charset="0"/>
              <a:buChar char="•"/>
            </a:pPr>
            <a:r>
              <a:rPr lang="en-US" sz="1200" dirty="0"/>
              <a:t>High voltage readings are caused by inflammation</a:t>
            </a:r>
          </a:p>
        </p:txBody>
      </p:sp>
      <p:pic>
        <p:nvPicPr>
          <p:cNvPr id="1032" name="Picture 8" descr="https://static.wixstatic.com/media/e04008_ac54f7bcd5534776a5c7986aa30e2821.jpg/v1/fill/w_420,h_245,al_c,lg_1,q_80,enc_auto/e04008_ac54f7bcd5534776a5c7986aa30e28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0591" y="2286000"/>
            <a:ext cx="1784376" cy="1036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93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149108"/>
            <a:ext cx="10820400" cy="5476255"/>
          </a:xfrm>
        </p:spPr>
        <p:txBody>
          <a:bodyPr>
            <a:normAutofit/>
          </a:bodyPr>
          <a:lstStyle/>
          <a:p>
            <a:pPr marL="0" indent="0">
              <a:buNone/>
            </a:pPr>
            <a:r>
              <a:rPr lang="en-US" sz="2000" b="1" dirty="0"/>
              <a:t>G. Edward Griffin</a:t>
            </a:r>
          </a:p>
          <a:p>
            <a:pPr lvl="1">
              <a:buFont typeface="Calibri" panose="020F0502020204030204" pitchFamily="34" charset="0"/>
              <a:buChar char="—"/>
            </a:pPr>
            <a:r>
              <a:rPr lang="en-US" sz="1600" dirty="0"/>
              <a:t>World Without Cancer: The Story of Vitamin B-17</a:t>
            </a:r>
            <a:endParaRPr lang="en-US" sz="3000" dirty="0"/>
          </a:p>
        </p:txBody>
      </p:sp>
      <p:sp>
        <p:nvSpPr>
          <p:cNvPr id="2" name="Title 1"/>
          <p:cNvSpPr>
            <a:spLocks noGrp="1"/>
          </p:cNvSpPr>
          <p:nvPr>
            <p:ph type="title"/>
          </p:nvPr>
        </p:nvSpPr>
        <p:spPr>
          <a:xfrm>
            <a:off x="609600" y="274638"/>
            <a:ext cx="10972800" cy="1143000"/>
          </a:xfrm>
        </p:spPr>
        <p:txBody>
          <a:bodyPr/>
          <a:lstStyle/>
          <a:p>
            <a:r>
              <a:rPr lang="en-US" b="1" dirty="0"/>
              <a:t>Cancer</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118</a:t>
            </a:fld>
            <a:r>
              <a:rPr lang="en-US" dirty="0"/>
              <a:t> of 132</a:t>
            </a:r>
          </a:p>
        </p:txBody>
      </p:sp>
      <p:sp>
        <p:nvSpPr>
          <p:cNvPr id="7" name="TextBox 6"/>
          <p:cNvSpPr txBox="1"/>
          <p:nvPr/>
        </p:nvSpPr>
        <p:spPr>
          <a:xfrm>
            <a:off x="8578862" y="2514600"/>
            <a:ext cx="2926080" cy="406265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B-17 Amygdalin, Nitriloside (Laetrile is a synthetic drug version):</a:t>
            </a:r>
            <a:endParaRPr lang="en-US" sz="1400" dirty="0"/>
          </a:p>
          <a:p>
            <a:pPr marL="285750" lvl="0" indent="-285750">
              <a:buFont typeface="Arial" panose="020B0604020202020204" pitchFamily="34" charset="0"/>
              <a:buChar char="•"/>
            </a:pPr>
            <a:r>
              <a:rPr lang="en-US" sz="1100" dirty="0"/>
              <a:t>Bitter Almond</a:t>
            </a:r>
          </a:p>
          <a:p>
            <a:pPr marL="285750" lvl="0" indent="-285750">
              <a:buFont typeface="Arial" panose="020B0604020202020204" pitchFamily="34" charset="0"/>
              <a:buChar char="•"/>
            </a:pPr>
            <a:r>
              <a:rPr lang="en-US" sz="1100" dirty="0"/>
              <a:t>Apricot kernels</a:t>
            </a:r>
          </a:p>
          <a:p>
            <a:pPr marL="285750" lvl="0" indent="-285750">
              <a:buFont typeface="Arial" panose="020B0604020202020204" pitchFamily="34" charset="0"/>
              <a:buChar char="•"/>
            </a:pPr>
            <a:r>
              <a:rPr lang="en-US" sz="1100" dirty="0"/>
              <a:t>Blackthorn</a:t>
            </a:r>
          </a:p>
          <a:p>
            <a:pPr marL="285750" lvl="0" indent="-285750">
              <a:buFont typeface="Arial" panose="020B0604020202020204" pitchFamily="34" charset="0"/>
              <a:buChar char="•"/>
            </a:pPr>
            <a:r>
              <a:rPr lang="en-US" sz="1100" dirty="0"/>
              <a:t>Cherry</a:t>
            </a:r>
          </a:p>
          <a:p>
            <a:pPr marL="285750" lvl="0" indent="-285750">
              <a:buFont typeface="Arial" panose="020B0604020202020204" pitchFamily="34" charset="0"/>
              <a:buChar char="•"/>
            </a:pPr>
            <a:r>
              <a:rPr lang="en-US" sz="1100" dirty="0"/>
              <a:t>Nectarine</a:t>
            </a:r>
          </a:p>
          <a:p>
            <a:pPr marL="285750" lvl="0" indent="-285750">
              <a:buFont typeface="Arial" panose="020B0604020202020204" pitchFamily="34" charset="0"/>
              <a:buChar char="•"/>
            </a:pPr>
            <a:r>
              <a:rPr lang="en-US" sz="1100" dirty="0"/>
              <a:t>Peach </a:t>
            </a:r>
          </a:p>
          <a:p>
            <a:pPr marL="285750" lvl="0" indent="-285750">
              <a:buFont typeface="Arial" panose="020B0604020202020204" pitchFamily="34" charset="0"/>
              <a:buChar char="•"/>
            </a:pPr>
            <a:r>
              <a:rPr lang="en-US" sz="1100" dirty="0"/>
              <a:t>Plum</a:t>
            </a:r>
          </a:p>
          <a:p>
            <a:pPr marL="285750" lvl="0" indent="-285750">
              <a:buFont typeface="Arial" panose="020B0604020202020204" pitchFamily="34" charset="0"/>
              <a:buChar char="•"/>
            </a:pPr>
            <a:r>
              <a:rPr lang="en-US" sz="1100" dirty="0"/>
              <a:t>Apple seeds</a:t>
            </a:r>
          </a:p>
          <a:p>
            <a:pPr marL="285750" lvl="0" indent="-285750">
              <a:buFont typeface="Arial" panose="020B0604020202020204" pitchFamily="34" charset="0"/>
              <a:buChar char="•"/>
            </a:pPr>
            <a:r>
              <a:rPr lang="en-US" sz="1100" dirty="0"/>
              <a:t>Fights against Cancer</a:t>
            </a:r>
          </a:p>
          <a:p>
            <a:pPr lvl="0"/>
            <a:r>
              <a:rPr lang="en-US" sz="800" dirty="0"/>
              <a:t> </a:t>
            </a:r>
            <a:r>
              <a:rPr lang="en-US" sz="1400" dirty="0"/>
              <a:t> </a:t>
            </a:r>
          </a:p>
          <a:p>
            <a:r>
              <a:rPr lang="en-US" sz="1400" b="1" u="sng" dirty="0"/>
              <a:t>There is no cancer in Hunza:</a:t>
            </a:r>
            <a:endParaRPr lang="en-US" sz="1400" dirty="0"/>
          </a:p>
          <a:p>
            <a:pPr marL="342900" lvl="0" indent="-342900">
              <a:buFont typeface="+mj-lt"/>
              <a:buAutoNum type="arabicPeriod"/>
            </a:pPr>
            <a:r>
              <a:rPr lang="en-US" sz="1100" dirty="0"/>
              <a:t>Hunza diet contains over 200 times more Nitriloside than the average American diet, the most prized of all foods was considered to be the Apricot seed.</a:t>
            </a:r>
          </a:p>
          <a:p>
            <a:pPr marL="342900" lvl="0" indent="-342900">
              <a:buFont typeface="+mj-lt"/>
              <a:buAutoNum type="arabicPeriod"/>
            </a:pPr>
            <a:r>
              <a:rPr lang="en-US" sz="1100" dirty="0"/>
              <a:t>Apricot seed oil makes a good rubbing compound for body bruises. </a:t>
            </a:r>
          </a:p>
          <a:p>
            <a:pPr marL="342900" lvl="0" indent="-342900">
              <a:buFont typeface="+mj-lt"/>
              <a:buAutoNum type="arabicPeriod"/>
            </a:pPr>
            <a:r>
              <a:rPr lang="en-US" sz="1100" dirty="0"/>
              <a:t>Food supplies from the "modern world" have at last arrived in Hunza. So have the first few cases of cancer. </a:t>
            </a:r>
          </a:p>
        </p:txBody>
      </p:sp>
      <p:sp>
        <p:nvSpPr>
          <p:cNvPr id="14" name="TextBox 13">
            <a:extLst>
              <a:ext uri="{FF2B5EF4-FFF2-40B4-BE49-F238E27FC236}">
                <a16:creationId xmlns:a16="http://schemas.microsoft.com/office/drawing/2014/main" id="{CA452C70-71DE-83FE-E7D4-29D22DF2068F}"/>
              </a:ext>
            </a:extLst>
          </p:cNvPr>
          <p:cNvSpPr txBox="1"/>
          <p:nvPr/>
        </p:nvSpPr>
        <p:spPr>
          <a:xfrm>
            <a:off x="4606931" y="1905000"/>
            <a:ext cx="3657600" cy="466281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228600" lvl="0" indent="-228600">
              <a:buFont typeface="+mj-lt"/>
              <a:buAutoNum type="arabicPeriod"/>
            </a:pPr>
            <a:r>
              <a:rPr lang="en-US" sz="1100" dirty="0"/>
              <a:t>B-17 molecule contains two units of glucose (sugar), one benzaldehyde, and one of cyanide, all tightly locked together within it. </a:t>
            </a:r>
          </a:p>
          <a:p>
            <a:pPr marL="228600" lvl="0" indent="-228600">
              <a:buFont typeface="+mj-lt"/>
              <a:buAutoNum type="arabicPeriod"/>
            </a:pPr>
            <a:r>
              <a:rPr lang="en-US" sz="1100" dirty="0"/>
              <a:t>The only substance that can unlock the B-17 molecule and release the cyanide is an enzyme called beta-glucosidase.</a:t>
            </a:r>
          </a:p>
          <a:p>
            <a:pPr marL="228600" lvl="0" indent="-228600">
              <a:buFont typeface="+mj-lt"/>
              <a:buAutoNum type="arabicPeriod"/>
            </a:pPr>
            <a:r>
              <a:rPr lang="en-US" sz="1100" dirty="0"/>
              <a:t>The unlocking enzyme is not found to any dangerous degree anywhere in the body except at the cancer cell (100 times that of surrounding normal cells), B-17 is unlocked at the cancer cell, releases its poisons at the cancer cell and only to the cancer cell.</a:t>
            </a:r>
          </a:p>
          <a:p>
            <a:pPr marL="228600" lvl="0" indent="-228600">
              <a:buFont typeface="+mj-lt"/>
              <a:buAutoNum type="arabicPeriod"/>
            </a:pPr>
            <a:r>
              <a:rPr lang="en-US" sz="1100" dirty="0"/>
              <a:t>Important enzyme called rhodanese (protecting enzyme), it neutralizes cyanide by converting it instantly into by-products that are beneficial and essential to health. This enzyme is found in great quantities in every part of the body except the cancer cell. </a:t>
            </a:r>
          </a:p>
          <a:p>
            <a:pPr marL="228600" lvl="0" indent="-228600">
              <a:buFont typeface="+mj-lt"/>
              <a:buAutoNum type="arabicPeriod"/>
            </a:pPr>
            <a:r>
              <a:rPr lang="en-US" sz="1100" dirty="0"/>
              <a:t>The release of cyanide at the cancer cell is part of the reason that Laetrile works. </a:t>
            </a:r>
          </a:p>
          <a:p>
            <a:pPr marL="228600" lvl="0" indent="-228600">
              <a:buFont typeface="+mj-lt"/>
              <a:buAutoNum type="arabicPeriod"/>
            </a:pPr>
            <a:r>
              <a:rPr lang="en-US" sz="1100" dirty="0"/>
              <a:t>It takes an accumulation of 50,000 to 70,000 milligrams over a period of about a week or ten days before the patient can report tangible indication of improvement.</a:t>
            </a:r>
          </a:p>
          <a:p>
            <a:pPr marL="228600" lvl="0" indent="-228600">
              <a:buFont typeface="+mj-lt"/>
              <a:buAutoNum type="arabicPeriod"/>
            </a:pPr>
            <a:r>
              <a:rPr lang="en-US" sz="1100" dirty="0"/>
              <a:t>Most tumors are a mixture of malignant and benign cells and that most have only a small percentage of cancer cells. If Laetrile removes 100% of a patient's cancer, his tumor may only decrease by 10 to 15%.</a:t>
            </a:r>
          </a:p>
          <a:p>
            <a:pPr marL="228600" lvl="0" indent="-228600">
              <a:buFont typeface="+mj-lt"/>
              <a:buAutoNum type="arabicPeriod"/>
            </a:pPr>
            <a:r>
              <a:rPr lang="en-US" sz="1100" dirty="0"/>
              <a:t>The mechanism by which Amygdalin works is the selective release of cyanide at the cancer site.</a:t>
            </a:r>
            <a:endPar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B8750056-D793-2BEE-749A-0BAE38669E20}"/>
              </a:ext>
            </a:extLst>
          </p:cNvPr>
          <p:cNvSpPr txBox="1"/>
          <p:nvPr/>
        </p:nvSpPr>
        <p:spPr>
          <a:xfrm>
            <a:off x="657634" y="1905000"/>
            <a:ext cx="3657600" cy="73152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Trophoblast Thesis of Cancer:</a:t>
            </a:r>
            <a:endParaRPr lang="en-US" sz="1400" dirty="0"/>
          </a:p>
          <a:p>
            <a:pPr marL="228600" lvl="0" indent="-228600">
              <a:buFont typeface="+mj-lt"/>
              <a:buAutoNum type="arabicPeriod"/>
            </a:pPr>
            <a:r>
              <a:rPr lang="en-US" sz="1100" dirty="0"/>
              <a:t>The hormone estrogen is found in both sexes and performs many vital functions. Whenever the body is damaged, estrogen and other steroid hormones always appear in great concentration for cellular growth and repair. </a:t>
            </a:r>
          </a:p>
          <a:p>
            <a:pPr marL="228600" lvl="0" indent="-228600">
              <a:buFont typeface="+mj-lt"/>
              <a:buAutoNum type="arabicPeriod"/>
            </a:pPr>
            <a:r>
              <a:rPr lang="en-US" sz="1100" dirty="0"/>
              <a:t>The total-life cell is triggered into producing trophoblast when it comes into contact with these steroid hormones acting as "organizer stimuli".</a:t>
            </a:r>
          </a:p>
          <a:p>
            <a:pPr marL="228600" lvl="0" indent="-228600">
              <a:buFont typeface="+mj-lt"/>
              <a:buAutoNum type="arabicPeriod"/>
            </a:pPr>
            <a:r>
              <a:rPr lang="en-US" sz="1100" dirty="0"/>
              <a:t>Fertilized egg, result is a placenta and umbilical cord, a means of nourishing the embryo. </a:t>
            </a:r>
          </a:p>
          <a:p>
            <a:pPr marL="228600" lvl="0" indent="-228600">
              <a:buFont typeface="+mj-lt"/>
              <a:buAutoNum type="arabicPeriod"/>
            </a:pPr>
            <a:r>
              <a:rPr lang="en-US" sz="1100" dirty="0"/>
              <a:t>But when it occurs non-sexually as part of the general healing process, result is cancer. </a:t>
            </a:r>
          </a:p>
          <a:p>
            <a:pPr marL="228600" lvl="0" indent="-228600">
              <a:buFont typeface="+mj-lt"/>
              <a:buAutoNum type="arabicPeriod"/>
            </a:pPr>
            <a:r>
              <a:rPr lang="en-US" sz="1100" dirty="0"/>
              <a:t>Cancer is the result of over-healing. </a:t>
            </a:r>
          </a:p>
          <a:p>
            <a:pPr marL="228600" lvl="0" indent="-228600">
              <a:buFont typeface="+mj-lt"/>
              <a:buAutoNum type="arabicPeriod"/>
            </a:pPr>
            <a:r>
              <a:rPr lang="en-US" sz="1100" dirty="0"/>
              <a:t>Estrogen is the fodder on which carcinoma (cancer) grows. To produce cancer in lower animals, you first introduce an estrogen base. </a:t>
            </a:r>
          </a:p>
          <a:p>
            <a:pPr marL="228600" lvl="0" indent="-228600">
              <a:buFont typeface="+mj-lt"/>
              <a:buAutoNum type="arabicPeriod"/>
            </a:pPr>
            <a:r>
              <a:rPr lang="en-US" sz="1100" dirty="0"/>
              <a:t>Trophoblast cells produce a distinct hormone that readily can be detected in the urine. This is known as the chorionic gonadotrophic hormone (CGH).</a:t>
            </a:r>
          </a:p>
          <a:p>
            <a:pPr marL="228600" lvl="0" indent="-228600">
              <a:buFont typeface="+mj-lt"/>
              <a:buAutoNum type="arabicPeriod"/>
            </a:pPr>
            <a:r>
              <a:rPr lang="en-US" sz="1100" dirty="0"/>
              <a:t>Cancer is trophoblast.</a:t>
            </a:r>
          </a:p>
          <a:p>
            <a:pPr marL="228600" lvl="0" indent="-228600">
              <a:buFont typeface="+mj-lt"/>
              <a:buAutoNum type="arabicPeriod"/>
            </a:pPr>
            <a:r>
              <a:rPr lang="en-US" sz="1100" dirty="0"/>
              <a:t>No other cell is known to produce CGH.</a:t>
            </a:r>
          </a:p>
          <a:p>
            <a:pPr marL="228600" lvl="0" indent="-228600">
              <a:buFont typeface="+mj-lt"/>
              <a:buAutoNum type="arabicPeriod"/>
            </a:pPr>
            <a:r>
              <a:rPr lang="en-US" sz="1100" dirty="0"/>
              <a:t>If CGH is detected in the urine, it indicates that there is present either normal pregnancy trophoblast or abnormal malignant cancer. </a:t>
            </a:r>
          </a:p>
          <a:p>
            <a:pPr marL="228600" lvl="0" indent="-228600">
              <a:buFont typeface="+mj-lt"/>
              <a:buAutoNum type="arabicPeriod"/>
            </a:pPr>
            <a:r>
              <a:rPr lang="en-US" sz="1100" dirty="0"/>
              <a:t>Trophoblast is surrounded by a thin protein coating that carries a negative electrostatic charge (called pericellular sialomucin).</a:t>
            </a:r>
          </a:p>
          <a:p>
            <a:pPr marL="228600" lvl="0" indent="-228600">
              <a:buFont typeface="+mj-lt"/>
              <a:buAutoNum type="arabicPeriod"/>
            </a:pPr>
            <a:r>
              <a:rPr lang="en-US" sz="1100" dirty="0"/>
              <a:t>The white blood cells also carry a negative charge.</a:t>
            </a:r>
          </a:p>
          <a:p>
            <a:pPr marL="228600" lvl="0" indent="-228600">
              <a:buFont typeface="+mj-lt"/>
              <a:buAutoNum type="arabicPeriod"/>
            </a:pPr>
            <a:r>
              <a:rPr lang="en-US" sz="1100" dirty="0"/>
              <a:t>Like polarities repel each other, the trophoblast is well protected. </a:t>
            </a:r>
          </a:p>
          <a:p>
            <a:pPr marL="228600" lvl="0" indent="-228600">
              <a:buFont typeface="+mj-lt"/>
              <a:buAutoNum type="arabicPeriod"/>
            </a:pPr>
            <a:r>
              <a:rPr lang="en-US" sz="1100" dirty="0"/>
              <a:t>Pancreatic Enzymes, trypsin, amylopsin, and chymotrypsin are especially important in trophoblast destruction. </a:t>
            </a:r>
          </a:p>
          <a:p>
            <a:pPr marL="228600" lvl="0" indent="-228600">
              <a:buFont typeface="+mj-lt"/>
              <a:buAutoNum type="arabicPeriod"/>
            </a:pPr>
            <a:r>
              <a:rPr lang="en-US" sz="1100" dirty="0"/>
              <a:t>Trophoblast cells in normal embryo continue to grow and spread right up to the eighth week, then suddenly stop growing and are destroyed. Because it is the eighth week that the baby's pancreas begins to function.</a:t>
            </a:r>
          </a:p>
          <a:p>
            <a:pPr marL="228600" lvl="0" indent="-228600">
              <a:buFont typeface="+mj-lt"/>
              <a:buAutoNum type="arabicPeriod"/>
            </a:pPr>
            <a:r>
              <a:rPr lang="en-US" sz="1100" dirty="0"/>
              <a:t>Enzymes do not become activated until they leave the pancreas and enter the Intestines or blood stream. </a:t>
            </a:r>
          </a:p>
          <a:p>
            <a:pPr marL="228600" lvl="0" indent="-228600">
              <a:buFont typeface="+mj-lt"/>
              <a:buAutoNum type="arabicPeriod"/>
            </a:pPr>
            <a:r>
              <a:rPr lang="en-US" sz="1100" dirty="0"/>
              <a:t>Diabetics, those who suffer from a pancreas malfunction, are three times more likely to contract cancer than non-diabetics. </a:t>
            </a:r>
          </a:p>
        </p:txBody>
      </p:sp>
      <p:pic>
        <p:nvPicPr>
          <p:cNvPr id="6" name="Picture 5">
            <a:extLst>
              <a:ext uri="{FF2B5EF4-FFF2-40B4-BE49-F238E27FC236}">
                <a16:creationId xmlns:a16="http://schemas.microsoft.com/office/drawing/2014/main" id="{E48C19AA-3F7A-51F8-AEC5-EFF2DC747C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2090" y="563563"/>
            <a:ext cx="1195910" cy="1828800"/>
          </a:xfrm>
          <a:prstGeom prst="rect">
            <a:avLst/>
          </a:prstGeom>
        </p:spPr>
      </p:pic>
    </p:spTree>
    <p:extLst>
      <p:ext uri="{BB962C8B-B14F-4D97-AF65-F5344CB8AC3E}">
        <p14:creationId xmlns:p14="http://schemas.microsoft.com/office/powerpoint/2010/main" val="354909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
                                          </p:stCondLst>
                                        </p:cTn>
                                        <p:tgtEl>
                                          <p:spTgt spid="7"/>
                                        </p:tgtEl>
                                        <p:attrNameLst>
                                          <p:attrName>style.visibility</p:attrName>
                                        </p:attrNameLst>
                                      </p:cBhvr>
                                      <p:to>
                                        <p:strVal val="visible"/>
                                      </p:to>
                                    </p:set>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9"/>
                                          </p:stCondLst>
                                        </p:cTn>
                                        <p:tgtEl>
                                          <p:spTgt spid="14"/>
                                        </p:tgtEl>
                                        <p:attrNameLst>
                                          <p:attrName>style.visibility</p:attrName>
                                        </p:attrNameLst>
                                      </p:cBhvr>
                                      <p:to>
                                        <p:strVal val="visible"/>
                                      </p:to>
                                    </p:set>
                                  </p:childTnLst>
                                </p:cTn>
                              </p:par>
                            </p:childTnLst>
                          </p:cTn>
                        </p:par>
                        <p:par>
                          <p:cTn id="10" fill="hold">
                            <p:stCondLst>
                              <p:cond delay="20"/>
                            </p:stCondLst>
                            <p:childTnLst>
                              <p:par>
                                <p:cTn id="11" presetID="1" presetClass="entr" presetSubtype="0" fill="hold" grpId="0" nodeType="afterEffect">
                                  <p:stCondLst>
                                    <p:cond delay="0"/>
                                  </p:stCondLst>
                                  <p:childTnLst>
                                    <p:set>
                                      <p:cBhvr>
                                        <p:cTn id="12" dur="1" fill="hold">
                                          <p:stCondLst>
                                            <p:cond delay="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6"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447800"/>
            <a:ext cx="10820400" cy="5177563"/>
          </a:xfrm>
        </p:spPr>
        <p:txBody>
          <a:bodyPr>
            <a:normAutofit/>
          </a:bodyPr>
          <a:lstStyle/>
          <a:p>
            <a:pPr marL="0" indent="0">
              <a:buNone/>
            </a:pPr>
            <a:r>
              <a:rPr lang="en-US" sz="2000" b="1" dirty="0"/>
              <a:t>Robert G. Wright</a:t>
            </a:r>
          </a:p>
          <a:p>
            <a:pPr lvl="1">
              <a:buFont typeface="Calibri" panose="020F0502020204030204" pitchFamily="34" charset="0"/>
              <a:buChar char="—"/>
            </a:pPr>
            <a:r>
              <a:rPr lang="en-US" sz="1600" dirty="0"/>
              <a:t>Killing Cancer – Not People</a:t>
            </a:r>
            <a:endParaRPr lang="en-US" sz="3000" dirty="0"/>
          </a:p>
        </p:txBody>
      </p:sp>
      <p:sp>
        <p:nvSpPr>
          <p:cNvPr id="2" name="Title 1"/>
          <p:cNvSpPr>
            <a:spLocks noGrp="1"/>
          </p:cNvSpPr>
          <p:nvPr>
            <p:ph type="title"/>
          </p:nvPr>
        </p:nvSpPr>
        <p:spPr>
          <a:xfrm>
            <a:off x="609600" y="274638"/>
            <a:ext cx="10972800" cy="1143000"/>
          </a:xfrm>
        </p:spPr>
        <p:txBody>
          <a:bodyPr/>
          <a:lstStyle/>
          <a:p>
            <a:r>
              <a:rPr lang="en-US" b="1" dirty="0"/>
              <a:t>Cancer</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119</a:t>
            </a:fld>
            <a:r>
              <a:rPr lang="en-US" dirty="0"/>
              <a:t> of 132</a:t>
            </a:r>
          </a:p>
        </p:txBody>
      </p:sp>
      <p:sp>
        <p:nvSpPr>
          <p:cNvPr id="7" name="TextBox 6"/>
          <p:cNvSpPr txBox="1"/>
          <p:nvPr/>
        </p:nvSpPr>
        <p:spPr>
          <a:xfrm>
            <a:off x="762000" y="2133600"/>
            <a:ext cx="3657600" cy="466344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R="0" lvl="0">
              <a:lnSpc>
                <a:spcPct val="107000"/>
              </a:lnSpc>
              <a:spcBef>
                <a:spcPts val="0"/>
              </a:spcBef>
              <a:spcAft>
                <a:spcPts val="0"/>
              </a:spcAft>
              <a:buSzPts val="1100"/>
            </a:pPr>
            <a:r>
              <a:rPr lang="en-US" sz="1400" b="1" u="sng" kern="100" dirty="0">
                <a:solidFill>
                  <a:schemeClr val="bg1"/>
                </a:solidFill>
                <a:latin typeface="Calibri" panose="020F0502020204030204" pitchFamily="34" charset="0"/>
                <a:ea typeface="Arial" panose="020B0604020202020204" pitchFamily="34" charset="0"/>
                <a:cs typeface="Calibri" panose="020F0502020204030204" pitchFamily="34" charset="0"/>
              </a:rPr>
              <a:t>Acid - Alkaline:</a:t>
            </a:r>
            <a:endParaRPr lang="en-US" sz="1400" b="1" u="sng"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Cancer hates, and cannot live in an Alkaline environment </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Cancer fears and expires when confronted with oxygen</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000" kern="1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endParaRPr lang="en-US" sz="10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R="0" lvl="0">
              <a:lnSpc>
                <a:spcPct val="107000"/>
              </a:lnSpc>
              <a:spcBef>
                <a:spcPts val="0"/>
              </a:spcBef>
              <a:spcAft>
                <a:spcPts val="0"/>
              </a:spcAft>
              <a:buSzPts val="1100"/>
            </a:pPr>
            <a:r>
              <a:rPr lang="en-US" sz="1400" b="1" u="sng" kern="100" dirty="0">
                <a:solidFill>
                  <a:schemeClr val="bg1"/>
                </a:solidFill>
                <a:latin typeface="Calibri" panose="020F0502020204030204" pitchFamily="34" charset="0"/>
                <a:ea typeface="Arial" panose="020B0604020202020204" pitchFamily="34" charset="0"/>
                <a:cs typeface="Calibri" panose="020F0502020204030204" pitchFamily="34" charset="0"/>
              </a:rPr>
              <a:t>Diet Tips:</a:t>
            </a:r>
            <a:endParaRPr lang="en-US" sz="1400" b="1" u="sng"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Throw away the microwave</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Eat 80% raw food (includes juicing)</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Throw away aluminum cookware</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Eat certified organic </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Easy on Black pepper (very acidic)</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No table salt, use Himalayan or Celtics </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Cook with extra Virgin olive oil or coconut oil</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No commercial salad dressing</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Eat nothing that comes in a package, box or can. Eat fresh food</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No coffee or alcohol </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No artificial sweeteners</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No sodas, sport drinks (very acidic)</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No refined flours or breads with yeast (fungus)</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No white potatoes or white rice</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No peanuts, cashews, or corn (molds, fungus,  aflatoxin)</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No sugar of any kind </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No soy products, except fermented</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D6886034-B408-96C4-0E05-6AF01035C5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0298" y="843224"/>
            <a:ext cx="1267604" cy="1828800"/>
          </a:xfrm>
          <a:prstGeom prst="rect">
            <a:avLst/>
          </a:prstGeom>
        </p:spPr>
      </p:pic>
      <p:sp>
        <p:nvSpPr>
          <p:cNvPr id="14" name="TextBox 13">
            <a:extLst>
              <a:ext uri="{FF2B5EF4-FFF2-40B4-BE49-F238E27FC236}">
                <a16:creationId xmlns:a16="http://schemas.microsoft.com/office/drawing/2014/main" id="{CA452C70-71DE-83FE-E7D4-29D22DF2068F}"/>
              </a:ext>
            </a:extLst>
          </p:cNvPr>
          <p:cNvSpPr txBox="1"/>
          <p:nvPr/>
        </p:nvSpPr>
        <p:spPr>
          <a:xfrm>
            <a:off x="4648200" y="2125421"/>
            <a:ext cx="3657600" cy="466344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R="0" lvl="0">
              <a:lnSpc>
                <a:spcPct val="107000"/>
              </a:lnSpc>
              <a:spcBef>
                <a:spcPts val="0"/>
              </a:spcBef>
              <a:spcAft>
                <a:spcPts val="0"/>
              </a:spcAft>
              <a:buSzPts val="1100"/>
            </a:pPr>
            <a:r>
              <a:rPr lang="en-US" sz="1400" b="1" u="sng" kern="100" dirty="0">
                <a:solidFill>
                  <a:schemeClr val="bg1"/>
                </a:solidFill>
                <a:latin typeface="Calibri" panose="020F0502020204030204" pitchFamily="34" charset="0"/>
                <a:ea typeface="Arial" panose="020B0604020202020204" pitchFamily="34" charset="0"/>
                <a:cs typeface="Calibri" panose="020F0502020204030204" pitchFamily="34" charset="0"/>
              </a:rPr>
              <a:t>What you can and must eat:</a:t>
            </a:r>
            <a:endParaRPr lang="en-US" sz="1400" b="1" u="sng"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Carrots </a:t>
            </a:r>
            <a:r>
              <a:rPr lang="en-US" sz="1100" kern="100" dirty="0">
                <a:solidFill>
                  <a:schemeClr val="bg1"/>
                </a:solidFill>
                <a:latin typeface="Segoe UI Emoji" panose="020B0502040204020203" pitchFamily="34" charset="0"/>
                <a:ea typeface="Arial" panose="020B0604020202020204" pitchFamily="34" charset="0"/>
                <a:cs typeface="Segoe UI Emoji" panose="020B0502040204020203" pitchFamily="34" charset="0"/>
              </a:rPr>
              <a:t>🥕</a:t>
            </a: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 </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Avocados </a:t>
            </a:r>
            <a:r>
              <a:rPr lang="en-US" sz="1100" kern="100" dirty="0">
                <a:solidFill>
                  <a:schemeClr val="bg1"/>
                </a:solidFill>
                <a:latin typeface="Segoe UI Emoji" panose="020B0502040204020203" pitchFamily="34" charset="0"/>
                <a:ea typeface="Arial" panose="020B0604020202020204" pitchFamily="34" charset="0"/>
                <a:cs typeface="Segoe UI Emoji" panose="020B0502040204020203" pitchFamily="34" charset="0"/>
              </a:rPr>
              <a:t>🥑</a:t>
            </a: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 </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Organic coconut oil</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Olive oil</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Watercress</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Apricot kernels</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Wheat grass and barley grass</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Onions, garlic, ginger, Turmeric, brown rice, millet, quinoa, amaranth, teff, and buckwheat</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s-E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Red Reishi mushrooms (</a:t>
            </a:r>
            <a:r>
              <a:rPr lang="es-ES" sz="1100" kern="100" dirty="0" err="1">
                <a:solidFill>
                  <a:schemeClr val="bg1"/>
                </a:solidFill>
                <a:latin typeface="Calibri" panose="020F0502020204030204" pitchFamily="34" charset="0"/>
                <a:ea typeface="Arial" panose="020B0604020202020204" pitchFamily="34" charset="0"/>
                <a:cs typeface="Calibri" panose="020F0502020204030204" pitchFamily="34" charset="0"/>
              </a:rPr>
              <a:t>Ganoderma</a:t>
            </a:r>
            <a:r>
              <a:rPr lang="es-E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 </a:t>
            </a:r>
            <a:r>
              <a:rPr lang="es-ES" sz="1100" kern="100" dirty="0" err="1">
                <a:solidFill>
                  <a:schemeClr val="bg1"/>
                </a:solidFill>
                <a:latin typeface="Calibri" panose="020F0502020204030204" pitchFamily="34" charset="0"/>
                <a:ea typeface="Arial" panose="020B0604020202020204" pitchFamily="34" charset="0"/>
                <a:cs typeface="Calibri" panose="020F0502020204030204" pitchFamily="34" charset="0"/>
              </a:rPr>
              <a:t>Lucidum</a:t>
            </a:r>
            <a:r>
              <a:rPr lang="es-E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s-ES" sz="1100" kern="1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R="0" lvl="0">
              <a:lnSpc>
                <a:spcPct val="107000"/>
              </a:lnSpc>
              <a:spcBef>
                <a:spcPts val="0"/>
              </a:spcBef>
              <a:spcAft>
                <a:spcPts val="0"/>
              </a:spcAft>
              <a:buSzPts val="1100"/>
            </a:pPr>
            <a:r>
              <a:rPr lang="en-US" sz="1400" b="1" u="sng" kern="100" dirty="0">
                <a:solidFill>
                  <a:schemeClr val="bg1"/>
                </a:solidFill>
                <a:latin typeface="Calibri" panose="020F0502020204030204" pitchFamily="34" charset="0"/>
                <a:ea typeface="Arial" panose="020B0604020202020204" pitchFamily="34" charset="0"/>
                <a:cs typeface="Calibri" panose="020F0502020204030204" pitchFamily="34" charset="0"/>
              </a:rPr>
              <a:t>The Budwig Protocol:</a:t>
            </a:r>
            <a:endParaRPr lang="en-US" sz="1400" b="1" u="sng"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Two heaping tablespoons of cottage cheese for every tablespoon of organic Flax oil</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Mix with a spoon then with an immersion blender, blend well enough to become one substance-almost like whipped cream</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Grind up some fresh brown Flax seeds (coffee grinder) and mix them in</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You can add fresh lemon or lime juice, cinnamon, ground almonds, walnuts or macadamia nuts</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You can also add a couple of berries</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Let the complete mixture sit for 5 to 10 minutes to allow the chemical reaction to take place</a:t>
            </a:r>
          </a:p>
        </p:txBody>
      </p:sp>
      <p:sp>
        <p:nvSpPr>
          <p:cNvPr id="15" name="TextBox 14">
            <a:extLst>
              <a:ext uri="{FF2B5EF4-FFF2-40B4-BE49-F238E27FC236}">
                <a16:creationId xmlns:a16="http://schemas.microsoft.com/office/drawing/2014/main" id="{4D39A0F0-CF15-6720-BAAC-832719DE7BF1}"/>
              </a:ext>
            </a:extLst>
          </p:cNvPr>
          <p:cNvSpPr txBox="1"/>
          <p:nvPr/>
        </p:nvSpPr>
        <p:spPr>
          <a:xfrm>
            <a:off x="8454614" y="2785358"/>
            <a:ext cx="3124200" cy="122052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R="0" lvl="0">
              <a:lnSpc>
                <a:spcPct val="107000"/>
              </a:lnSpc>
              <a:spcBef>
                <a:spcPts val="0"/>
              </a:spcBef>
              <a:spcAft>
                <a:spcPts val="0"/>
              </a:spcAft>
              <a:buSzPts val="1100"/>
            </a:pPr>
            <a:r>
              <a:rPr lang="en-US" sz="1400" b="1" u="sng" kern="100" dirty="0">
                <a:solidFill>
                  <a:schemeClr val="bg1"/>
                </a:solidFill>
                <a:latin typeface="Calibri" panose="020F0502020204030204" pitchFamily="34" charset="0"/>
                <a:ea typeface="Arial" panose="020B0604020202020204" pitchFamily="34" charset="0"/>
                <a:cs typeface="Calibri" panose="020F0502020204030204" pitchFamily="34" charset="0"/>
              </a:rPr>
              <a:t>Ketogenic Diet - Ketones:</a:t>
            </a:r>
            <a:endParaRPr lang="en-US" sz="1400" b="1" u="sng"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70 to 75% good fats</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20 to 25% protein</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5 to 10% good carbohydrates </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Fasting (up to 21 days)</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Ketogenic diet literally starves the cancer</a:t>
            </a:r>
          </a:p>
        </p:txBody>
      </p:sp>
      <p:sp>
        <p:nvSpPr>
          <p:cNvPr id="16" name="TextBox 15">
            <a:extLst>
              <a:ext uri="{FF2B5EF4-FFF2-40B4-BE49-F238E27FC236}">
                <a16:creationId xmlns:a16="http://schemas.microsoft.com/office/drawing/2014/main" id="{B8750056-D793-2BEE-749A-0BAE38669E20}"/>
              </a:ext>
            </a:extLst>
          </p:cNvPr>
          <p:cNvSpPr txBox="1"/>
          <p:nvPr/>
        </p:nvSpPr>
        <p:spPr>
          <a:xfrm>
            <a:off x="8454614" y="4119219"/>
            <a:ext cx="3124200" cy="266964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nSpc>
                <a:spcPct val="107000"/>
              </a:lnSpc>
            </a:pPr>
            <a:r>
              <a:rPr lang="en-US" sz="1400" b="1" u="sng" kern="100" dirty="0">
                <a:solidFill>
                  <a:schemeClr val="bg1"/>
                </a:solidFill>
                <a:latin typeface="Calibri" panose="020F0502020204030204" pitchFamily="34" charset="0"/>
                <a:ea typeface="Arial" panose="020B0604020202020204" pitchFamily="34" charset="0"/>
                <a:cs typeface="Calibri" panose="020F0502020204030204" pitchFamily="34" charset="0"/>
              </a:rPr>
              <a:t>Supplements:</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Ravioli (soursop)</a:t>
            </a:r>
            <a:r>
              <a:rPr lang="en-US" sz="1100" kern="1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Phytonutrients/</a:t>
            </a:r>
            <a:r>
              <a:rPr lang="en-US" sz="1100" kern="100" dirty="0" err="1">
                <a:solidFill>
                  <a:schemeClr val="bg1"/>
                </a:solidFill>
                <a:latin typeface="Calibri" panose="020F0502020204030204" pitchFamily="34" charset="0"/>
                <a:ea typeface="Arial" panose="020B0604020202020204" pitchFamily="34" charset="0"/>
                <a:cs typeface="Calibri" panose="020F0502020204030204" pitchFamily="34" charset="0"/>
              </a:rPr>
              <a:t>Protomorphogens</a:t>
            </a: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(PMGs):</a:t>
            </a:r>
            <a:r>
              <a:rPr lang="en-US" sz="1100" kern="1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Aloe </a:t>
            </a:r>
            <a:r>
              <a:rPr lang="en-US" sz="1100" kern="100" dirty="0" err="1">
                <a:solidFill>
                  <a:schemeClr val="bg1"/>
                </a:solidFill>
                <a:latin typeface="Calibri" panose="020F0502020204030204" pitchFamily="34" charset="0"/>
                <a:ea typeface="Arial" panose="020B0604020202020204" pitchFamily="34" charset="0"/>
                <a:cs typeface="Calibri" panose="020F0502020204030204" pitchFamily="34" charset="0"/>
              </a:rPr>
              <a:t>Arborescens</a:t>
            </a: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a:t>
            </a:r>
            <a:r>
              <a:rPr lang="en-US" sz="1100" kern="1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Organic Ionized/Pico Silver:</a:t>
            </a:r>
            <a:r>
              <a:rPr lang="en-US" sz="1100" kern="1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100" kern="100" dirty="0" err="1">
                <a:solidFill>
                  <a:schemeClr val="bg1"/>
                </a:solidFill>
                <a:latin typeface="Calibri" panose="020F0502020204030204" pitchFamily="34" charset="0"/>
                <a:ea typeface="Arial" panose="020B0604020202020204" pitchFamily="34" charset="0"/>
                <a:cs typeface="Calibri" panose="020F0502020204030204" pitchFamily="34" charset="0"/>
              </a:rPr>
              <a:t>Protandim</a:t>
            </a: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 (by </a:t>
            </a:r>
            <a:r>
              <a:rPr lang="en-US" sz="1100" kern="100" dirty="0" err="1">
                <a:solidFill>
                  <a:schemeClr val="bg1"/>
                </a:solidFill>
                <a:latin typeface="Calibri" panose="020F0502020204030204" pitchFamily="34" charset="0"/>
                <a:ea typeface="Arial" panose="020B0604020202020204" pitchFamily="34" charset="0"/>
                <a:cs typeface="Calibri" panose="020F0502020204030204" pitchFamily="34" charset="0"/>
              </a:rPr>
              <a:t>LifeVantage</a:t>
            </a: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lvl="1">
              <a:lnSpc>
                <a:spcPct val="107000"/>
              </a:lnSpc>
              <a:buSzPts val="1100"/>
            </a:pPr>
            <a:r>
              <a:rPr lang="en-US" sz="1100" i="1" kern="100" dirty="0">
                <a:solidFill>
                  <a:schemeClr val="bg1"/>
                </a:solidFill>
                <a:latin typeface="Calibri" panose="020F0502020204030204" pitchFamily="34" charset="0"/>
                <a:ea typeface="Arial" panose="020B0604020202020204" pitchFamily="34" charset="0"/>
                <a:cs typeface="Calibri" panose="020F0502020204030204" pitchFamily="34" charset="0"/>
              </a:rPr>
              <a:t>Milk Thistle, bacopa, Ashwagandha root, green tea leaf, and Turmeric</a:t>
            </a:r>
            <a:r>
              <a:rPr lang="en-US" sz="1100" i="1" kern="1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endParaRPr lang="en-US" sz="1100" i="1"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Soul, Rain International:</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lvl="1">
              <a:lnSpc>
                <a:spcPct val="107000"/>
              </a:lnSpc>
              <a:buSzPts val="1100"/>
            </a:pPr>
            <a:r>
              <a:rPr lang="en-US" sz="1100" i="1" kern="100" dirty="0">
                <a:solidFill>
                  <a:schemeClr val="bg1"/>
                </a:solidFill>
                <a:latin typeface="Calibri" panose="020F0502020204030204" pitchFamily="34" charset="0"/>
                <a:ea typeface="Arial" panose="020B0604020202020204" pitchFamily="34" charset="0"/>
                <a:cs typeface="Calibri" panose="020F0502020204030204" pitchFamily="34" charset="0"/>
              </a:rPr>
              <a:t>An organic, 3-seed drink that eliminate pain and reduce cancer</a:t>
            </a:r>
            <a:endParaRPr lang="en-US" sz="1100" i="1"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lvl="1">
              <a:lnSpc>
                <a:spcPct val="107000"/>
              </a:lnSpc>
              <a:buSzPts val="1100"/>
            </a:pPr>
            <a:r>
              <a:rPr lang="en-US" sz="1100" i="1" kern="100" dirty="0">
                <a:solidFill>
                  <a:schemeClr val="bg1"/>
                </a:solidFill>
                <a:latin typeface="Calibri" panose="020F0502020204030204" pitchFamily="34" charset="0"/>
                <a:ea typeface="Arial" panose="020B0604020202020204" pitchFamily="34" charset="0"/>
                <a:cs typeface="Calibri" panose="020F0502020204030204" pitchFamily="34" charset="0"/>
              </a:rPr>
              <a:t>Black cumin seed (Nigella sativa)</a:t>
            </a:r>
            <a:endParaRPr lang="en-US" sz="1100" i="1"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lvl="1">
              <a:lnSpc>
                <a:spcPct val="107000"/>
              </a:lnSpc>
              <a:buSzPts val="1100"/>
            </a:pPr>
            <a:r>
              <a:rPr lang="en-US" sz="1100" i="1" kern="100" dirty="0">
                <a:solidFill>
                  <a:schemeClr val="bg1"/>
                </a:solidFill>
                <a:latin typeface="Calibri" panose="020F0502020204030204" pitchFamily="34" charset="0"/>
                <a:ea typeface="Arial" panose="020B0604020202020204" pitchFamily="34" charset="0"/>
                <a:cs typeface="Calibri" panose="020F0502020204030204" pitchFamily="34" charset="0"/>
              </a:rPr>
              <a:t>Black raspberry seed</a:t>
            </a:r>
            <a:endParaRPr lang="en-US" sz="1100" i="1"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lvl="1">
              <a:lnSpc>
                <a:spcPct val="107000"/>
              </a:lnSpc>
              <a:buSzPts val="1100"/>
            </a:pPr>
            <a:r>
              <a:rPr lang="en-US" sz="1100" i="1" kern="100" dirty="0">
                <a:solidFill>
                  <a:schemeClr val="bg1"/>
                </a:solidFill>
                <a:latin typeface="Calibri" panose="020F0502020204030204" pitchFamily="34" charset="0"/>
                <a:ea typeface="Arial" panose="020B0604020202020204" pitchFamily="34" charset="0"/>
                <a:cs typeface="Calibri" panose="020F0502020204030204" pitchFamily="34" charset="0"/>
              </a:rPr>
              <a:t>Chardonnay grape seed</a:t>
            </a:r>
          </a:p>
        </p:txBody>
      </p:sp>
    </p:spTree>
    <p:extLst>
      <p:ext uri="{BB962C8B-B14F-4D97-AF65-F5344CB8AC3E}">
        <p14:creationId xmlns:p14="http://schemas.microsoft.com/office/powerpoint/2010/main" val="163801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
                                          </p:stCondLst>
                                        </p:cTn>
                                        <p:tgtEl>
                                          <p:spTgt spid="7"/>
                                        </p:tgtEl>
                                        <p:attrNameLst>
                                          <p:attrName>style.visibility</p:attrName>
                                        </p:attrNameLst>
                                      </p:cBhvr>
                                      <p:to>
                                        <p:strVal val="visible"/>
                                      </p:to>
                                    </p:set>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9"/>
                                          </p:stCondLst>
                                        </p:cTn>
                                        <p:tgtEl>
                                          <p:spTgt spid="14"/>
                                        </p:tgtEl>
                                        <p:attrNameLst>
                                          <p:attrName>style.visibility</p:attrName>
                                        </p:attrNameLst>
                                      </p:cBhvr>
                                      <p:to>
                                        <p:strVal val="visible"/>
                                      </p:to>
                                    </p:set>
                                  </p:childTnLst>
                                </p:cTn>
                              </p:par>
                            </p:childTnLst>
                          </p:cTn>
                        </p:par>
                        <p:par>
                          <p:cTn id="10" fill="hold">
                            <p:stCondLst>
                              <p:cond delay="20"/>
                            </p:stCondLst>
                            <p:childTnLst>
                              <p:par>
                                <p:cTn id="11" presetID="1" presetClass="entr" presetSubtype="0" fill="hold" grpId="0" nodeType="afterEffect">
                                  <p:stCondLst>
                                    <p:cond delay="0"/>
                                  </p:stCondLst>
                                  <p:childTnLst>
                                    <p:set>
                                      <p:cBhvr>
                                        <p:cTn id="12" dur="1" fill="hold">
                                          <p:stCondLst>
                                            <p:cond delay="9"/>
                                          </p:stCondLst>
                                        </p:cTn>
                                        <p:tgtEl>
                                          <p:spTgt spid="15"/>
                                        </p:tgtEl>
                                        <p:attrNameLst>
                                          <p:attrName>style.visibility</p:attrName>
                                        </p:attrNameLst>
                                      </p:cBhvr>
                                      <p:to>
                                        <p:strVal val="visible"/>
                                      </p:to>
                                    </p:set>
                                  </p:childTnLst>
                                </p:cTn>
                              </p:par>
                            </p:childTnLst>
                          </p:cTn>
                        </p:par>
                        <p:par>
                          <p:cTn id="13" fill="hold">
                            <p:stCondLst>
                              <p:cond delay="30"/>
                            </p:stCondLst>
                            <p:childTnLst>
                              <p:par>
                                <p:cTn id="14" presetID="1" presetClass="entr" presetSubtype="0" fill="hold" grpId="0" nodeType="afterEffect">
                                  <p:stCondLst>
                                    <p:cond delay="0"/>
                                  </p:stCondLst>
                                  <p:childTnLst>
                                    <p:set>
                                      <p:cBhvr>
                                        <p:cTn id="15" dur="1" fill="hold">
                                          <p:stCondLst>
                                            <p:cond delay="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8691" y="1600200"/>
            <a:ext cx="6034617" cy="4525963"/>
          </a:xfrm>
        </p:spPr>
      </p:pic>
      <p:sp>
        <p:nvSpPr>
          <p:cNvPr id="2" name="Title 1"/>
          <p:cNvSpPr>
            <a:spLocks noGrp="1"/>
          </p:cNvSpPr>
          <p:nvPr>
            <p:ph type="title"/>
          </p:nvPr>
        </p:nvSpPr>
        <p:spPr>
          <a:xfrm>
            <a:off x="609600" y="274638"/>
            <a:ext cx="10972800" cy="1143000"/>
          </a:xfrm>
        </p:spPr>
        <p:txBody>
          <a:bodyPr/>
          <a:lstStyle/>
          <a:p>
            <a:r>
              <a:rPr lang="en-US" b="1" dirty="0"/>
              <a:t>Electromagnetic Spectrum</a:t>
            </a:r>
          </a:p>
        </p:txBody>
      </p:sp>
      <p:sp>
        <p:nvSpPr>
          <p:cNvPr id="3" name="Slide Number Placeholder 2"/>
          <p:cNvSpPr>
            <a:spLocks noGrp="1"/>
          </p:cNvSpPr>
          <p:nvPr>
            <p:ph type="sldNum" sz="quarter" idx="12"/>
          </p:nvPr>
        </p:nvSpPr>
        <p:spPr/>
        <p:txBody>
          <a:bodyPr/>
          <a:lstStyle/>
          <a:p>
            <a:fld id="{7C4A7A4F-25D2-44C7-8F60-E6F823069186}" type="slidenum">
              <a:rPr lang="en-US" smtClean="0"/>
              <a:pPr/>
              <a:t>12</a:t>
            </a:fld>
            <a:r>
              <a:rPr lang="en-US" dirty="0"/>
              <a:t> of 132</a:t>
            </a:r>
          </a:p>
        </p:txBody>
      </p:sp>
    </p:spTree>
    <p:extLst>
      <p:ext uri="{BB962C8B-B14F-4D97-AF65-F5344CB8AC3E}">
        <p14:creationId xmlns:p14="http://schemas.microsoft.com/office/powerpoint/2010/main" val="137886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869180"/>
          </a:xfrm>
        </p:spPr>
        <p:txBody>
          <a:bodyPr>
            <a:normAutofit/>
          </a:bodyPr>
          <a:lstStyle/>
          <a:p>
            <a:pPr marL="0" indent="0">
              <a:buNone/>
            </a:pPr>
            <a:r>
              <a:rPr lang="en-US" sz="2000" b="1" dirty="0"/>
              <a:t>Kenny </a:t>
            </a:r>
            <a:r>
              <a:rPr lang="en-US" sz="2000" b="1" dirty="0" err="1"/>
              <a:t>Ausubel</a:t>
            </a:r>
            <a:endParaRPr lang="en-US" sz="2000" b="1" dirty="0"/>
          </a:p>
          <a:p>
            <a:pPr marL="685800" lvl="1"/>
            <a:r>
              <a:rPr lang="en-US" sz="1600" dirty="0"/>
              <a:t>When Healing Becomes a Crime</a:t>
            </a:r>
          </a:p>
          <a:p>
            <a:pPr marL="400050" lvl="1" indent="0">
              <a:buNone/>
            </a:pPr>
            <a:endParaRPr lang="en-US" sz="1100" dirty="0"/>
          </a:p>
          <a:p>
            <a:pPr marL="0" indent="0">
              <a:buNone/>
            </a:pPr>
            <a:r>
              <a:rPr lang="en-US" sz="2000" b="1" dirty="0"/>
              <a:t>Evita </a:t>
            </a:r>
            <a:r>
              <a:rPr lang="en-US" sz="2000" b="1" dirty="0" err="1"/>
              <a:t>Ramparte</a:t>
            </a:r>
            <a:endParaRPr lang="en-US" sz="2000" b="1" dirty="0"/>
          </a:p>
          <a:p>
            <a:pPr marL="685800" lvl="1"/>
            <a:r>
              <a:rPr lang="en-US" sz="1600" dirty="0"/>
              <a:t>The Bliss of Cancer (.pdf)</a:t>
            </a:r>
          </a:p>
          <a:p>
            <a:pPr marL="685800" lvl="1"/>
            <a:endParaRPr lang="en-US" sz="1100" dirty="0"/>
          </a:p>
          <a:p>
            <a:pPr marL="0" indent="0">
              <a:buNone/>
            </a:pPr>
            <a:r>
              <a:rPr lang="en-US" sz="2000" b="1" dirty="0" err="1"/>
              <a:t>Hulda</a:t>
            </a:r>
            <a:r>
              <a:rPr lang="en-US" sz="2000" b="1" dirty="0"/>
              <a:t> Clark, PhD</a:t>
            </a:r>
          </a:p>
          <a:p>
            <a:pPr marL="685800" lvl="1"/>
            <a:r>
              <a:rPr lang="en-US" sz="1600" dirty="0"/>
              <a:t>The Cure and Prevention of all Cancers (free .pdf download)</a:t>
            </a:r>
          </a:p>
        </p:txBody>
      </p:sp>
      <p:sp>
        <p:nvSpPr>
          <p:cNvPr id="2" name="Title 1"/>
          <p:cNvSpPr>
            <a:spLocks noGrp="1"/>
          </p:cNvSpPr>
          <p:nvPr>
            <p:ph type="title"/>
          </p:nvPr>
        </p:nvSpPr>
        <p:spPr>
          <a:xfrm>
            <a:off x="609600" y="274638"/>
            <a:ext cx="10972800" cy="1143000"/>
          </a:xfrm>
        </p:spPr>
        <p:txBody>
          <a:bodyPr/>
          <a:lstStyle/>
          <a:p>
            <a:r>
              <a:rPr lang="en-US" b="1" dirty="0"/>
              <a:t>Cancer</a:t>
            </a:r>
          </a:p>
        </p:txBody>
      </p:sp>
      <p:sp>
        <p:nvSpPr>
          <p:cNvPr id="9" name="Slide Number Placeholder 8"/>
          <p:cNvSpPr>
            <a:spLocks noGrp="1"/>
          </p:cNvSpPr>
          <p:nvPr>
            <p:ph type="sldNum" sz="quarter" idx="12"/>
          </p:nvPr>
        </p:nvSpPr>
        <p:spPr/>
        <p:txBody>
          <a:bodyPr/>
          <a:lstStyle/>
          <a:p>
            <a:fld id="{7C4A7A4F-25D2-44C7-8F60-E6F823069186}" type="slidenum">
              <a:rPr lang="en-US" smtClean="0"/>
              <a:pPr/>
              <a:t>120</a:t>
            </a:fld>
            <a:r>
              <a:rPr lang="en-US" dirty="0"/>
              <a:t> of 132</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1614413"/>
            <a:ext cx="1216756" cy="18288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0378" y="2590800"/>
            <a:ext cx="1220422" cy="18288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0145" y="4267200"/>
            <a:ext cx="3886200" cy="2202180"/>
          </a:xfrm>
          <a:prstGeom prst="round2DiagRect">
            <a:avLst>
              <a:gd name="adj1" fmla="val 16667"/>
              <a:gd name="adj2" fmla="val 0"/>
            </a:avLst>
          </a:prstGeom>
          <a:ln w="88900" cap="sq">
            <a:solidFill>
              <a:schemeClr val="accent4">
                <a:lumMod val="75000"/>
              </a:schemeClr>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3074" y="4267200"/>
            <a:ext cx="1235082" cy="1828800"/>
          </a:xfrm>
          <a:prstGeom prst="rect">
            <a:avLst/>
          </a:prstGeom>
        </p:spPr>
      </p:pic>
      <p:sp>
        <p:nvSpPr>
          <p:cNvPr id="8" name="TextBox 7"/>
          <p:cNvSpPr txBox="1"/>
          <p:nvPr/>
        </p:nvSpPr>
        <p:spPr>
          <a:xfrm>
            <a:off x="8956518" y="5511225"/>
            <a:ext cx="2621548"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i="1" dirty="0"/>
              <a:t>Death from Cancer in the US: 599,108 (21.3%)</a:t>
            </a:r>
          </a:p>
        </p:txBody>
      </p:sp>
    </p:spTree>
    <p:extLst>
      <p:ext uri="{BB962C8B-B14F-4D97-AF65-F5344CB8AC3E}">
        <p14:creationId xmlns:p14="http://schemas.microsoft.com/office/powerpoint/2010/main" val="24662133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47800"/>
            <a:ext cx="10668000" cy="5177563"/>
          </a:xfrm>
        </p:spPr>
        <p:txBody>
          <a:bodyPr>
            <a:normAutofit/>
          </a:bodyPr>
          <a:lstStyle/>
          <a:p>
            <a:pPr marL="0" indent="0">
              <a:buNone/>
            </a:pPr>
            <a:r>
              <a:rPr lang="en-US" sz="2000" b="1" dirty="0"/>
              <a:t>Ty Bollinger</a:t>
            </a:r>
          </a:p>
          <a:p>
            <a:pPr lvl="1">
              <a:buFont typeface="Calibri" panose="020F0502020204030204" pitchFamily="34" charset="0"/>
              <a:buChar char="—"/>
            </a:pPr>
            <a:r>
              <a:rPr lang="en-US" sz="1600" dirty="0"/>
              <a:t>The Truth about Cancer</a:t>
            </a:r>
          </a:p>
          <a:p>
            <a:pPr marL="0" indent="0">
              <a:buNone/>
            </a:pPr>
            <a:endParaRPr lang="en-US" sz="3000" dirty="0"/>
          </a:p>
        </p:txBody>
      </p:sp>
      <p:sp>
        <p:nvSpPr>
          <p:cNvPr id="2" name="Title 1"/>
          <p:cNvSpPr>
            <a:spLocks noGrp="1"/>
          </p:cNvSpPr>
          <p:nvPr>
            <p:ph type="title"/>
          </p:nvPr>
        </p:nvSpPr>
        <p:spPr>
          <a:xfrm>
            <a:off x="609600" y="274638"/>
            <a:ext cx="10972800" cy="1143000"/>
          </a:xfrm>
        </p:spPr>
        <p:txBody>
          <a:bodyPr/>
          <a:lstStyle/>
          <a:p>
            <a:r>
              <a:rPr lang="en-US" b="1" dirty="0"/>
              <a:t>Cancer</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121</a:t>
            </a:fld>
            <a:r>
              <a:rPr lang="en-US" dirty="0"/>
              <a:t> of 132</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1836" y="1252478"/>
            <a:ext cx="1214324" cy="1828800"/>
          </a:xfrm>
          <a:prstGeom prst="rect">
            <a:avLst/>
          </a:prstGeom>
        </p:spPr>
      </p:pic>
      <p:sp>
        <p:nvSpPr>
          <p:cNvPr id="6" name="TextBox 5"/>
          <p:cNvSpPr txBox="1"/>
          <p:nvPr/>
        </p:nvSpPr>
        <p:spPr>
          <a:xfrm>
            <a:off x="1447800" y="5189256"/>
            <a:ext cx="4389120" cy="129266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Alternative Clinics:</a:t>
            </a:r>
          </a:p>
          <a:p>
            <a:pPr marL="284163" indent="-284163">
              <a:buFont typeface="+mj-lt"/>
              <a:buAutoNum type="arabicPeriod"/>
            </a:pPr>
            <a:r>
              <a:rPr lang="en-US" sz="1200" dirty="0"/>
              <a:t>Hoxsey (Bio-Medical Clinic) forced by the FDA to move from Arizona to Tijuana Mexico. </a:t>
            </a:r>
          </a:p>
          <a:p>
            <a:pPr marL="284163" indent="-284163">
              <a:buFont typeface="+mj-lt"/>
              <a:buAutoNum type="arabicPeriod"/>
            </a:pPr>
            <a:r>
              <a:rPr lang="en-US" sz="1200" dirty="0"/>
              <a:t>Hope 4 Cancer Institute, Tijuana Mexico</a:t>
            </a:r>
          </a:p>
          <a:p>
            <a:pPr marL="284163" indent="-284163">
              <a:buFont typeface="+mj-lt"/>
              <a:buAutoNum type="arabicPeriod"/>
            </a:pPr>
            <a:r>
              <a:rPr lang="en-US" sz="1200" dirty="0" err="1"/>
              <a:t>Hilu</a:t>
            </a:r>
            <a:r>
              <a:rPr lang="en-US" sz="1200" dirty="0"/>
              <a:t> Institute, Spain</a:t>
            </a:r>
          </a:p>
          <a:p>
            <a:pPr marL="284163" indent="-284163">
              <a:buFont typeface="+mj-lt"/>
              <a:buAutoNum type="arabicPeriod"/>
            </a:pPr>
            <a:r>
              <a:rPr lang="en-US" sz="1200" dirty="0" err="1"/>
              <a:t>Dr</a:t>
            </a:r>
            <a:r>
              <a:rPr lang="en-US" sz="1200" dirty="0"/>
              <a:t> </a:t>
            </a:r>
            <a:r>
              <a:rPr lang="en-US" sz="1200" dirty="0" err="1"/>
              <a:t>Rath</a:t>
            </a:r>
            <a:r>
              <a:rPr lang="en-US" sz="1200" dirty="0"/>
              <a:t> Research Institute, Netherlands</a:t>
            </a:r>
          </a:p>
        </p:txBody>
      </p:sp>
      <p:sp>
        <p:nvSpPr>
          <p:cNvPr id="7" name="TextBox 6"/>
          <p:cNvSpPr txBox="1"/>
          <p:nvPr/>
        </p:nvSpPr>
        <p:spPr>
          <a:xfrm>
            <a:off x="1447800" y="2166878"/>
            <a:ext cx="4389120" cy="25603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230188" indent="-230188">
              <a:buFont typeface="+mj-lt"/>
              <a:buAutoNum type="arabicPeriod"/>
            </a:pPr>
            <a:r>
              <a:rPr lang="en-US" sz="1200" dirty="0"/>
              <a:t>18% cancer caused by infection</a:t>
            </a:r>
          </a:p>
          <a:p>
            <a:pPr marL="230188" indent="-230188">
              <a:buFont typeface="+mj-lt"/>
              <a:buAutoNum type="arabicPeriod"/>
            </a:pPr>
            <a:r>
              <a:rPr lang="en-US" sz="1200" dirty="0"/>
              <a:t>18% (1 in 5) cancer deaths caused by obesity</a:t>
            </a:r>
          </a:p>
          <a:p>
            <a:pPr marL="230188" indent="-230188">
              <a:buFont typeface="+mj-lt"/>
              <a:buAutoNum type="arabicPeriod"/>
            </a:pPr>
            <a:r>
              <a:rPr lang="en-US" sz="1200" dirty="0"/>
              <a:t>41% environmental factor</a:t>
            </a:r>
          </a:p>
          <a:p>
            <a:pPr marL="230188" indent="-230188">
              <a:buFont typeface="+mj-lt"/>
              <a:buAutoNum type="arabicPeriod"/>
            </a:pPr>
            <a:r>
              <a:rPr lang="en-US" sz="1200" dirty="0"/>
              <a:t>Insulin resistance contributes to cancer</a:t>
            </a:r>
          </a:p>
          <a:p>
            <a:pPr marL="460375" lvl="1" indent="-233363">
              <a:buFont typeface="+mj-lt"/>
              <a:buAutoNum type="alphaLcPeriod"/>
            </a:pPr>
            <a:r>
              <a:rPr lang="en-US" sz="1200" dirty="0"/>
              <a:t>Type 2 Diabetes </a:t>
            </a:r>
          </a:p>
          <a:p>
            <a:pPr marL="800100" lvl="2" indent="-339725">
              <a:buFont typeface="+mj-lt"/>
              <a:buAutoNum type="romanLcPeriod"/>
            </a:pPr>
            <a:r>
              <a:rPr lang="en-US" sz="1200" dirty="0"/>
              <a:t>Obesity</a:t>
            </a:r>
          </a:p>
          <a:p>
            <a:pPr marL="800100" lvl="2" indent="-339725">
              <a:buFont typeface="+mj-lt"/>
              <a:buAutoNum type="romanLcPeriod"/>
            </a:pPr>
            <a:r>
              <a:rPr lang="en-US" sz="1200" dirty="0"/>
              <a:t>Lack of physical activity</a:t>
            </a:r>
          </a:p>
          <a:p>
            <a:pPr marL="800100" lvl="2" indent="-339725">
              <a:buFont typeface="+mj-lt"/>
              <a:buAutoNum type="romanLcPeriod"/>
            </a:pPr>
            <a:r>
              <a:rPr lang="en-US" sz="1200" dirty="0"/>
              <a:t>Hyperinsulinemia </a:t>
            </a:r>
          </a:p>
          <a:p>
            <a:pPr marL="800100" lvl="2" indent="-339725">
              <a:buFont typeface="+mj-lt"/>
              <a:buAutoNum type="romanLcPeriod"/>
            </a:pPr>
            <a:r>
              <a:rPr lang="en-US" sz="1200" dirty="0"/>
              <a:t>Poor diet </a:t>
            </a:r>
          </a:p>
          <a:p>
            <a:pPr marL="460375" lvl="1" indent="-230188">
              <a:buFont typeface="+mj-lt"/>
              <a:buAutoNum type="alphaLcPeriod"/>
            </a:pPr>
            <a:r>
              <a:rPr lang="en-US" sz="1200" dirty="0"/>
              <a:t>Cancer</a:t>
            </a:r>
          </a:p>
          <a:p>
            <a:pPr marL="800100" lvl="2" indent="-339725">
              <a:buFont typeface="+mj-lt"/>
              <a:buAutoNum type="romanLcPeriod"/>
            </a:pPr>
            <a:r>
              <a:rPr lang="en-US" sz="1200" dirty="0"/>
              <a:t>Same as type 2 diabetes</a:t>
            </a:r>
          </a:p>
          <a:p>
            <a:pPr marL="230188" indent="-230188">
              <a:buFont typeface="+mj-lt"/>
              <a:buAutoNum type="arabicPeriod"/>
            </a:pPr>
            <a:r>
              <a:rPr lang="en-US" sz="1200" dirty="0"/>
              <a:t>BEST strategy to address insulin resistance….Intermitting Fasting </a:t>
            </a:r>
          </a:p>
          <a:p>
            <a:pPr marL="230188" indent="-230188">
              <a:buFont typeface="+mj-lt"/>
              <a:buAutoNum type="arabicPeriod"/>
            </a:pPr>
            <a:r>
              <a:rPr lang="en-US" sz="1200" dirty="0"/>
              <a:t>Sitting all day (cause), need to be moving (walking everyday)</a:t>
            </a:r>
          </a:p>
        </p:txBody>
      </p:sp>
      <p:sp>
        <p:nvSpPr>
          <p:cNvPr id="8" name="TextBox 7"/>
          <p:cNvSpPr txBox="1"/>
          <p:nvPr/>
        </p:nvSpPr>
        <p:spPr>
          <a:xfrm>
            <a:off x="6705600" y="2166878"/>
            <a:ext cx="2926080" cy="9144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t>Western Medicine Protocol:</a:t>
            </a:r>
          </a:p>
          <a:p>
            <a:pPr marL="685800" lvl="1" indent="-228600">
              <a:buFont typeface="+mj-lt"/>
              <a:buAutoNum type="arabicPeriod"/>
            </a:pPr>
            <a:r>
              <a:rPr lang="en-US" sz="1200" dirty="0"/>
              <a:t>Chemotherapy (poison)</a:t>
            </a:r>
          </a:p>
          <a:p>
            <a:pPr marL="685800" lvl="1" indent="-228600">
              <a:buFont typeface="+mj-lt"/>
              <a:buAutoNum type="arabicPeriod"/>
            </a:pPr>
            <a:r>
              <a:rPr lang="en-US" sz="1200" dirty="0"/>
              <a:t>Radiation (burn)</a:t>
            </a:r>
          </a:p>
          <a:p>
            <a:pPr marL="685800" lvl="1" indent="-228600">
              <a:buFont typeface="+mj-lt"/>
              <a:buAutoNum type="arabicPeriod"/>
            </a:pPr>
            <a:r>
              <a:rPr lang="en-US" sz="1200" dirty="0"/>
              <a:t>Surgery (cut)</a:t>
            </a:r>
          </a:p>
        </p:txBody>
      </p:sp>
      <p:sp>
        <p:nvSpPr>
          <p:cNvPr id="9" name="TextBox 8"/>
          <p:cNvSpPr txBox="1"/>
          <p:nvPr/>
        </p:nvSpPr>
        <p:spPr>
          <a:xfrm>
            <a:off x="6705600" y="3404434"/>
            <a:ext cx="4480560" cy="313932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Some Alternative Healing Methods:</a:t>
            </a:r>
          </a:p>
          <a:p>
            <a:pPr marL="342900" indent="-342900">
              <a:buFont typeface="+mj-lt"/>
              <a:buAutoNum type="arabicPeriod"/>
            </a:pPr>
            <a:r>
              <a:rPr lang="en-US" sz="1200" dirty="0"/>
              <a:t>Let food be your medicine (Raw Fruits &amp; Vegetables) </a:t>
            </a:r>
          </a:p>
          <a:p>
            <a:pPr marL="342900" indent="-342900">
              <a:buFont typeface="+mj-lt"/>
              <a:buAutoNum type="arabicPeriod"/>
            </a:pPr>
            <a:r>
              <a:rPr lang="en-US" sz="1200" dirty="0"/>
              <a:t>Detox &amp; Enemas</a:t>
            </a:r>
          </a:p>
          <a:p>
            <a:pPr marL="342900" indent="-342900">
              <a:buFont typeface="+mj-lt"/>
              <a:buAutoNum type="arabicPeriod"/>
            </a:pPr>
            <a:r>
              <a:rPr lang="en-US" sz="1200" dirty="0"/>
              <a:t>Balance your energy</a:t>
            </a:r>
          </a:p>
          <a:p>
            <a:pPr marL="342900" indent="-342900">
              <a:buFont typeface="+mj-lt"/>
              <a:buAutoNum type="arabicPeriod"/>
            </a:pPr>
            <a:r>
              <a:rPr lang="en-US" sz="1200" dirty="0"/>
              <a:t>Heal Emotional Wounds: Forgiveness </a:t>
            </a:r>
          </a:p>
          <a:p>
            <a:pPr marL="342900" indent="-342900">
              <a:buFont typeface="+mj-lt"/>
              <a:buAutoNum type="arabicPeriod"/>
            </a:pPr>
            <a:r>
              <a:rPr lang="en-US" sz="1200" dirty="0"/>
              <a:t>Biological Dentistry</a:t>
            </a:r>
          </a:p>
          <a:p>
            <a:pPr marL="342900" indent="-342900">
              <a:buFont typeface="+mj-lt"/>
              <a:buAutoNum type="arabicPeriod"/>
            </a:pPr>
            <a:r>
              <a:rPr lang="en-US" sz="1200" dirty="0"/>
              <a:t>Vitamins: B17 (Apricot Seeds, Chokecherry pits), D3, C, Iodine</a:t>
            </a:r>
          </a:p>
          <a:p>
            <a:pPr marL="342900" indent="-342900">
              <a:buFont typeface="+mj-lt"/>
              <a:buAutoNum type="arabicPeriod"/>
            </a:pPr>
            <a:r>
              <a:rPr lang="en-US" sz="1200" dirty="0"/>
              <a:t>Minerals: Selenium, Chromium, Silica, Iodine, Copper, Zinc</a:t>
            </a:r>
          </a:p>
          <a:p>
            <a:pPr marL="342900" indent="-342900">
              <a:buFont typeface="+mj-lt"/>
              <a:buAutoNum type="arabicPeriod"/>
            </a:pPr>
            <a:r>
              <a:rPr lang="en-US" sz="1200" dirty="0"/>
              <a:t>Herbal Teas: Essiac, Green, Dandelion, Chaga Mushroom </a:t>
            </a:r>
          </a:p>
          <a:p>
            <a:pPr marL="342900" indent="-342900">
              <a:buFont typeface="+mj-lt"/>
              <a:buAutoNum type="arabicPeriod"/>
            </a:pPr>
            <a:r>
              <a:rPr lang="en-US" sz="1200" dirty="0"/>
              <a:t>Flavonoids: Quercetin, Resveratrol, Garlic</a:t>
            </a:r>
          </a:p>
          <a:p>
            <a:pPr marL="342900" indent="-342900">
              <a:buFont typeface="+mj-lt"/>
              <a:buAutoNum type="arabicPeriod"/>
            </a:pPr>
            <a:r>
              <a:rPr lang="en-US" sz="1200" dirty="0"/>
              <a:t>Alkalinize (80/20 rule), pH Kills Cancer</a:t>
            </a:r>
          </a:p>
          <a:p>
            <a:pPr marL="342900" indent="-342900">
              <a:buFont typeface="+mj-lt"/>
              <a:buAutoNum type="arabicPeriod"/>
            </a:pPr>
            <a:r>
              <a:rPr lang="en-US" sz="1200" dirty="0"/>
              <a:t>Baking Soda</a:t>
            </a:r>
          </a:p>
          <a:p>
            <a:pPr marL="342900" indent="-342900">
              <a:buFont typeface="+mj-lt"/>
              <a:buAutoNum type="arabicPeriod"/>
            </a:pPr>
            <a:r>
              <a:rPr lang="en-US" sz="1200" dirty="0"/>
              <a:t>Budwig Diet: Flaxseed oil 3oz, Cottage cheese 6oz, fruit</a:t>
            </a:r>
          </a:p>
          <a:p>
            <a:pPr marL="342900" indent="-342900">
              <a:buFont typeface="+mj-lt"/>
              <a:buAutoNum type="arabicPeriod"/>
            </a:pPr>
            <a:r>
              <a:rPr lang="en-US" sz="1200" dirty="0"/>
              <a:t>Ketogenic Diet, and Fasting</a:t>
            </a:r>
          </a:p>
          <a:p>
            <a:pPr marL="342900" indent="-342900">
              <a:buFont typeface="+mj-lt"/>
              <a:buAutoNum type="arabicPeriod"/>
            </a:pPr>
            <a:r>
              <a:rPr lang="en-US" sz="1200" dirty="0"/>
              <a:t>Eliminate sugar from diet, sugar feeds cancer</a:t>
            </a:r>
          </a:p>
          <a:p>
            <a:pPr marL="342900" indent="-342900">
              <a:buFont typeface="+mj-lt"/>
              <a:buAutoNum type="arabicPeriod"/>
            </a:pPr>
            <a:r>
              <a:rPr lang="en-US" sz="1200" dirty="0"/>
              <a:t>Sauna/Hypothermia, cancer cell die in heat</a:t>
            </a:r>
          </a:p>
        </p:txBody>
      </p:sp>
    </p:spTree>
    <p:extLst>
      <p:ext uri="{BB962C8B-B14F-4D97-AF65-F5344CB8AC3E}">
        <p14:creationId xmlns:p14="http://schemas.microsoft.com/office/powerpoint/2010/main" val="17617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
                                          </p:stCondLst>
                                        </p:cTn>
                                        <p:tgtEl>
                                          <p:spTgt spid="7"/>
                                        </p:tgtEl>
                                        <p:attrNameLst>
                                          <p:attrName>style.visibility</p:attrName>
                                        </p:attrNameLst>
                                      </p:cBhvr>
                                      <p:to>
                                        <p:strVal val="visible"/>
                                      </p:to>
                                    </p:set>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749"/>
                                          </p:stCondLst>
                                        </p:cTn>
                                        <p:tgtEl>
                                          <p:spTgt spid="6"/>
                                        </p:tgtEl>
                                        <p:attrNameLst>
                                          <p:attrName>style.visibility</p:attrName>
                                        </p:attrNameLst>
                                      </p:cBhvr>
                                      <p:to>
                                        <p:strVal val="visible"/>
                                      </p:to>
                                    </p:set>
                                  </p:childTnLst>
                                </p:cTn>
                              </p:par>
                            </p:childTnLst>
                          </p:cTn>
                        </p:par>
                        <p:par>
                          <p:cTn id="10" fill="hold">
                            <p:stCondLst>
                              <p:cond delay="760"/>
                            </p:stCondLst>
                            <p:childTnLst>
                              <p:par>
                                <p:cTn id="11" presetID="1" presetClass="entr" presetSubtype="0" fill="hold" grpId="0" nodeType="afterEffect">
                                  <p:stCondLst>
                                    <p:cond delay="0"/>
                                  </p:stCondLst>
                                  <p:childTnLst>
                                    <p:set>
                                      <p:cBhvr>
                                        <p:cTn id="12" dur="1" fill="hold">
                                          <p:stCondLst>
                                            <p:cond delay="749"/>
                                          </p:stCondLst>
                                        </p:cTn>
                                        <p:tgtEl>
                                          <p:spTgt spid="8"/>
                                        </p:tgtEl>
                                        <p:attrNameLst>
                                          <p:attrName>style.visibility</p:attrName>
                                        </p:attrNameLst>
                                      </p:cBhvr>
                                      <p:to>
                                        <p:strVal val="visible"/>
                                      </p:to>
                                    </p:set>
                                  </p:childTnLst>
                                </p:cTn>
                              </p:par>
                            </p:childTnLst>
                          </p:cTn>
                        </p:par>
                        <p:par>
                          <p:cTn id="13" fill="hold">
                            <p:stCondLst>
                              <p:cond delay="1510"/>
                            </p:stCondLst>
                            <p:childTnLst>
                              <p:par>
                                <p:cTn id="14" presetID="1" presetClass="entr" presetSubtype="0" fill="hold" grpId="0" nodeType="afterEffect">
                                  <p:stCondLst>
                                    <p:cond delay="0"/>
                                  </p:stCondLst>
                                  <p:childTnLst>
                                    <p:set>
                                      <p:cBhvr>
                                        <p:cTn id="15" dur="1" fill="hold">
                                          <p:stCondLst>
                                            <p:cond delay="74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47800"/>
            <a:ext cx="10668000" cy="5177563"/>
          </a:xfrm>
        </p:spPr>
        <p:txBody>
          <a:bodyPr>
            <a:normAutofit/>
          </a:bodyPr>
          <a:lstStyle/>
          <a:p>
            <a:pPr marL="0" indent="0">
              <a:buNone/>
            </a:pPr>
            <a:r>
              <a:rPr lang="en-US" sz="2000" b="1" dirty="0"/>
              <a:t>Chris Wark</a:t>
            </a:r>
          </a:p>
          <a:p>
            <a:pPr lvl="1">
              <a:buFont typeface="Calibri" panose="020F0502020204030204" pitchFamily="34" charset="0"/>
              <a:buChar char="—"/>
            </a:pPr>
            <a:r>
              <a:rPr lang="en-US" sz="1600" dirty="0"/>
              <a:t>Chris Beat Cancer</a:t>
            </a:r>
          </a:p>
          <a:p>
            <a:pPr marL="0" indent="0">
              <a:buNone/>
            </a:pPr>
            <a:endParaRPr lang="en-US" sz="3000" dirty="0"/>
          </a:p>
        </p:txBody>
      </p:sp>
      <p:sp>
        <p:nvSpPr>
          <p:cNvPr id="2" name="Title 1"/>
          <p:cNvSpPr>
            <a:spLocks noGrp="1"/>
          </p:cNvSpPr>
          <p:nvPr>
            <p:ph type="title"/>
          </p:nvPr>
        </p:nvSpPr>
        <p:spPr>
          <a:xfrm>
            <a:off x="609600" y="274638"/>
            <a:ext cx="10972800" cy="1143000"/>
          </a:xfrm>
        </p:spPr>
        <p:txBody>
          <a:bodyPr/>
          <a:lstStyle/>
          <a:p>
            <a:r>
              <a:rPr lang="en-US" b="1" dirty="0"/>
              <a:t>Cancer</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122</a:t>
            </a:fld>
            <a:r>
              <a:rPr lang="en-US" dirty="0"/>
              <a:t> of 132</a:t>
            </a:r>
          </a:p>
        </p:txBody>
      </p:sp>
      <p:sp>
        <p:nvSpPr>
          <p:cNvPr id="7" name="TextBox 6"/>
          <p:cNvSpPr txBox="1"/>
          <p:nvPr/>
        </p:nvSpPr>
        <p:spPr>
          <a:xfrm>
            <a:off x="1085964" y="2261338"/>
            <a:ext cx="4629036" cy="249299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200" dirty="0"/>
              <a:t>Two days before Christmas and at 26 years old, Chris Wark was diagnosed with stage 3 colon cancer. He had surgery to remove a golf ball-sized tumor and a third of his colon. But after surgery, instead of the traditional chemotherapy, Wark decided to radically change his diet and lifestyle in order to promote health and healing in his body. In Chris Beat Cancer, Wark describes his healing journey, exposes the corruption and ineffectiveness of the medical and cancer industries, and shares the strategies that he and many others have used to heal cancer. These strategies include adopting the Beat Cancer Mindset; radical diet and lifestyle changes; and mental, emotional, and spiritual healing, as well as advanced integrative therapies. Dually packed with an emotional punch and extensive healing solutions, Chris Beat Cancer will inspire and guide you on your own journey toward wellness.</a:t>
            </a:r>
            <a:endParaRPr lang="en-US" sz="1000" dirty="0"/>
          </a:p>
        </p:txBody>
      </p:sp>
      <p:sp>
        <p:nvSpPr>
          <p:cNvPr id="8" name="TextBox 7"/>
          <p:cNvSpPr txBox="1"/>
          <p:nvPr/>
        </p:nvSpPr>
        <p:spPr>
          <a:xfrm>
            <a:off x="6477002" y="2266879"/>
            <a:ext cx="2926080" cy="83099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200" i="1" dirty="0"/>
              <a:t>Colon cancer survivor who opted out of chemotherapy after surgery provides the toxin-free diet, lifestyle, and therapy guidelines he used to help himself heal.</a:t>
            </a:r>
            <a:endParaRPr lang="en-US" sz="1000" i="1" dirty="0"/>
          </a:p>
        </p:txBody>
      </p:sp>
      <p:pic>
        <p:nvPicPr>
          <p:cNvPr id="1026" name="Picture 2">
            <a:extLst>
              <a:ext uri="{FF2B5EF4-FFF2-40B4-BE49-F238E27FC236}">
                <a16:creationId xmlns:a16="http://schemas.microsoft.com/office/drawing/2014/main" id="{1FDBFFDE-6474-8970-8AFD-ACBAD52CAB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58400" y="2227479"/>
            <a:ext cx="12192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01C6ACC-A966-85B4-ADA4-B7BDB7BEE14E}"/>
              </a:ext>
            </a:extLst>
          </p:cNvPr>
          <p:cNvSpPr txBox="1"/>
          <p:nvPr/>
        </p:nvSpPr>
        <p:spPr>
          <a:xfrm>
            <a:off x="6480020" y="3553999"/>
            <a:ext cx="2926080" cy="120032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200" dirty="0">
                <a:solidFill>
                  <a:schemeClr val="bg1"/>
                </a:solidFill>
              </a:rPr>
              <a:t>Chris Beat Cancer – You found the Chris Beat Cancer blog! I created this resource to help you heal or prevent cancer holistically. Welcome to the Chris Beat Cancer family!</a:t>
            </a:r>
          </a:p>
          <a:p>
            <a:pPr algn="just"/>
            <a:endParaRPr lang="en-US" sz="1200" i="1" dirty="0">
              <a:solidFill>
                <a:schemeClr val="bg1"/>
              </a:solidFill>
            </a:endParaRPr>
          </a:p>
          <a:p>
            <a:pPr algn="ctr"/>
            <a:r>
              <a:rPr lang="en-US" sz="1200" i="1" dirty="0">
                <a:solidFill>
                  <a:schemeClr val="bg1"/>
                </a:solidFill>
              </a:rPr>
              <a:t>https://www.ChrisBeatCancer.com</a:t>
            </a:r>
            <a:endParaRPr lang="en-US" sz="1000" i="1" dirty="0">
              <a:solidFill>
                <a:schemeClr val="bg1"/>
              </a:solidFill>
            </a:endParaRPr>
          </a:p>
        </p:txBody>
      </p:sp>
    </p:spTree>
    <p:extLst>
      <p:ext uri="{BB962C8B-B14F-4D97-AF65-F5344CB8AC3E}">
        <p14:creationId xmlns:p14="http://schemas.microsoft.com/office/powerpoint/2010/main" val="321991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
                                          </p:stCondLst>
                                        </p:cTn>
                                        <p:tgtEl>
                                          <p:spTgt spid="7"/>
                                        </p:tgtEl>
                                        <p:attrNameLst>
                                          <p:attrName>style.visibility</p:attrName>
                                        </p:attrNameLst>
                                      </p:cBhvr>
                                      <p:to>
                                        <p:strVal val="visible"/>
                                      </p:to>
                                    </p:set>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749"/>
                                          </p:stCondLst>
                                        </p:cTn>
                                        <p:tgtEl>
                                          <p:spTgt spid="8"/>
                                        </p:tgtEl>
                                        <p:attrNameLst>
                                          <p:attrName>style.visibility</p:attrName>
                                        </p:attrNameLst>
                                      </p:cBhvr>
                                      <p:to>
                                        <p:strVal val="visible"/>
                                      </p:to>
                                    </p:set>
                                  </p:childTnLst>
                                </p:cTn>
                              </p:par>
                            </p:childTnLst>
                          </p:cTn>
                        </p:par>
                        <p:par>
                          <p:cTn id="10" fill="hold">
                            <p:stCondLst>
                              <p:cond delay="760"/>
                            </p:stCondLst>
                            <p:childTnLst>
                              <p:par>
                                <p:cTn id="11" presetID="1" presetClass="entr" presetSubtype="0" fill="hold" grpId="0" nodeType="afterEffect">
                                  <p:stCondLst>
                                    <p:cond delay="0"/>
                                  </p:stCondLst>
                                  <p:childTnLst>
                                    <p:set>
                                      <p:cBhvr>
                                        <p:cTn id="12" dur="1" fill="hold">
                                          <p:stCondLst>
                                            <p:cond delay="74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sz="2400" dirty="0"/>
              <a:t> </a:t>
            </a:r>
            <a:r>
              <a:rPr lang="en-US" b="1" dirty="0"/>
              <a:t>The Endocrine System</a:t>
            </a:r>
            <a:endParaRPr lang="en-US" dirty="0"/>
          </a:p>
        </p:txBody>
      </p:sp>
      <p:sp>
        <p:nvSpPr>
          <p:cNvPr id="5" name="Slide Number Placeholder 4"/>
          <p:cNvSpPr>
            <a:spLocks noGrp="1"/>
          </p:cNvSpPr>
          <p:nvPr>
            <p:ph type="sldNum" sz="quarter" idx="12"/>
          </p:nvPr>
        </p:nvSpPr>
        <p:spPr/>
        <p:txBody>
          <a:bodyPr/>
          <a:lstStyle/>
          <a:p>
            <a:fld id="{7C4A7A4F-25D2-44C7-8F60-E6F823069186}" type="slidenum">
              <a:rPr lang="en-US" smtClean="0"/>
              <a:pPr/>
              <a:t>123</a:t>
            </a:fld>
            <a:r>
              <a:rPr lang="en-US" dirty="0"/>
              <a:t> of 132</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2209800"/>
            <a:ext cx="3924300" cy="4379800"/>
          </a:xfrm>
          <a:prstGeom prst="rect">
            <a:avLst/>
          </a:prstGeom>
        </p:spPr>
      </p:pic>
      <p:sp>
        <p:nvSpPr>
          <p:cNvPr id="4" name="TextBox 3"/>
          <p:cNvSpPr txBox="1"/>
          <p:nvPr/>
        </p:nvSpPr>
        <p:spPr>
          <a:xfrm>
            <a:off x="2209800" y="1295400"/>
            <a:ext cx="7162800" cy="892552"/>
          </a:xfrm>
          <a:prstGeom prst="rect">
            <a:avLst/>
          </a:prstGeom>
          <a:noFill/>
        </p:spPr>
        <p:txBody>
          <a:bodyPr wrap="square" rtlCol="0">
            <a:spAutoFit/>
          </a:bodyPr>
          <a:lstStyle/>
          <a:p>
            <a:pPr algn="just"/>
            <a:r>
              <a:rPr lang="en-US" sz="2000" dirty="0">
                <a:solidFill>
                  <a:schemeClr val="bg1"/>
                </a:solidFill>
              </a:rPr>
              <a:t>The </a:t>
            </a:r>
            <a:r>
              <a:rPr lang="en-US" sz="2000" b="1" dirty="0">
                <a:solidFill>
                  <a:schemeClr val="bg1"/>
                </a:solidFill>
              </a:rPr>
              <a:t>Endocrine System</a:t>
            </a:r>
            <a:r>
              <a:rPr lang="en-US" sz="2000" dirty="0">
                <a:solidFill>
                  <a:schemeClr val="bg1"/>
                </a:solidFill>
              </a:rPr>
              <a:t> </a:t>
            </a:r>
            <a:r>
              <a:rPr lang="en-US" sz="1600" dirty="0">
                <a:solidFill>
                  <a:schemeClr val="bg1"/>
                </a:solidFill>
              </a:rPr>
              <a:t>is the collection of glands that produce hormones that regulate metabolism, growth and development, tissue function, sexual function, reproduction, sleep, and mood, among other things.</a:t>
            </a:r>
          </a:p>
        </p:txBody>
      </p:sp>
    </p:spTree>
    <p:extLst>
      <p:ext uri="{BB962C8B-B14F-4D97-AF65-F5344CB8AC3E}">
        <p14:creationId xmlns:p14="http://schemas.microsoft.com/office/powerpoint/2010/main" val="27954699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56960" y="1446262"/>
            <a:ext cx="4587240" cy="3978012"/>
          </a:xfrm>
          <a:prstGeom prst="rect">
            <a:avLst/>
          </a:prstGeom>
          <a:noFill/>
        </p:spPr>
        <p:txBody>
          <a:bodyPr wrap="square" rtlCol="0">
            <a:spAutoFit/>
          </a:bodyPr>
          <a:lstStyle/>
          <a:p>
            <a:r>
              <a:rPr lang="en-US" sz="1050" dirty="0">
                <a:solidFill>
                  <a:schemeClr val="bg1"/>
                </a:solidFill>
              </a:rPr>
              <a:t>• Fat-burning</a:t>
            </a:r>
            <a:br>
              <a:rPr lang="en-US" sz="1050" dirty="0">
                <a:solidFill>
                  <a:schemeClr val="bg1"/>
                </a:solidFill>
              </a:rPr>
            </a:br>
            <a:r>
              <a:rPr lang="en-US" sz="1050" dirty="0">
                <a:solidFill>
                  <a:schemeClr val="bg1"/>
                </a:solidFill>
              </a:rPr>
              <a:t>• Anti-cancer</a:t>
            </a:r>
            <a:br>
              <a:rPr lang="en-US" sz="1050" dirty="0">
                <a:solidFill>
                  <a:schemeClr val="bg1"/>
                </a:solidFill>
              </a:rPr>
            </a:br>
            <a:r>
              <a:rPr lang="en-US" sz="1050" dirty="0">
                <a:solidFill>
                  <a:schemeClr val="bg1"/>
                </a:solidFill>
              </a:rPr>
              <a:t>• Antidepressant</a:t>
            </a:r>
            <a:br>
              <a:rPr lang="en-US" sz="1050" dirty="0">
                <a:solidFill>
                  <a:schemeClr val="bg1"/>
                </a:solidFill>
              </a:rPr>
            </a:br>
            <a:r>
              <a:rPr lang="en-US" sz="1050" dirty="0">
                <a:solidFill>
                  <a:schemeClr val="bg1"/>
                </a:solidFill>
              </a:rPr>
              <a:t>• Peaks around age 25, after 25 it's all downhill, heading towards 0 by age 80.</a:t>
            </a:r>
          </a:p>
          <a:p>
            <a:endParaRPr lang="en-US" sz="700" b="1" dirty="0">
              <a:solidFill>
                <a:schemeClr val="bg1"/>
              </a:solidFill>
            </a:endParaRPr>
          </a:p>
          <a:p>
            <a:r>
              <a:rPr lang="en-US" sz="1200" b="1" u="sng" dirty="0">
                <a:solidFill>
                  <a:schemeClr val="bg1"/>
                </a:solidFill>
              </a:rPr>
              <a:t>Testosterone:</a:t>
            </a:r>
            <a:br>
              <a:rPr lang="en-US" sz="1050" dirty="0">
                <a:solidFill>
                  <a:schemeClr val="bg1"/>
                </a:solidFill>
              </a:rPr>
            </a:br>
            <a:r>
              <a:rPr lang="en-US" sz="1050" dirty="0">
                <a:solidFill>
                  <a:schemeClr val="bg1"/>
                </a:solidFill>
              </a:rPr>
              <a:t>• Miracle Hormone </a:t>
            </a:r>
          </a:p>
          <a:p>
            <a:endParaRPr lang="en-US" sz="700" b="1" dirty="0">
              <a:solidFill>
                <a:schemeClr val="bg1"/>
              </a:solidFill>
            </a:endParaRPr>
          </a:p>
          <a:p>
            <a:r>
              <a:rPr lang="en-US" sz="1200" b="1" u="sng" dirty="0">
                <a:solidFill>
                  <a:schemeClr val="bg1"/>
                </a:solidFill>
              </a:rPr>
              <a:t>Estrogen:</a:t>
            </a:r>
            <a:br>
              <a:rPr lang="en-US" sz="1050" dirty="0">
                <a:solidFill>
                  <a:schemeClr val="bg1"/>
                </a:solidFill>
              </a:rPr>
            </a:br>
            <a:r>
              <a:rPr lang="en-US" sz="1050" dirty="0">
                <a:solidFill>
                  <a:schemeClr val="bg1"/>
                </a:solidFill>
              </a:rPr>
              <a:t>• Decline with age in women</a:t>
            </a:r>
            <a:br>
              <a:rPr lang="en-US" sz="1050" dirty="0">
                <a:solidFill>
                  <a:schemeClr val="bg1"/>
                </a:solidFill>
              </a:rPr>
            </a:br>
            <a:r>
              <a:rPr lang="en-US" sz="1050" dirty="0">
                <a:solidFill>
                  <a:schemeClr val="bg1"/>
                </a:solidFill>
              </a:rPr>
              <a:t>• Tends to increase with age in men (maybe pro-aging hormone) </a:t>
            </a:r>
          </a:p>
          <a:p>
            <a:endParaRPr lang="en-US" sz="700" b="1" dirty="0">
              <a:solidFill>
                <a:schemeClr val="bg1"/>
              </a:solidFill>
            </a:endParaRPr>
          </a:p>
          <a:p>
            <a:r>
              <a:rPr lang="en-US" sz="1200" b="1" u="sng" dirty="0">
                <a:solidFill>
                  <a:schemeClr val="bg1"/>
                </a:solidFill>
              </a:rPr>
              <a:t>Human Chorionic Gonadotropin (</a:t>
            </a:r>
            <a:r>
              <a:rPr lang="en-US" sz="1200" b="1" u="sng" dirty="0" err="1">
                <a:solidFill>
                  <a:schemeClr val="bg1"/>
                </a:solidFill>
              </a:rPr>
              <a:t>hCG</a:t>
            </a:r>
            <a:r>
              <a:rPr lang="en-US" sz="1200" b="1" u="sng" dirty="0">
                <a:solidFill>
                  <a:schemeClr val="bg1"/>
                </a:solidFill>
              </a:rPr>
              <a:t>):</a:t>
            </a:r>
            <a:br>
              <a:rPr lang="en-US" sz="1050" dirty="0">
                <a:solidFill>
                  <a:schemeClr val="bg1"/>
                </a:solidFill>
              </a:rPr>
            </a:br>
            <a:r>
              <a:rPr lang="en-US" sz="1050" dirty="0">
                <a:solidFill>
                  <a:schemeClr val="bg1"/>
                </a:solidFill>
              </a:rPr>
              <a:t>• Reproduction hormone</a:t>
            </a:r>
            <a:br>
              <a:rPr lang="en-US" sz="1050" dirty="0">
                <a:solidFill>
                  <a:schemeClr val="bg1"/>
                </a:solidFill>
              </a:rPr>
            </a:br>
            <a:r>
              <a:rPr lang="en-US" sz="1050" dirty="0">
                <a:solidFill>
                  <a:schemeClr val="bg1"/>
                </a:solidFill>
              </a:rPr>
              <a:t>• Major aging hormone </a:t>
            </a:r>
          </a:p>
          <a:p>
            <a:endParaRPr lang="en-US" sz="700" b="1" dirty="0">
              <a:solidFill>
                <a:schemeClr val="bg1"/>
              </a:solidFill>
            </a:endParaRPr>
          </a:p>
          <a:p>
            <a:r>
              <a:rPr lang="en-US" sz="1200" b="1" u="sng" dirty="0">
                <a:solidFill>
                  <a:schemeClr val="bg1"/>
                </a:solidFill>
              </a:rPr>
              <a:t>Human Growth Hormone (</a:t>
            </a:r>
            <a:r>
              <a:rPr lang="en-US" sz="1200" b="1" u="sng" dirty="0" err="1">
                <a:solidFill>
                  <a:schemeClr val="bg1"/>
                </a:solidFill>
              </a:rPr>
              <a:t>hGH</a:t>
            </a:r>
            <a:r>
              <a:rPr lang="en-US" sz="1200" b="1" u="sng" dirty="0">
                <a:solidFill>
                  <a:schemeClr val="bg1"/>
                </a:solidFill>
              </a:rPr>
              <a:t>):</a:t>
            </a:r>
            <a:br>
              <a:rPr lang="en-US" sz="1050" dirty="0">
                <a:solidFill>
                  <a:schemeClr val="bg1"/>
                </a:solidFill>
              </a:rPr>
            </a:br>
            <a:r>
              <a:rPr lang="en-US" sz="1050" dirty="0">
                <a:solidFill>
                  <a:schemeClr val="bg1"/>
                </a:solidFill>
              </a:rPr>
              <a:t>• Declines with age</a:t>
            </a:r>
            <a:br>
              <a:rPr lang="en-US" sz="1050" dirty="0">
                <a:solidFill>
                  <a:schemeClr val="bg1"/>
                </a:solidFill>
              </a:rPr>
            </a:br>
            <a:r>
              <a:rPr lang="en-US" sz="1050" dirty="0">
                <a:solidFill>
                  <a:schemeClr val="bg1"/>
                </a:solidFill>
              </a:rPr>
              <a:t>• Boosts muscle mass</a:t>
            </a:r>
            <a:br>
              <a:rPr lang="en-US" sz="1050" dirty="0">
                <a:solidFill>
                  <a:schemeClr val="bg1"/>
                </a:solidFill>
              </a:rPr>
            </a:br>
            <a:r>
              <a:rPr lang="en-US" sz="1050" dirty="0">
                <a:solidFill>
                  <a:schemeClr val="bg1"/>
                </a:solidFill>
              </a:rPr>
              <a:t>• Makes you look good</a:t>
            </a:r>
            <a:br>
              <a:rPr lang="en-US" sz="1050" dirty="0">
                <a:solidFill>
                  <a:schemeClr val="bg1"/>
                </a:solidFill>
              </a:rPr>
            </a:br>
            <a:r>
              <a:rPr lang="en-US" sz="1050" dirty="0">
                <a:solidFill>
                  <a:schemeClr val="bg1"/>
                </a:solidFill>
              </a:rPr>
              <a:t>• Not an anti-aging hormone </a:t>
            </a:r>
          </a:p>
          <a:p>
            <a:endParaRPr lang="en-US" sz="700" b="1" dirty="0">
              <a:solidFill>
                <a:schemeClr val="bg1"/>
              </a:solidFill>
            </a:endParaRPr>
          </a:p>
          <a:p>
            <a:r>
              <a:rPr lang="en-US" sz="1200" b="1" u="sng" dirty="0">
                <a:solidFill>
                  <a:schemeClr val="bg1"/>
                </a:solidFill>
              </a:rPr>
              <a:t>Cortisol:</a:t>
            </a:r>
            <a:br>
              <a:rPr lang="en-US" sz="1050" dirty="0">
                <a:solidFill>
                  <a:schemeClr val="bg1"/>
                </a:solidFill>
              </a:rPr>
            </a:br>
            <a:r>
              <a:rPr lang="en-US" sz="1050" dirty="0">
                <a:solidFill>
                  <a:schemeClr val="bg1"/>
                </a:solidFill>
              </a:rPr>
              <a:t>• Stress Hormone</a:t>
            </a:r>
            <a:br>
              <a:rPr lang="en-US" sz="1050" dirty="0">
                <a:solidFill>
                  <a:schemeClr val="bg1"/>
                </a:solidFill>
              </a:rPr>
            </a:br>
            <a:r>
              <a:rPr lang="en-US" sz="1050" dirty="0">
                <a:solidFill>
                  <a:schemeClr val="bg1"/>
                </a:solidFill>
              </a:rPr>
              <a:t>• Tends to stay elevated as one ages</a:t>
            </a:r>
          </a:p>
        </p:txBody>
      </p:sp>
      <p:sp>
        <p:nvSpPr>
          <p:cNvPr id="2" name="Title 1"/>
          <p:cNvSpPr>
            <a:spLocks noGrp="1"/>
          </p:cNvSpPr>
          <p:nvPr>
            <p:ph type="title"/>
          </p:nvPr>
        </p:nvSpPr>
        <p:spPr>
          <a:xfrm>
            <a:off x="609600" y="274638"/>
            <a:ext cx="10972800" cy="1143000"/>
          </a:xfrm>
        </p:spPr>
        <p:txBody>
          <a:bodyPr>
            <a:normAutofit/>
          </a:bodyPr>
          <a:lstStyle/>
          <a:p>
            <a:r>
              <a:rPr lang="en-US" sz="2400" dirty="0"/>
              <a:t> </a:t>
            </a:r>
            <a:r>
              <a:rPr lang="en-US" sz="4300" b="1" dirty="0"/>
              <a:t>The Endocrine System</a:t>
            </a:r>
            <a:br>
              <a:rPr lang="en-US" sz="2400" dirty="0"/>
            </a:br>
            <a:r>
              <a:rPr lang="en-US" sz="2400" dirty="0"/>
              <a:t>Anti-Aging Hormones</a:t>
            </a:r>
          </a:p>
        </p:txBody>
      </p:sp>
      <p:sp>
        <p:nvSpPr>
          <p:cNvPr id="3" name="Slide Number Placeholder 2"/>
          <p:cNvSpPr>
            <a:spLocks noGrp="1"/>
          </p:cNvSpPr>
          <p:nvPr>
            <p:ph type="sldNum" sz="quarter" idx="12"/>
          </p:nvPr>
        </p:nvSpPr>
        <p:spPr/>
        <p:txBody>
          <a:bodyPr/>
          <a:lstStyle/>
          <a:p>
            <a:fld id="{7C4A7A4F-25D2-44C7-8F60-E6F823069186}" type="slidenum">
              <a:rPr lang="en-US" smtClean="0"/>
              <a:pPr/>
              <a:t>124</a:t>
            </a:fld>
            <a:r>
              <a:rPr lang="en-US" dirty="0"/>
              <a:t> of 132</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3435268"/>
            <a:ext cx="1217982" cy="1828800"/>
          </a:xfrm>
          <a:prstGeom prst="rect">
            <a:avLst/>
          </a:prstGeom>
        </p:spPr>
      </p:pic>
      <p:sp>
        <p:nvSpPr>
          <p:cNvPr id="4" name="TextBox 3"/>
          <p:cNvSpPr txBox="1"/>
          <p:nvPr/>
        </p:nvSpPr>
        <p:spPr>
          <a:xfrm>
            <a:off x="6096000" y="5481779"/>
            <a:ext cx="5410200" cy="1231106"/>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solidFill>
                  <a:schemeClr val="bg1">
                    <a:lumMod val="95000"/>
                  </a:schemeClr>
                </a:solidFill>
              </a:rPr>
              <a:t>Human aging is driven by reproductive hormones that have what appear to be multiple roles:</a:t>
            </a:r>
            <a:br>
              <a:rPr lang="en-US" b="1" dirty="0">
                <a:solidFill>
                  <a:schemeClr val="bg1">
                    <a:lumMod val="95000"/>
                  </a:schemeClr>
                </a:solidFill>
              </a:rPr>
            </a:br>
            <a:r>
              <a:rPr lang="en-US" sz="1400" dirty="0">
                <a:solidFill>
                  <a:schemeClr val="bg1">
                    <a:lumMod val="95000"/>
                  </a:schemeClr>
                </a:solidFill>
              </a:rPr>
              <a:t>1. To drive the development program from infancy to adulthood</a:t>
            </a:r>
            <a:br>
              <a:rPr lang="en-US" sz="1400" dirty="0">
                <a:solidFill>
                  <a:schemeClr val="bg1">
                    <a:lumMod val="95000"/>
                  </a:schemeClr>
                </a:solidFill>
              </a:rPr>
            </a:br>
            <a:r>
              <a:rPr lang="en-US" sz="1400" dirty="0">
                <a:solidFill>
                  <a:schemeClr val="bg1">
                    <a:lumMod val="95000"/>
                  </a:schemeClr>
                </a:solidFill>
              </a:rPr>
              <a:t>2. To drive the reproductive process during the reproductive years</a:t>
            </a:r>
            <a:br>
              <a:rPr lang="en-US" sz="1400" dirty="0">
                <a:solidFill>
                  <a:schemeClr val="bg1">
                    <a:lumMod val="95000"/>
                  </a:schemeClr>
                </a:solidFill>
              </a:rPr>
            </a:br>
            <a:r>
              <a:rPr lang="en-US" sz="1400" dirty="0">
                <a:solidFill>
                  <a:schemeClr val="bg1">
                    <a:lumMod val="95000"/>
                  </a:schemeClr>
                </a:solidFill>
              </a:rPr>
              <a:t>3. To drive the aging process in post-menopausal years</a:t>
            </a:r>
          </a:p>
        </p:txBody>
      </p:sp>
      <p:sp>
        <p:nvSpPr>
          <p:cNvPr id="6" name="TextBox 5"/>
          <p:cNvSpPr txBox="1"/>
          <p:nvPr/>
        </p:nvSpPr>
        <p:spPr>
          <a:xfrm>
            <a:off x="1066800" y="1371600"/>
            <a:ext cx="4892040" cy="5409173"/>
          </a:xfrm>
          <a:prstGeom prst="rect">
            <a:avLst/>
          </a:prstGeom>
          <a:noFill/>
        </p:spPr>
        <p:txBody>
          <a:bodyPr wrap="square" rtlCol="0">
            <a:spAutoFit/>
          </a:bodyPr>
          <a:lstStyle/>
          <a:p>
            <a:r>
              <a:rPr lang="en-US" sz="2000" b="1" dirty="0">
                <a:solidFill>
                  <a:schemeClr val="bg1"/>
                </a:solidFill>
              </a:rPr>
              <a:t>Jeff Bowles</a:t>
            </a:r>
          </a:p>
          <a:p>
            <a:r>
              <a:rPr lang="en-US" sz="1200" b="1" u="sng" dirty="0">
                <a:solidFill>
                  <a:schemeClr val="bg1"/>
                </a:solidFill>
              </a:rPr>
              <a:t>Luteinizing Hormone (LH) and Follicle Stimulating Hormone (FSH):</a:t>
            </a:r>
            <a:br>
              <a:rPr lang="en-US" sz="1000" b="1" u="sng" dirty="0">
                <a:solidFill>
                  <a:schemeClr val="bg1"/>
                </a:solidFill>
              </a:rPr>
            </a:br>
            <a:r>
              <a:rPr lang="en-US" sz="1050" dirty="0">
                <a:solidFill>
                  <a:schemeClr val="bg1"/>
                </a:solidFill>
              </a:rPr>
              <a:t>• Human reproductive hormones</a:t>
            </a:r>
            <a:br>
              <a:rPr lang="en-US" sz="1050" dirty="0">
                <a:solidFill>
                  <a:schemeClr val="bg1"/>
                </a:solidFill>
              </a:rPr>
            </a:br>
            <a:r>
              <a:rPr lang="en-US" sz="1050" dirty="0">
                <a:solidFill>
                  <a:schemeClr val="bg1"/>
                </a:solidFill>
              </a:rPr>
              <a:t>• Kicks in and drive the process of humans entering into puberty and increase in childhood</a:t>
            </a:r>
            <a:br>
              <a:rPr lang="en-US" sz="1050" dirty="0">
                <a:solidFill>
                  <a:schemeClr val="bg1"/>
                </a:solidFill>
              </a:rPr>
            </a:br>
            <a:r>
              <a:rPr lang="en-US" sz="1050" dirty="0">
                <a:solidFill>
                  <a:schemeClr val="bg1"/>
                </a:solidFill>
              </a:rPr>
              <a:t>• Increase during menopause</a:t>
            </a:r>
            <a:br>
              <a:rPr lang="en-US" sz="1050" dirty="0">
                <a:solidFill>
                  <a:schemeClr val="bg1"/>
                </a:solidFill>
              </a:rPr>
            </a:br>
            <a:r>
              <a:rPr lang="en-US" sz="1050" dirty="0">
                <a:solidFill>
                  <a:schemeClr val="bg1"/>
                </a:solidFill>
              </a:rPr>
              <a:t>• Continues after age 50 destroying the woman's body (slow rate) </a:t>
            </a:r>
          </a:p>
          <a:p>
            <a:r>
              <a:rPr lang="en-US" sz="1050" dirty="0">
                <a:solidFill>
                  <a:schemeClr val="bg1"/>
                </a:solidFill>
              </a:rPr>
              <a:t>and also in men </a:t>
            </a:r>
          </a:p>
          <a:p>
            <a:endParaRPr lang="en-US" sz="700" b="1" dirty="0">
              <a:solidFill>
                <a:schemeClr val="bg1"/>
              </a:solidFill>
            </a:endParaRPr>
          </a:p>
          <a:p>
            <a:r>
              <a:rPr lang="en-US" sz="1200" b="1" u="sng" dirty="0">
                <a:solidFill>
                  <a:schemeClr val="bg1"/>
                </a:solidFill>
              </a:rPr>
              <a:t>Melatonin:</a:t>
            </a:r>
            <a:br>
              <a:rPr lang="en-US" sz="1000" dirty="0">
                <a:solidFill>
                  <a:schemeClr val="bg1"/>
                </a:solidFill>
              </a:rPr>
            </a:br>
            <a:r>
              <a:rPr lang="en-US" sz="1050" dirty="0">
                <a:solidFill>
                  <a:schemeClr val="bg1"/>
                </a:solidFill>
              </a:rPr>
              <a:t>• Melatonin suppresses Luteinizing Hormone (LH) and Follicle Stimulating Hormone (FSH) and is an excellent anti-aging hormone that extends the life span of mice by 20% and will most likely extend the lifespan of humans.</a:t>
            </a:r>
            <a:br>
              <a:rPr lang="en-US" sz="1050" dirty="0">
                <a:solidFill>
                  <a:schemeClr val="bg1"/>
                </a:solidFill>
              </a:rPr>
            </a:br>
            <a:r>
              <a:rPr lang="en-US" sz="1050" dirty="0">
                <a:solidFill>
                  <a:schemeClr val="bg1"/>
                </a:solidFill>
              </a:rPr>
              <a:t>• 75mg per night is an effective form of birth control</a:t>
            </a:r>
            <a:br>
              <a:rPr lang="en-US" sz="1050" dirty="0">
                <a:solidFill>
                  <a:schemeClr val="bg1"/>
                </a:solidFill>
              </a:rPr>
            </a:br>
            <a:r>
              <a:rPr lang="en-US" sz="1050" dirty="0">
                <a:solidFill>
                  <a:schemeClr val="bg1"/>
                </a:solidFill>
              </a:rPr>
              <a:t>• High in youth and decline dramatically with age</a:t>
            </a:r>
          </a:p>
          <a:p>
            <a:endParaRPr lang="en-US" sz="700" b="1" dirty="0">
              <a:solidFill>
                <a:schemeClr val="bg1"/>
              </a:solidFill>
            </a:endParaRPr>
          </a:p>
          <a:p>
            <a:r>
              <a:rPr lang="en-US" sz="1200" b="1" u="sng" dirty="0">
                <a:solidFill>
                  <a:schemeClr val="bg1"/>
                </a:solidFill>
              </a:rPr>
              <a:t>Steroid Hormone:</a:t>
            </a:r>
            <a:br>
              <a:rPr lang="en-US" sz="1000" b="1" dirty="0">
                <a:solidFill>
                  <a:schemeClr val="bg1"/>
                </a:solidFill>
              </a:rPr>
            </a:br>
            <a:r>
              <a:rPr lang="en-US" sz="1050" dirty="0">
                <a:solidFill>
                  <a:schemeClr val="bg1"/>
                </a:solidFill>
              </a:rPr>
              <a:t>• Steroid Hormone are made by our bodies from cholesterol </a:t>
            </a:r>
          </a:p>
          <a:p>
            <a:endParaRPr lang="en-US" sz="700" b="1" dirty="0">
              <a:solidFill>
                <a:schemeClr val="bg1"/>
              </a:solidFill>
            </a:endParaRPr>
          </a:p>
          <a:p>
            <a:r>
              <a:rPr lang="en-US" sz="1200" b="1" u="sng" dirty="0">
                <a:solidFill>
                  <a:schemeClr val="bg1"/>
                </a:solidFill>
              </a:rPr>
              <a:t>Pregnenolone:</a:t>
            </a:r>
            <a:br>
              <a:rPr lang="en-US" sz="1000" dirty="0">
                <a:solidFill>
                  <a:schemeClr val="bg1"/>
                </a:solidFill>
              </a:rPr>
            </a:br>
            <a:r>
              <a:rPr lang="en-US" sz="1050" dirty="0">
                <a:solidFill>
                  <a:schemeClr val="bg1"/>
                </a:solidFill>
              </a:rPr>
              <a:t>• Known as the "Memory Hormone"</a:t>
            </a:r>
            <a:br>
              <a:rPr lang="en-US" sz="1050" dirty="0">
                <a:solidFill>
                  <a:schemeClr val="bg1"/>
                </a:solidFill>
              </a:rPr>
            </a:br>
            <a:r>
              <a:rPr lang="en-US" sz="1050" dirty="0">
                <a:solidFill>
                  <a:schemeClr val="bg1"/>
                </a:solidFill>
              </a:rPr>
              <a:t>• Treat rheumatoid arthritis</a:t>
            </a:r>
          </a:p>
          <a:p>
            <a:endParaRPr lang="en-US" sz="700" b="1" dirty="0">
              <a:solidFill>
                <a:schemeClr val="bg1"/>
              </a:solidFill>
            </a:endParaRPr>
          </a:p>
          <a:p>
            <a:r>
              <a:rPr lang="en-US" sz="1200" b="1" u="sng" dirty="0">
                <a:solidFill>
                  <a:schemeClr val="bg1"/>
                </a:solidFill>
              </a:rPr>
              <a:t>Progesterone:</a:t>
            </a:r>
            <a:br>
              <a:rPr lang="en-US" sz="1000" dirty="0">
                <a:solidFill>
                  <a:schemeClr val="bg1"/>
                </a:solidFill>
              </a:rPr>
            </a:br>
            <a:r>
              <a:rPr lang="en-US" sz="1050" dirty="0">
                <a:solidFill>
                  <a:schemeClr val="bg1"/>
                </a:solidFill>
              </a:rPr>
              <a:t>• Most neuroprotective substance known to man.</a:t>
            </a:r>
            <a:br>
              <a:rPr lang="en-US" sz="1050" dirty="0">
                <a:solidFill>
                  <a:schemeClr val="bg1"/>
                </a:solidFill>
              </a:rPr>
            </a:br>
            <a:r>
              <a:rPr lang="en-US" sz="1050" dirty="0">
                <a:solidFill>
                  <a:schemeClr val="bg1"/>
                </a:solidFill>
              </a:rPr>
              <a:t>• Protects the brain and other nerves from injury.</a:t>
            </a:r>
            <a:br>
              <a:rPr lang="en-US" sz="1050" dirty="0">
                <a:solidFill>
                  <a:schemeClr val="bg1"/>
                </a:solidFill>
              </a:rPr>
            </a:br>
            <a:r>
              <a:rPr lang="en-US" sz="1050" dirty="0">
                <a:solidFill>
                  <a:schemeClr val="bg1"/>
                </a:solidFill>
              </a:rPr>
              <a:t>• Good treatment for both Alzheimer's and ALS. </a:t>
            </a:r>
            <a:br>
              <a:rPr lang="en-US" sz="1050" dirty="0">
                <a:solidFill>
                  <a:schemeClr val="bg1"/>
                </a:solidFill>
              </a:rPr>
            </a:br>
            <a:r>
              <a:rPr lang="en-US" sz="1050" dirty="0">
                <a:solidFill>
                  <a:schemeClr val="bg1"/>
                </a:solidFill>
              </a:rPr>
              <a:t>• Males need progesterone to produce testosterone. </a:t>
            </a:r>
            <a:endParaRPr lang="en-US" sz="1000" dirty="0">
              <a:solidFill>
                <a:schemeClr val="bg1"/>
              </a:solidFill>
            </a:endParaRPr>
          </a:p>
          <a:p>
            <a:endParaRPr lang="en-US" sz="700" b="1" dirty="0">
              <a:solidFill>
                <a:schemeClr val="bg1"/>
              </a:solidFill>
            </a:endParaRPr>
          </a:p>
          <a:p>
            <a:r>
              <a:rPr lang="en-US" sz="1200" b="1" u="sng" dirty="0">
                <a:solidFill>
                  <a:schemeClr val="bg1"/>
                </a:solidFill>
              </a:rPr>
              <a:t>DHEA:</a:t>
            </a:r>
            <a:br>
              <a:rPr lang="en-US" sz="1000" dirty="0">
                <a:solidFill>
                  <a:schemeClr val="bg1"/>
                </a:solidFill>
              </a:rPr>
            </a:br>
            <a:r>
              <a:rPr lang="en-US" sz="1050" dirty="0">
                <a:solidFill>
                  <a:schemeClr val="bg1"/>
                </a:solidFill>
              </a:rPr>
              <a:t>• Miracle Hormone</a:t>
            </a:r>
            <a:br>
              <a:rPr lang="en-US" sz="1050" dirty="0">
                <a:solidFill>
                  <a:schemeClr val="bg1"/>
                </a:solidFill>
              </a:rPr>
            </a:br>
            <a:r>
              <a:rPr lang="en-US" sz="1050" dirty="0">
                <a:solidFill>
                  <a:schemeClr val="bg1"/>
                </a:solidFill>
              </a:rPr>
              <a:t>• Antioxidant</a:t>
            </a:r>
            <a:br>
              <a:rPr lang="en-US" sz="1050" dirty="0">
                <a:solidFill>
                  <a:schemeClr val="bg1"/>
                </a:solidFill>
              </a:rPr>
            </a:br>
            <a:r>
              <a:rPr lang="en-US" sz="1050" dirty="0">
                <a:solidFill>
                  <a:schemeClr val="bg1"/>
                </a:solidFill>
              </a:rPr>
              <a:t>• Muscle building</a:t>
            </a:r>
            <a:endParaRPr lang="en-US" sz="1000" dirty="0">
              <a:solidFill>
                <a:schemeClr val="bg1"/>
              </a:solidFill>
            </a:endParaRPr>
          </a:p>
        </p:txBody>
      </p:sp>
    </p:spTree>
    <p:extLst>
      <p:ext uri="{BB962C8B-B14F-4D97-AF65-F5344CB8AC3E}">
        <p14:creationId xmlns:p14="http://schemas.microsoft.com/office/powerpoint/2010/main" val="330112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sz="2400" dirty="0"/>
              <a:t> </a:t>
            </a:r>
            <a:r>
              <a:rPr lang="en-US" sz="4300" b="1" dirty="0"/>
              <a:t>The Endocrine System</a:t>
            </a:r>
            <a:br>
              <a:rPr lang="en-US" sz="2400" dirty="0"/>
            </a:br>
            <a:r>
              <a:rPr lang="en-US" sz="2400" dirty="0"/>
              <a:t>Vitamin D3/Hormone</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125</a:t>
            </a:fld>
            <a:r>
              <a:rPr lang="en-US" dirty="0"/>
              <a:t> of 132</a:t>
            </a:r>
          </a:p>
        </p:txBody>
      </p:sp>
      <p:sp>
        <p:nvSpPr>
          <p:cNvPr id="4" name="TextBox 3"/>
          <p:cNvSpPr txBox="1"/>
          <p:nvPr/>
        </p:nvSpPr>
        <p:spPr>
          <a:xfrm>
            <a:off x="1676400" y="2286000"/>
            <a:ext cx="6324600" cy="2492990"/>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t>Vitamin D3:</a:t>
            </a:r>
          </a:p>
          <a:p>
            <a:pPr marL="285750" indent="-285750" algn="just">
              <a:buFont typeface="Arial" panose="020B0604020202020204" pitchFamily="34" charset="0"/>
              <a:buChar char="•"/>
            </a:pPr>
            <a:r>
              <a:rPr lang="en-US" sz="1400" dirty="0"/>
              <a:t>AMA claims 20 ng/mL is sufficient (far to low for disease prevention or improvements.)</a:t>
            </a:r>
          </a:p>
          <a:p>
            <a:pPr marL="285750" indent="-285750" algn="just">
              <a:buFont typeface="Arial" panose="020B0604020202020204" pitchFamily="34" charset="0"/>
              <a:buChar char="•"/>
            </a:pPr>
            <a:r>
              <a:rPr lang="en-US" sz="1400" dirty="0"/>
              <a:t>40 ng/mL  (100 nm/L) cutoff point for sufficiency to prevent a wide range of diseases. </a:t>
            </a:r>
          </a:p>
          <a:p>
            <a:pPr marL="285750" indent="-285750" algn="just">
              <a:buFont typeface="Arial" panose="020B0604020202020204" pitchFamily="34" charset="0"/>
              <a:buChar char="•"/>
            </a:pPr>
            <a:r>
              <a:rPr lang="en-US" sz="1400" dirty="0"/>
              <a:t>60 to 80 ng/mL (150 to 200 nm/L) ideal for optimal health and disease prevention. D3: 5,000 to 20,000 IU per day. </a:t>
            </a:r>
          </a:p>
          <a:p>
            <a:pPr marL="285750" indent="-285750" algn="just">
              <a:buFont typeface="Arial" panose="020B0604020202020204" pitchFamily="34" charset="0"/>
              <a:buChar char="•"/>
            </a:pPr>
            <a:r>
              <a:rPr lang="en-US" sz="1400" dirty="0"/>
              <a:t>Vitamin D3 is not a vitamin at all but rather a powerful immune system/ tissue modulating/remodeling hormone that controls 2,700+ of your genes. </a:t>
            </a:r>
          </a:p>
          <a:p>
            <a:pPr marL="285750" indent="-285750" algn="just">
              <a:buFont typeface="Arial" panose="020B0604020202020204" pitchFamily="34" charset="0"/>
              <a:buChar char="•"/>
            </a:pPr>
            <a:r>
              <a:rPr lang="en-US" sz="1400" dirty="0"/>
              <a:t>All autoimmune diseases are caused by vitamin D3 deficiency and can be cured with high dose Vitamin D3 therapy. </a:t>
            </a:r>
          </a:p>
        </p:txBody>
      </p:sp>
      <p:sp>
        <p:nvSpPr>
          <p:cNvPr id="6" name="TextBox 5"/>
          <p:cNvSpPr txBox="1"/>
          <p:nvPr/>
        </p:nvSpPr>
        <p:spPr>
          <a:xfrm>
            <a:off x="1066800" y="1371600"/>
            <a:ext cx="6705600" cy="646331"/>
          </a:xfrm>
          <a:prstGeom prst="rect">
            <a:avLst/>
          </a:prstGeom>
          <a:noFill/>
        </p:spPr>
        <p:txBody>
          <a:bodyPr wrap="square" rtlCol="0">
            <a:spAutoFit/>
          </a:bodyPr>
          <a:lstStyle/>
          <a:p>
            <a:r>
              <a:rPr lang="en-US" sz="2000" b="1" dirty="0">
                <a:solidFill>
                  <a:schemeClr val="bg1"/>
                </a:solidFill>
              </a:rPr>
              <a:t>Jeff Bowles</a:t>
            </a:r>
          </a:p>
          <a:p>
            <a:pPr marL="458788" indent="-346075">
              <a:buFont typeface="Calibri" panose="020F0502020204030204" pitchFamily="34" charset="0"/>
              <a:buChar char="—"/>
            </a:pPr>
            <a:r>
              <a:rPr lang="en-US" sz="1600" dirty="0">
                <a:solidFill>
                  <a:schemeClr val="bg1"/>
                </a:solidFill>
              </a:rPr>
              <a:t>The Miraculous Results of Extremely High Doses of Vitamin D3</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0806" y="2709535"/>
            <a:ext cx="1305763" cy="1828800"/>
          </a:xfrm>
          <a:prstGeom prst="rect">
            <a:avLst/>
          </a:prstGeom>
        </p:spPr>
      </p:pic>
      <p:sp>
        <p:nvSpPr>
          <p:cNvPr id="3" name="Rectangle 2"/>
          <p:cNvSpPr/>
          <p:nvPr/>
        </p:nvSpPr>
        <p:spPr>
          <a:xfrm>
            <a:off x="1676400" y="5257800"/>
            <a:ext cx="6324600" cy="1015663"/>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just"/>
            <a:r>
              <a:rPr lang="en-US" sz="1200" i="1" dirty="0">
                <a:solidFill>
                  <a:schemeClr val="bg1"/>
                </a:solidFill>
                <a:latin typeface="Arial" panose="020B0604020202020204" pitchFamily="34" charset="0"/>
              </a:rPr>
              <a:t>The theory is simple-Vitamin D3 is a hormone that your skin makes when you sit in the sun, it is not a vitamin it was just mislabeled when it was discovered. When your Vitamin D3 levels are low, your body gets you to prepare for winter by overeating, slowing you down to conserve energy, and even making you depressed to keep you housebound. Interestingly it is this same drop in Vitamin D3 levels that signals a bear to start hibernating!</a:t>
            </a:r>
            <a:endParaRPr lang="en-US" sz="1200" i="1" dirty="0">
              <a:solidFill>
                <a:schemeClr val="bg1"/>
              </a:solidFill>
            </a:endParaRPr>
          </a:p>
        </p:txBody>
      </p:sp>
      <p:sp>
        <p:nvSpPr>
          <p:cNvPr id="10" name="Rectangle 9"/>
          <p:cNvSpPr/>
          <p:nvPr/>
        </p:nvSpPr>
        <p:spPr>
          <a:xfrm>
            <a:off x="8458200" y="5257800"/>
            <a:ext cx="3200400" cy="1015663"/>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just"/>
            <a:r>
              <a:rPr lang="en-US" sz="1200" dirty="0">
                <a:solidFill>
                  <a:schemeClr val="bg1"/>
                </a:solidFill>
                <a:latin typeface="Arial" panose="020B0604020202020204" pitchFamily="34" charset="0"/>
              </a:rPr>
              <a:t>High D3 can be used to prevent or treat a huge number of diseases MS, asthma, 17 kinds of cancer, lupus, arthritis, heart disease, obesity, depression, Parkinson's + many more...</a:t>
            </a:r>
            <a:endParaRPr lang="en-US" sz="1200" dirty="0">
              <a:solidFill>
                <a:schemeClr val="bg1"/>
              </a:solidFill>
            </a:endParaRPr>
          </a:p>
        </p:txBody>
      </p:sp>
      <p:pic>
        <p:nvPicPr>
          <p:cNvPr id="1026" name="Picture 2" descr="Sun GIFs | Teno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42380" y="151574"/>
            <a:ext cx="1828800" cy="1704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78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sz="2400" dirty="0"/>
              <a:t> </a:t>
            </a:r>
            <a:r>
              <a:rPr lang="en-US" sz="4300" b="1" dirty="0"/>
              <a:t>The Endocrine System</a:t>
            </a:r>
            <a:br>
              <a:rPr lang="en-US" sz="2400" dirty="0"/>
            </a:br>
            <a:r>
              <a:rPr lang="en-US" sz="2400" dirty="0"/>
              <a:t>Youthful Energy</a:t>
            </a:r>
          </a:p>
        </p:txBody>
      </p:sp>
      <p:sp>
        <p:nvSpPr>
          <p:cNvPr id="3" name="Slide Number Placeholder 2"/>
          <p:cNvSpPr>
            <a:spLocks noGrp="1"/>
          </p:cNvSpPr>
          <p:nvPr>
            <p:ph type="sldNum" sz="quarter" idx="12"/>
          </p:nvPr>
        </p:nvSpPr>
        <p:spPr/>
        <p:txBody>
          <a:bodyPr/>
          <a:lstStyle/>
          <a:p>
            <a:fld id="{7C4A7A4F-25D2-44C7-8F60-E6F823069186}" type="slidenum">
              <a:rPr lang="en-US" smtClean="0"/>
              <a:pPr/>
              <a:t>126</a:t>
            </a:fld>
            <a:r>
              <a:rPr lang="en-US" dirty="0"/>
              <a:t> of 132</a:t>
            </a:r>
          </a:p>
          <a:p>
            <a:endParaRPr lang="en-US" dirty="0"/>
          </a:p>
        </p:txBody>
      </p:sp>
      <p:sp>
        <p:nvSpPr>
          <p:cNvPr id="4" name="TextBox 3"/>
          <p:cNvSpPr txBox="1"/>
          <p:nvPr/>
        </p:nvSpPr>
        <p:spPr>
          <a:xfrm>
            <a:off x="838200" y="2133600"/>
            <a:ext cx="4572000" cy="4572000"/>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000" b="1" u="sng" dirty="0"/>
              <a:t>Water</a:t>
            </a:r>
            <a:r>
              <a:rPr lang="en-US" sz="1000" b="1" dirty="0"/>
              <a:t>:</a:t>
            </a:r>
            <a:endParaRPr lang="en-US" sz="1000" dirty="0"/>
          </a:p>
          <a:p>
            <a:pPr marL="171450" lvl="0" indent="-171450">
              <a:buFont typeface="Arial" panose="020B0604020202020204" pitchFamily="34" charset="0"/>
              <a:buChar char="•"/>
            </a:pPr>
            <a:r>
              <a:rPr lang="en-US" sz="1000" dirty="0"/>
              <a:t>the brain consists of 85% water, when it becomes even slightly dehydrated, your mental speed declines markedly and greater levels of dehydration results in delirium and seizures. </a:t>
            </a:r>
          </a:p>
          <a:p>
            <a:pPr marL="171450" lvl="0" indent="-171450">
              <a:buFont typeface="Arial" panose="020B0604020202020204" pitchFamily="34" charset="0"/>
              <a:buChar char="•"/>
            </a:pPr>
            <a:r>
              <a:rPr lang="en-US" sz="1000" dirty="0"/>
              <a:t>Water is the only solvent the body can use to rid itself of toxins. </a:t>
            </a:r>
          </a:p>
          <a:p>
            <a:pPr marL="171450" lvl="0" indent="-171450">
              <a:buFont typeface="Arial" panose="020B0604020202020204" pitchFamily="34" charset="0"/>
              <a:buChar char="•"/>
            </a:pPr>
            <a:r>
              <a:rPr lang="en-US" sz="1000" dirty="0"/>
              <a:t>Chronic states of dehydration the body adjusts by retaining fluids. </a:t>
            </a:r>
          </a:p>
          <a:p>
            <a:r>
              <a:rPr lang="en-US" sz="1000" b="1" u="sng" dirty="0"/>
              <a:t>Rest</a:t>
            </a:r>
            <a:r>
              <a:rPr lang="en-US" sz="1000" dirty="0"/>
              <a:t>:</a:t>
            </a:r>
          </a:p>
          <a:p>
            <a:pPr marL="171450" lvl="0" indent="-171450">
              <a:buFont typeface="Arial" panose="020B0604020202020204" pitchFamily="34" charset="0"/>
              <a:buChar char="•"/>
            </a:pPr>
            <a:r>
              <a:rPr lang="en-US" sz="1000" dirty="0"/>
              <a:t>Sleep deprivation can have some of the same hazardous effects as being drunk. </a:t>
            </a:r>
          </a:p>
          <a:p>
            <a:pPr marL="171450" lvl="0" indent="-171450">
              <a:buFont typeface="Arial" panose="020B0604020202020204" pitchFamily="34" charset="0"/>
              <a:buChar char="•"/>
            </a:pPr>
            <a:r>
              <a:rPr lang="en-US" sz="1000" dirty="0"/>
              <a:t>Two very important hormones, growth hormone and leptin, are secreted primarily during sleep. </a:t>
            </a:r>
          </a:p>
          <a:p>
            <a:pPr marL="171450" lvl="0" indent="-171450">
              <a:buFont typeface="Arial" panose="020B0604020202020204" pitchFamily="34" charset="0"/>
              <a:buChar char="•"/>
            </a:pPr>
            <a:r>
              <a:rPr lang="en-US" sz="1000" dirty="0"/>
              <a:t>Without an adequate sleep period, people are unable to fully repair the damage they create during the day. </a:t>
            </a:r>
          </a:p>
          <a:p>
            <a:r>
              <a:rPr lang="en-US" sz="1000" b="1" u="sng" dirty="0"/>
              <a:t>Sunlight</a:t>
            </a:r>
            <a:r>
              <a:rPr lang="en-US" sz="1000" dirty="0"/>
              <a:t>:</a:t>
            </a:r>
          </a:p>
          <a:p>
            <a:pPr marL="171450" lvl="0" indent="-171450">
              <a:buFont typeface="Arial" panose="020B0604020202020204" pitchFamily="34" charset="0"/>
              <a:buChar char="•"/>
            </a:pPr>
            <a:r>
              <a:rPr lang="en-US" sz="1000" dirty="0"/>
              <a:t>Sunlight deficiency results in biological imbalances that will lower your energy production. </a:t>
            </a:r>
          </a:p>
          <a:p>
            <a:pPr marL="171450" lvl="0" indent="-171450">
              <a:buFont typeface="Arial" panose="020B0604020202020204" pitchFamily="34" charset="0"/>
              <a:buChar char="•"/>
            </a:pPr>
            <a:r>
              <a:rPr lang="en-US" sz="1000" dirty="0"/>
              <a:t>Sunlight stimulates the Langerhans cells in the skin, which is vital to immune system function. </a:t>
            </a:r>
          </a:p>
          <a:p>
            <a:pPr marL="171450" lvl="0" indent="-171450">
              <a:buFont typeface="Arial" panose="020B0604020202020204" pitchFamily="34" charset="0"/>
              <a:buChar char="•"/>
            </a:pPr>
            <a:r>
              <a:rPr lang="en-US" sz="1000" dirty="0"/>
              <a:t>Vitamin D (the sunshine vitamin) promotes the body's absorption of calcium. </a:t>
            </a:r>
          </a:p>
          <a:p>
            <a:pPr marL="171450" lvl="0" indent="-171450">
              <a:buFont typeface="Arial" panose="020B0604020202020204" pitchFamily="34" charset="0"/>
              <a:buChar char="•"/>
            </a:pPr>
            <a:r>
              <a:rPr lang="en-US" sz="1000" dirty="0" err="1"/>
              <a:t>Otosclerosis</a:t>
            </a:r>
            <a:r>
              <a:rPr lang="en-US" sz="1000" dirty="0"/>
              <a:t> is a multifactorial disease, among them, a deficiency of vitamin D. </a:t>
            </a:r>
          </a:p>
          <a:p>
            <a:r>
              <a:rPr lang="en-US" sz="1000" b="1" u="sng" dirty="0"/>
              <a:t>Supplements</a:t>
            </a:r>
            <a:r>
              <a:rPr lang="en-US" sz="1000" dirty="0"/>
              <a:t>:</a:t>
            </a:r>
          </a:p>
          <a:p>
            <a:pPr marL="171450" lvl="0" indent="-171450">
              <a:buFont typeface="Arial" panose="020B0604020202020204" pitchFamily="34" charset="0"/>
              <a:buChar char="•"/>
            </a:pPr>
            <a:r>
              <a:rPr lang="en-US" sz="1000" dirty="0"/>
              <a:t>B6, B12, and folic acid help prevent heart disease. </a:t>
            </a:r>
          </a:p>
          <a:p>
            <a:pPr marL="171450" lvl="0" indent="-171450">
              <a:buFont typeface="Arial" panose="020B0604020202020204" pitchFamily="34" charset="0"/>
              <a:buChar char="•"/>
            </a:pPr>
            <a:r>
              <a:rPr lang="en-US" sz="1000" dirty="0"/>
              <a:t>Chromium supplementation aids diabetes. </a:t>
            </a:r>
          </a:p>
          <a:p>
            <a:pPr marL="171450" lvl="0" indent="-171450">
              <a:buFont typeface="Arial" panose="020B0604020202020204" pitchFamily="34" charset="0"/>
              <a:buChar char="•"/>
            </a:pPr>
            <a:r>
              <a:rPr lang="en-US" sz="1000" dirty="0"/>
              <a:t>CoQ10 rescues ailing hearts. </a:t>
            </a:r>
          </a:p>
          <a:p>
            <a:pPr marL="171450" lvl="0" indent="-171450">
              <a:buFont typeface="Arial" panose="020B0604020202020204" pitchFamily="34" charset="0"/>
              <a:buChar char="•"/>
            </a:pPr>
            <a:r>
              <a:rPr lang="en-US" sz="1000" dirty="0"/>
              <a:t>Magnesium prevents fatal cardiac arrhythmias. </a:t>
            </a:r>
          </a:p>
          <a:p>
            <a:pPr marL="171450" lvl="0" indent="-171450">
              <a:buFont typeface="Arial" panose="020B0604020202020204" pitchFamily="34" charset="0"/>
              <a:buChar char="•"/>
            </a:pPr>
            <a:r>
              <a:rPr lang="en-US" sz="1000" dirty="0"/>
              <a:t>Simple extract of rice bran causes cancer cells to revert back into normal cells. </a:t>
            </a:r>
          </a:p>
          <a:p>
            <a:pPr marL="171450" lvl="0" indent="-171450">
              <a:buFont typeface="Arial" panose="020B0604020202020204" pitchFamily="34" charset="0"/>
              <a:buChar char="•"/>
            </a:pPr>
            <a:r>
              <a:rPr lang="en-US" sz="1000" dirty="0"/>
              <a:t>Vitamins and minerals don't work unless they supplement a good diet. </a:t>
            </a:r>
          </a:p>
          <a:p>
            <a:pPr marL="171450" lvl="0" indent="-171450">
              <a:buFont typeface="Arial" panose="020B0604020202020204" pitchFamily="34" charset="0"/>
              <a:buChar char="•"/>
            </a:pPr>
            <a:r>
              <a:rPr lang="en-US" sz="1000" dirty="0"/>
              <a:t>Vitamins and minerals work together as a team </a:t>
            </a:r>
            <a:r>
              <a:rPr lang="en-US" sz="1000" dirty="0" err="1"/>
              <a:t>ie</a:t>
            </a:r>
            <a:r>
              <a:rPr lang="en-US" sz="1000" dirty="0"/>
              <a:t>. Vitamin E, the amino acid cysteine, and selenium work together to form glutathione peroxidase. </a:t>
            </a:r>
          </a:p>
        </p:txBody>
      </p:sp>
      <p:sp>
        <p:nvSpPr>
          <p:cNvPr id="6" name="TextBox 5"/>
          <p:cNvSpPr txBox="1"/>
          <p:nvPr/>
        </p:nvSpPr>
        <p:spPr>
          <a:xfrm>
            <a:off x="685800" y="1423959"/>
            <a:ext cx="9296400" cy="646331"/>
          </a:xfrm>
          <a:prstGeom prst="rect">
            <a:avLst/>
          </a:prstGeom>
          <a:noFill/>
        </p:spPr>
        <p:txBody>
          <a:bodyPr wrap="square" rtlCol="0">
            <a:spAutoFit/>
          </a:bodyPr>
          <a:lstStyle/>
          <a:p>
            <a:r>
              <a:rPr lang="en-US" sz="2000" b="1" dirty="0">
                <a:solidFill>
                  <a:schemeClr val="bg1"/>
                </a:solidFill>
              </a:rPr>
              <a:t>Frank </a:t>
            </a:r>
            <a:r>
              <a:rPr lang="en-US" sz="2000" b="1" dirty="0" err="1">
                <a:solidFill>
                  <a:schemeClr val="bg1"/>
                </a:solidFill>
              </a:rPr>
              <a:t>Shallenberger</a:t>
            </a:r>
            <a:r>
              <a:rPr lang="en-US" sz="2000" b="1" dirty="0">
                <a:solidFill>
                  <a:schemeClr val="bg1"/>
                </a:solidFill>
              </a:rPr>
              <a:t>, MD</a:t>
            </a:r>
          </a:p>
          <a:p>
            <a:pPr marL="458788" indent="-346075">
              <a:buFont typeface="Calibri" panose="020F0502020204030204" pitchFamily="34" charset="0"/>
              <a:buChar char="—"/>
            </a:pPr>
            <a:r>
              <a:rPr lang="en-US" sz="1600" dirty="0">
                <a:solidFill>
                  <a:schemeClr val="bg1"/>
                </a:solidFill>
              </a:rPr>
              <a:t>Bursting With Energy: The Breakthrough Method to Renew Youthful Energy and Restore Health</a:t>
            </a:r>
          </a:p>
        </p:txBody>
      </p:sp>
      <p:pic>
        <p:nvPicPr>
          <p:cNvPr id="3074" name="Picture 2" descr="Bursting with Energy: The Breakthrough Method to Renew Youthful Energy and Restore Health by [Frank Shallenberger, Jonathan Wr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1800" y="3276600"/>
            <a:ext cx="1210670"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91200" y="2133600"/>
            <a:ext cx="4572000" cy="45720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000" b="1" u="sng" dirty="0"/>
              <a:t>Food</a:t>
            </a:r>
            <a:r>
              <a:rPr lang="en-US" sz="1000" dirty="0"/>
              <a:t>:</a:t>
            </a:r>
          </a:p>
          <a:p>
            <a:pPr marL="171450" lvl="0" indent="-171450">
              <a:buFont typeface="Arial" panose="020B0604020202020204" pitchFamily="34" charset="0"/>
              <a:buChar char="•"/>
            </a:pPr>
            <a:r>
              <a:rPr lang="en-US" sz="1000" dirty="0"/>
              <a:t>Don't buy anything with an ingredient label. </a:t>
            </a:r>
          </a:p>
          <a:p>
            <a:pPr marL="171450" lvl="0" indent="-171450">
              <a:buFont typeface="Arial" panose="020B0604020202020204" pitchFamily="34" charset="0"/>
              <a:buChar char="•"/>
            </a:pPr>
            <a:r>
              <a:rPr lang="en-US" sz="1000" dirty="0"/>
              <a:t>Humans are omnivores. </a:t>
            </a:r>
          </a:p>
          <a:p>
            <a:pPr marL="171450" lvl="0" indent="-171450">
              <a:buFont typeface="Arial" panose="020B0604020202020204" pitchFamily="34" charset="0"/>
              <a:buChar char="•"/>
            </a:pPr>
            <a:r>
              <a:rPr lang="en-US" sz="1000" dirty="0"/>
              <a:t>Fat - more than just energy. </a:t>
            </a:r>
          </a:p>
          <a:p>
            <a:pPr marL="171450" lvl="0" indent="-171450">
              <a:buFont typeface="Arial" panose="020B0604020202020204" pitchFamily="34" charset="0"/>
              <a:buChar char="•"/>
            </a:pPr>
            <a:r>
              <a:rPr lang="en-US" sz="1000" dirty="0"/>
              <a:t>The human body did not evolve on a low-fat diet. </a:t>
            </a:r>
          </a:p>
          <a:p>
            <a:pPr marL="171450" lvl="0" indent="-171450">
              <a:buFont typeface="Arial" panose="020B0604020202020204" pitchFamily="34" charset="0"/>
              <a:buChar char="•"/>
            </a:pPr>
            <a:r>
              <a:rPr lang="en-US" sz="1000" dirty="0"/>
              <a:t>The power of fasting. </a:t>
            </a:r>
          </a:p>
          <a:p>
            <a:r>
              <a:rPr lang="en-US" sz="1000" b="1" u="sng" dirty="0"/>
              <a:t>Exercise</a:t>
            </a:r>
            <a:r>
              <a:rPr lang="en-US" sz="1000" dirty="0"/>
              <a:t>:</a:t>
            </a:r>
          </a:p>
          <a:p>
            <a:pPr marL="171450" lvl="0" indent="-171450">
              <a:buFont typeface="Arial" panose="020B0604020202020204" pitchFamily="34" charset="0"/>
              <a:buChar char="•"/>
            </a:pPr>
            <a:r>
              <a:rPr lang="en-US" sz="1000" dirty="0"/>
              <a:t>People who improve their energy production are inevitably the exercisers. </a:t>
            </a:r>
          </a:p>
          <a:p>
            <a:pPr marL="171450" lvl="0" indent="-171450">
              <a:buFont typeface="Arial" panose="020B0604020202020204" pitchFamily="34" charset="0"/>
              <a:buChar char="•"/>
            </a:pPr>
            <a:r>
              <a:rPr lang="en-US" sz="1000" dirty="0"/>
              <a:t>Exercise cuts your disease rate. </a:t>
            </a:r>
          </a:p>
          <a:p>
            <a:pPr marL="171450" lvl="0" indent="-171450">
              <a:buFont typeface="Arial" panose="020B0604020202020204" pitchFamily="34" charset="0"/>
              <a:buChar char="•"/>
            </a:pPr>
            <a:r>
              <a:rPr lang="en-US" sz="1000" dirty="0"/>
              <a:t>Exercise helps keep Alzheimer's at bay, as well as the usual mental decline associated with aging. </a:t>
            </a:r>
          </a:p>
          <a:p>
            <a:pPr marL="171450" lvl="0" indent="-171450">
              <a:buFont typeface="Arial" panose="020B0604020202020204" pitchFamily="34" charset="0"/>
              <a:buChar char="•"/>
            </a:pPr>
            <a:r>
              <a:rPr lang="en-US" sz="1000" dirty="0"/>
              <a:t>Exercise is very effective treatment for insomnia. </a:t>
            </a:r>
          </a:p>
          <a:p>
            <a:r>
              <a:rPr lang="en-US" sz="1000" b="1" u="sng" dirty="0"/>
              <a:t>Breathing Right</a:t>
            </a:r>
            <a:r>
              <a:rPr lang="en-US" sz="1000" dirty="0"/>
              <a:t>:</a:t>
            </a:r>
          </a:p>
          <a:p>
            <a:pPr marL="171450" lvl="0" indent="-171450">
              <a:buFont typeface="Arial" panose="020B0604020202020204" pitchFamily="34" charset="0"/>
              <a:buChar char="•"/>
            </a:pPr>
            <a:r>
              <a:rPr lang="en-US" sz="1000" dirty="0"/>
              <a:t>Normal resting breathing rate is less than 10 breaths per minute </a:t>
            </a:r>
          </a:p>
          <a:p>
            <a:pPr marL="171450" lvl="0" indent="-171450">
              <a:buFont typeface="Arial" panose="020B0604020202020204" pitchFamily="34" charset="0"/>
              <a:buChar char="•"/>
            </a:pPr>
            <a:r>
              <a:rPr lang="en-US" sz="1000" dirty="0"/>
              <a:t>Right way of breathing - Abdominal breathing </a:t>
            </a:r>
          </a:p>
          <a:p>
            <a:pPr marL="171450" lvl="0" indent="-171450">
              <a:buFont typeface="Arial" panose="020B0604020202020204" pitchFamily="34" charset="0"/>
              <a:buChar char="•"/>
            </a:pPr>
            <a:r>
              <a:rPr lang="en-US" sz="1000" dirty="0"/>
              <a:t>Wrong way of breathing - Chest wall breathing </a:t>
            </a:r>
          </a:p>
          <a:p>
            <a:pPr marL="171450" lvl="0" indent="-171450">
              <a:buFont typeface="Arial" panose="020B0604020202020204" pitchFamily="34" charset="0"/>
              <a:buChar char="•"/>
            </a:pPr>
            <a:r>
              <a:rPr lang="en-US" sz="1000" dirty="0"/>
              <a:t>Breath meditation </a:t>
            </a:r>
          </a:p>
          <a:p>
            <a:r>
              <a:rPr lang="en-US" sz="1000" b="1" u="sng" dirty="0"/>
              <a:t>Bio-identical Hormone Replacement:</a:t>
            </a:r>
            <a:endParaRPr lang="en-US" sz="1000" dirty="0"/>
          </a:p>
          <a:p>
            <a:pPr marL="171450" lvl="0" indent="-171450">
              <a:buFont typeface="Arial" panose="020B0604020202020204" pitchFamily="34" charset="0"/>
              <a:buChar char="•"/>
            </a:pPr>
            <a:r>
              <a:rPr lang="en-US" sz="1000" dirty="0"/>
              <a:t>Thyroid Hormones (catabolic)</a:t>
            </a:r>
          </a:p>
          <a:p>
            <a:pPr marL="171450" lvl="0" indent="-171450">
              <a:buFont typeface="Arial" panose="020B0604020202020204" pitchFamily="34" charset="0"/>
              <a:buChar char="•"/>
            </a:pPr>
            <a:r>
              <a:rPr lang="en-US" sz="1000" dirty="0"/>
              <a:t>Adrenal Hormones (catabolic) </a:t>
            </a:r>
          </a:p>
          <a:p>
            <a:pPr marL="171450" lvl="0" indent="-171450">
              <a:buFont typeface="Arial" panose="020B0604020202020204" pitchFamily="34" charset="0"/>
              <a:buChar char="•"/>
            </a:pPr>
            <a:r>
              <a:rPr lang="en-US" sz="1000" dirty="0"/>
              <a:t>Cortisol (catabolic) </a:t>
            </a:r>
          </a:p>
          <a:p>
            <a:pPr marL="171450" lvl="0" indent="-171450">
              <a:buFont typeface="Arial" panose="020B0604020202020204" pitchFamily="34" charset="0"/>
              <a:buChar char="•"/>
            </a:pPr>
            <a:r>
              <a:rPr lang="en-US" sz="1000" dirty="0"/>
              <a:t>DHEA (anabolic) </a:t>
            </a:r>
          </a:p>
          <a:p>
            <a:pPr marL="171450" lvl="0" indent="-171450">
              <a:buFont typeface="Arial" panose="020B0604020202020204" pitchFamily="34" charset="0"/>
              <a:buChar char="•"/>
            </a:pPr>
            <a:r>
              <a:rPr lang="en-US" sz="1000" dirty="0"/>
              <a:t>Estrogens (anabolic) </a:t>
            </a:r>
          </a:p>
          <a:p>
            <a:pPr marL="171450" lvl="0" indent="-171450">
              <a:buFont typeface="Arial" panose="020B0604020202020204" pitchFamily="34" charset="0"/>
              <a:buChar char="•"/>
            </a:pPr>
            <a:r>
              <a:rPr lang="en-US" sz="1000" dirty="0"/>
              <a:t>Growth Hormone (anabolic)</a:t>
            </a:r>
          </a:p>
          <a:p>
            <a:pPr marL="171450" lvl="0" indent="-171450">
              <a:buFont typeface="Arial" panose="020B0604020202020204" pitchFamily="34" charset="0"/>
              <a:buChar char="•"/>
            </a:pPr>
            <a:r>
              <a:rPr lang="en-US" sz="1000" dirty="0"/>
              <a:t>Melatonin (anabolic) </a:t>
            </a:r>
          </a:p>
          <a:p>
            <a:pPr marL="171450" lvl="0" indent="-171450">
              <a:buFont typeface="Arial" panose="020B0604020202020204" pitchFamily="34" charset="0"/>
              <a:buChar char="•"/>
            </a:pPr>
            <a:r>
              <a:rPr lang="en-US" sz="1000" dirty="0"/>
              <a:t>Progesterone (anabolic) </a:t>
            </a:r>
          </a:p>
          <a:p>
            <a:pPr marL="171450" lvl="0" indent="-171450">
              <a:buFont typeface="Arial" panose="020B0604020202020204" pitchFamily="34" charset="0"/>
              <a:buChar char="•"/>
            </a:pPr>
            <a:r>
              <a:rPr lang="en-US" sz="1000" dirty="0"/>
              <a:t>Testosterone (anabolic) </a:t>
            </a:r>
          </a:p>
          <a:p>
            <a:pPr lvl="0"/>
            <a:r>
              <a:rPr lang="en-US" sz="1000" i="1" dirty="0"/>
              <a:t>Catabolic hormones directly stimulate the mitochondria to produce energy. </a:t>
            </a:r>
          </a:p>
          <a:p>
            <a:pPr lvl="0"/>
            <a:r>
              <a:rPr lang="en-US" sz="1000" i="1" dirty="0"/>
              <a:t>Anabolic hormones use up the energy that the mitochondria produce </a:t>
            </a:r>
            <a:endParaRPr lang="en-US" i="1" dirty="0"/>
          </a:p>
        </p:txBody>
      </p:sp>
    </p:spTree>
    <p:extLst>
      <p:ext uri="{BB962C8B-B14F-4D97-AF65-F5344CB8AC3E}">
        <p14:creationId xmlns:p14="http://schemas.microsoft.com/office/powerpoint/2010/main" val="261845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sz="2400" dirty="0"/>
              <a:t> </a:t>
            </a:r>
            <a:r>
              <a:rPr lang="en-US" sz="4300" b="1" dirty="0"/>
              <a:t>The Endocrine System</a:t>
            </a:r>
            <a:br>
              <a:rPr lang="en-US" sz="2400" dirty="0"/>
            </a:br>
            <a:r>
              <a:rPr lang="en-US" sz="2400" dirty="0"/>
              <a:t>Beyond  Sleep / Circadian Rhythm </a:t>
            </a:r>
          </a:p>
        </p:txBody>
      </p:sp>
      <p:sp>
        <p:nvSpPr>
          <p:cNvPr id="3" name="Slide Number Placeholder 2"/>
          <p:cNvSpPr>
            <a:spLocks noGrp="1"/>
          </p:cNvSpPr>
          <p:nvPr>
            <p:ph type="sldNum" sz="quarter" idx="12"/>
          </p:nvPr>
        </p:nvSpPr>
        <p:spPr/>
        <p:txBody>
          <a:bodyPr/>
          <a:lstStyle/>
          <a:p>
            <a:fld id="{7C4A7A4F-25D2-44C7-8F60-E6F823069186}" type="slidenum">
              <a:rPr lang="en-US" smtClean="0"/>
              <a:pPr/>
              <a:t>127</a:t>
            </a:fld>
            <a:r>
              <a:rPr lang="en-US" dirty="0"/>
              <a:t> of 132</a:t>
            </a:r>
          </a:p>
          <a:p>
            <a:endParaRPr lang="en-US" dirty="0"/>
          </a:p>
        </p:txBody>
      </p:sp>
      <p:sp>
        <p:nvSpPr>
          <p:cNvPr id="4" name="TextBox 3"/>
          <p:cNvSpPr txBox="1"/>
          <p:nvPr/>
        </p:nvSpPr>
        <p:spPr>
          <a:xfrm>
            <a:off x="876300" y="2081176"/>
            <a:ext cx="8610600" cy="1384995"/>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indent="-171450">
              <a:buFont typeface="Arial" panose="020B0604020202020204" pitchFamily="34" charset="0"/>
              <a:buChar char="•"/>
            </a:pPr>
            <a:r>
              <a:rPr lang="en-US" sz="1200" dirty="0"/>
              <a:t>This miracle molecule possesses antioxidant, anti-inflammatory, endothelial-protective, and anticoagulant properties</a:t>
            </a:r>
          </a:p>
          <a:p>
            <a:pPr marL="171450" indent="-171450">
              <a:buFont typeface="Arial" panose="020B0604020202020204" pitchFamily="34" charset="0"/>
              <a:buChar char="•"/>
            </a:pPr>
            <a:r>
              <a:rPr lang="en-US" sz="1200" dirty="0"/>
              <a:t>Melatonin can protect you from things like cancer, metabolic diseases like diabetes, all infections including COVID and Ebola, heart disease, digestive disease, sexual dysfunction, mood disorders, neurological diseases like Parkinson’s, Alzheimer’s and cognitive decline. It can even extend life too!</a:t>
            </a:r>
          </a:p>
          <a:p>
            <a:pPr marL="171450" indent="-171450">
              <a:buFont typeface="Arial" panose="020B0604020202020204" pitchFamily="34" charset="0"/>
              <a:buChar char="•"/>
            </a:pPr>
            <a:r>
              <a:rPr lang="en-US" sz="1200" dirty="0"/>
              <a:t>Sleep and melatonin to detox the brain of many of the toxic proteins associated with degenerative neurological diseases as well as heavy metals</a:t>
            </a:r>
          </a:p>
          <a:p>
            <a:pPr marL="171450" indent="-171450">
              <a:buFont typeface="Arial" panose="020B0604020202020204" pitchFamily="34" charset="0"/>
              <a:buChar char="•"/>
            </a:pPr>
            <a:r>
              <a:rPr lang="en-US" sz="1200" dirty="0"/>
              <a:t>Melatonin can enhance the host’s immune response against the parasite by regulating the release of inflammatory mediators</a:t>
            </a:r>
          </a:p>
        </p:txBody>
      </p:sp>
      <p:sp>
        <p:nvSpPr>
          <p:cNvPr id="6" name="TextBox 5"/>
          <p:cNvSpPr txBox="1"/>
          <p:nvPr/>
        </p:nvSpPr>
        <p:spPr>
          <a:xfrm>
            <a:off x="685800" y="1423959"/>
            <a:ext cx="9296400" cy="646331"/>
          </a:xfrm>
          <a:prstGeom prst="rect">
            <a:avLst/>
          </a:prstGeom>
          <a:noFill/>
        </p:spPr>
        <p:txBody>
          <a:bodyPr wrap="square" rtlCol="0">
            <a:spAutoFit/>
          </a:bodyPr>
          <a:lstStyle/>
          <a:p>
            <a:r>
              <a:rPr lang="en-US" sz="2000" b="1" dirty="0">
                <a:solidFill>
                  <a:schemeClr val="bg1"/>
                </a:solidFill>
              </a:rPr>
              <a:t>John </a:t>
            </a:r>
            <a:r>
              <a:rPr lang="en-US" sz="2000" b="1" dirty="0" err="1">
                <a:solidFill>
                  <a:schemeClr val="bg1"/>
                </a:solidFill>
              </a:rPr>
              <a:t>Lieurance</a:t>
            </a:r>
            <a:r>
              <a:rPr lang="en-US" sz="2000" b="1" dirty="0">
                <a:solidFill>
                  <a:schemeClr val="bg1"/>
                </a:solidFill>
              </a:rPr>
              <a:t>, ND, DC</a:t>
            </a:r>
          </a:p>
          <a:p>
            <a:pPr marL="458788" indent="-346075">
              <a:buFont typeface="Calibri" panose="020F0502020204030204" pitchFamily="34" charset="0"/>
              <a:buChar char="—"/>
            </a:pPr>
            <a:r>
              <a:rPr lang="en-US" sz="1600" dirty="0">
                <a:solidFill>
                  <a:schemeClr val="bg1"/>
                </a:solidFill>
              </a:rPr>
              <a:t>Melatonin Miracle Molecule: Beyond Sleep</a:t>
            </a:r>
          </a:p>
        </p:txBody>
      </p:sp>
      <p:sp>
        <p:nvSpPr>
          <p:cNvPr id="5" name="TextBox 4"/>
          <p:cNvSpPr txBox="1"/>
          <p:nvPr/>
        </p:nvSpPr>
        <p:spPr>
          <a:xfrm>
            <a:off x="876300" y="5038326"/>
            <a:ext cx="8610600"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285750" indent="-285750">
              <a:buFont typeface="Arial" panose="020B0604020202020204" pitchFamily="34" charset="0"/>
              <a:buChar char="•"/>
            </a:pPr>
            <a:r>
              <a:rPr lang="en-US" sz="1200" dirty="0"/>
              <a:t>Melatonin protects neurons against B-amyloid toxicity and inhibits amyloid formation</a:t>
            </a:r>
          </a:p>
          <a:p>
            <a:pPr marL="285750" indent="-285750">
              <a:buFont typeface="Arial" panose="020B0604020202020204" pitchFamily="34" charset="0"/>
              <a:buChar char="•"/>
            </a:pPr>
            <a:r>
              <a:rPr lang="en-US" sz="1200" dirty="0"/>
              <a:t>Prevents the oxidative damage by B-amyloid of mitochondrial DNA</a:t>
            </a:r>
          </a:p>
        </p:txBody>
      </p:sp>
      <p:pic>
        <p:nvPicPr>
          <p:cNvPr id="1026" name="Picture 2" descr="Melatonin Miracle Molecule: Transform your life with Melatonin. Why higher doses are safe and benefits beyond sleep as the bodies master stress resilience molecule for healing &amp; longevity. by [John  Lieurance]"/>
          <p:cNvPicPr>
            <a:picLocks noChangeAspect="1" noChangeArrowheads="1"/>
          </p:cNvPicPr>
          <p:nvPr/>
        </p:nvPicPr>
        <p:blipFill rotWithShape="1">
          <a:blip r:embed="rId2">
            <a:extLst>
              <a:ext uri="{28A0092B-C50C-407E-A947-70E740481C1C}">
                <a14:useLocalDpi xmlns:a14="http://schemas.microsoft.com/office/drawing/2010/main" val="0"/>
              </a:ext>
            </a:extLst>
          </a:blip>
          <a:srcRect l="10225" r="11543"/>
          <a:stretch/>
        </p:blipFill>
        <p:spPr bwMode="auto">
          <a:xfrm>
            <a:off x="10178706" y="1660644"/>
            <a:ext cx="116589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xtreme Dose! Melatonin The Miracle Anti-Aging Hormone Anti-Alzheimer’s Hormone Anti-Baldness Hormone Menopause Reversal Hormone by [Jeff T. Bow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73918" y="4237812"/>
            <a:ext cx="1217982" cy="18288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85800" y="4104110"/>
            <a:ext cx="6934200" cy="892552"/>
          </a:xfrm>
          <a:prstGeom prst="rect">
            <a:avLst/>
          </a:prstGeom>
          <a:noFill/>
        </p:spPr>
        <p:txBody>
          <a:bodyPr wrap="square" rtlCol="0">
            <a:spAutoFit/>
          </a:bodyPr>
          <a:lstStyle/>
          <a:p>
            <a:r>
              <a:rPr lang="en-US" sz="2000" b="1" dirty="0">
                <a:solidFill>
                  <a:schemeClr val="bg1"/>
                </a:solidFill>
              </a:rPr>
              <a:t>Jeff Bowles</a:t>
            </a:r>
          </a:p>
          <a:p>
            <a:pPr marL="458788" indent="-346075">
              <a:buFont typeface="Calibri" panose="020F0502020204030204" pitchFamily="34" charset="0"/>
              <a:buChar char="—"/>
            </a:pPr>
            <a:r>
              <a:rPr lang="en-US" sz="1600" dirty="0">
                <a:solidFill>
                  <a:schemeClr val="bg1"/>
                </a:solidFill>
              </a:rPr>
              <a:t>Extreme Dose! Melatonin The Miracle Anti-Aging Hormone Anti-Alzheimer’s Hormone Anti-Baldness Hormone Menopause Reversal Hormone</a:t>
            </a:r>
          </a:p>
        </p:txBody>
      </p:sp>
    </p:spTree>
    <p:extLst>
      <p:ext uri="{BB962C8B-B14F-4D97-AF65-F5344CB8AC3E}">
        <p14:creationId xmlns:p14="http://schemas.microsoft.com/office/powerpoint/2010/main" val="290037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539239"/>
            <a:ext cx="10522078" cy="4586925"/>
          </a:xfrm>
        </p:spPr>
        <p:txBody>
          <a:bodyPr>
            <a:normAutofit/>
          </a:bodyPr>
          <a:lstStyle/>
          <a:p>
            <a:pPr marL="0" indent="0">
              <a:buNone/>
            </a:pPr>
            <a:r>
              <a:rPr lang="en-US" sz="2000" b="1" dirty="0"/>
              <a:t>Stephen </a:t>
            </a:r>
            <a:r>
              <a:rPr lang="en-US" sz="2000" b="1" dirty="0" err="1"/>
              <a:t>Cherniske</a:t>
            </a:r>
            <a:endParaRPr lang="en-US" sz="2000" b="1" dirty="0"/>
          </a:p>
          <a:p>
            <a:pPr marL="0" indent="0">
              <a:buNone/>
            </a:pPr>
            <a:r>
              <a:rPr lang="en-US" sz="1200" i="1" dirty="0"/>
              <a:t>“Major factor in longevity and quality of life is muscle mass”</a:t>
            </a:r>
          </a:p>
        </p:txBody>
      </p:sp>
      <p:sp>
        <p:nvSpPr>
          <p:cNvPr id="2" name="Title 1"/>
          <p:cNvSpPr>
            <a:spLocks noGrp="1"/>
          </p:cNvSpPr>
          <p:nvPr>
            <p:ph type="title"/>
          </p:nvPr>
        </p:nvSpPr>
        <p:spPr>
          <a:xfrm>
            <a:off x="609600" y="274638"/>
            <a:ext cx="10972800" cy="1143000"/>
          </a:xfrm>
        </p:spPr>
        <p:txBody>
          <a:bodyPr>
            <a:normAutofit/>
          </a:bodyPr>
          <a:lstStyle/>
          <a:p>
            <a:r>
              <a:rPr lang="en-US" sz="4300" b="1" dirty="0"/>
              <a:t>The Metabolic Plan</a:t>
            </a:r>
            <a:br>
              <a:rPr lang="en-US" sz="2400" dirty="0"/>
            </a:br>
            <a:r>
              <a:rPr lang="en-US" sz="2400" dirty="0"/>
              <a:t>More on Anti-Aging</a:t>
            </a:r>
          </a:p>
        </p:txBody>
      </p:sp>
      <p:sp>
        <p:nvSpPr>
          <p:cNvPr id="10" name="Slide Number Placeholder 9"/>
          <p:cNvSpPr>
            <a:spLocks noGrp="1"/>
          </p:cNvSpPr>
          <p:nvPr>
            <p:ph type="sldNum" sz="quarter" idx="12"/>
          </p:nvPr>
        </p:nvSpPr>
        <p:spPr/>
        <p:txBody>
          <a:bodyPr/>
          <a:lstStyle/>
          <a:p>
            <a:fld id="{7C4A7A4F-25D2-44C7-8F60-E6F823069186}" type="slidenum">
              <a:rPr lang="en-US" smtClean="0"/>
              <a:pPr/>
              <a:t>128</a:t>
            </a:fld>
            <a:r>
              <a:rPr lang="en-US" dirty="0"/>
              <a:t> of 132</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6781" y="4119933"/>
            <a:ext cx="1088826" cy="1828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5859" y="2086263"/>
            <a:ext cx="1210670" cy="1828800"/>
          </a:xfrm>
          <a:prstGeom prst="rect">
            <a:avLst/>
          </a:prstGeom>
        </p:spPr>
      </p:pic>
      <p:sp>
        <p:nvSpPr>
          <p:cNvPr id="7" name="TextBox 6"/>
          <p:cNvSpPr txBox="1"/>
          <p:nvPr/>
        </p:nvSpPr>
        <p:spPr>
          <a:xfrm>
            <a:off x="950153" y="2209800"/>
            <a:ext cx="4114800" cy="347787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000" b="1" u="sng" dirty="0">
                <a:solidFill>
                  <a:schemeClr val="bg1"/>
                </a:solidFill>
              </a:rPr>
              <a:t>Anabolic Factor 1: Raw Materials</a:t>
            </a:r>
            <a:endParaRPr lang="en-US" sz="1000" dirty="0">
              <a:solidFill>
                <a:schemeClr val="bg1"/>
              </a:solidFill>
            </a:endParaRPr>
          </a:p>
          <a:p>
            <a:pPr marL="171450" indent="-171450">
              <a:buFont typeface="Arial" panose="020B0604020202020204" pitchFamily="34" charset="0"/>
              <a:buChar char="•"/>
            </a:pPr>
            <a:r>
              <a:rPr lang="en-US" sz="1000" dirty="0">
                <a:solidFill>
                  <a:schemeClr val="bg1"/>
                </a:solidFill>
              </a:rPr>
              <a:t>Critical role of protein; needed for repair and rebuilding functions. </a:t>
            </a:r>
          </a:p>
          <a:p>
            <a:pPr marL="171450" indent="-171450">
              <a:buFont typeface="Arial" panose="020B0604020202020204" pitchFamily="34" charset="0"/>
              <a:buChar char="•"/>
            </a:pPr>
            <a:r>
              <a:rPr lang="en-US" sz="1000" dirty="0">
                <a:solidFill>
                  <a:schemeClr val="bg1"/>
                </a:solidFill>
              </a:rPr>
              <a:t>Protein glutathione, increasing anaerobic metabolism increases glutathione levels (levels decline with age).</a:t>
            </a:r>
          </a:p>
          <a:p>
            <a:pPr marL="171450" indent="-171450">
              <a:buFont typeface="Arial" panose="020B0604020202020204" pitchFamily="34" charset="0"/>
              <a:buChar char="•"/>
            </a:pPr>
            <a:r>
              <a:rPr lang="en-US" sz="1000" dirty="0">
                <a:solidFill>
                  <a:schemeClr val="bg1"/>
                </a:solidFill>
              </a:rPr>
              <a:t>Glucosamine and Chondroitin, responsible for the structural integrity and flexibility of joints, tendons and ligaments. </a:t>
            </a:r>
          </a:p>
          <a:p>
            <a:pPr marL="171450" indent="-171450">
              <a:buFont typeface="Arial" panose="020B0604020202020204" pitchFamily="34" charset="0"/>
              <a:buChar char="•"/>
            </a:pPr>
            <a:r>
              <a:rPr lang="en-US" sz="1000" dirty="0">
                <a:solidFill>
                  <a:schemeClr val="bg1"/>
                </a:solidFill>
              </a:rPr>
              <a:t>Maintain optimal liver function. </a:t>
            </a:r>
          </a:p>
          <a:p>
            <a:r>
              <a:rPr lang="en-US" sz="1000" b="1" u="sng" dirty="0">
                <a:solidFill>
                  <a:schemeClr val="bg1"/>
                </a:solidFill>
              </a:rPr>
              <a:t>Anabolic Factor 2: Energy</a:t>
            </a:r>
            <a:endParaRPr lang="en-US" sz="1000" dirty="0">
              <a:solidFill>
                <a:schemeClr val="bg1"/>
              </a:solidFill>
            </a:endParaRPr>
          </a:p>
          <a:p>
            <a:pPr marL="171450" indent="-171450">
              <a:buFont typeface="Arial" panose="020B0604020202020204" pitchFamily="34" charset="0"/>
              <a:buChar char="•"/>
            </a:pPr>
            <a:r>
              <a:rPr lang="en-US" sz="1000" dirty="0">
                <a:solidFill>
                  <a:schemeClr val="bg1"/>
                </a:solidFill>
              </a:rPr>
              <a:t>Acetyl-L-Carnitine and Alpha Lipid Acid, improvements in mitochondria function and energy production. </a:t>
            </a:r>
          </a:p>
          <a:p>
            <a:r>
              <a:rPr lang="en-US" sz="1000" b="1" u="sng" dirty="0">
                <a:solidFill>
                  <a:schemeClr val="bg1"/>
                </a:solidFill>
              </a:rPr>
              <a:t>Anabolic Factor 3: Hormone Signals </a:t>
            </a:r>
            <a:endParaRPr lang="en-US" sz="1000" dirty="0">
              <a:solidFill>
                <a:schemeClr val="bg1"/>
              </a:solidFill>
            </a:endParaRPr>
          </a:p>
          <a:p>
            <a:pPr marL="171450" indent="-171450">
              <a:buFont typeface="Arial" panose="020B0604020202020204" pitchFamily="34" charset="0"/>
              <a:buChar char="•"/>
            </a:pPr>
            <a:r>
              <a:rPr lang="en-US" sz="1000" dirty="0">
                <a:solidFill>
                  <a:schemeClr val="bg1"/>
                </a:solidFill>
              </a:rPr>
              <a:t>Growth hormone, DHEA, estrogen, testosterone, and progesterone – “Rebuild, restore, and repair.”</a:t>
            </a:r>
          </a:p>
          <a:p>
            <a:pPr marL="171450" indent="-171450">
              <a:buFont typeface="Arial" panose="020B0604020202020204" pitchFamily="34" charset="0"/>
              <a:buChar char="•"/>
            </a:pPr>
            <a:r>
              <a:rPr lang="en-US" sz="1000" dirty="0">
                <a:solidFill>
                  <a:schemeClr val="bg1"/>
                </a:solidFill>
              </a:rPr>
              <a:t>Restoring DHEA levels improves the endocrine system, including increasing growth hormone. </a:t>
            </a:r>
          </a:p>
          <a:p>
            <a:pPr marL="171450" indent="-171450">
              <a:buFont typeface="Arial" panose="020B0604020202020204" pitchFamily="34" charset="0"/>
              <a:buChar char="•"/>
            </a:pPr>
            <a:r>
              <a:rPr lang="en-US" sz="1000" dirty="0">
                <a:solidFill>
                  <a:schemeClr val="bg1"/>
                </a:solidFill>
              </a:rPr>
              <a:t>DHEA: increased bone density, improved glucose tolerance, decreased body fat, increased muscle mass, raised growth hormone levels, increased blood levels of IGF-1 (body's main rebuild-repair-restore biochemical), and improved mood, memory and learning ability </a:t>
            </a:r>
          </a:p>
          <a:p>
            <a:pPr marL="171450" indent="-171450">
              <a:buFont typeface="Arial" panose="020B0604020202020204" pitchFamily="34" charset="0"/>
              <a:buChar char="•"/>
            </a:pPr>
            <a:r>
              <a:rPr lang="en-US" sz="1000" dirty="0">
                <a:solidFill>
                  <a:schemeClr val="bg1"/>
                </a:solidFill>
              </a:rPr>
              <a:t>L-Carnitine and DHEA promotes mitochondrial energy metabolism. </a:t>
            </a:r>
          </a:p>
          <a:p>
            <a:pPr marL="171450" indent="-171450">
              <a:buFont typeface="Arial" panose="020B0604020202020204" pitchFamily="34" charset="0"/>
              <a:buChar char="•"/>
            </a:pPr>
            <a:r>
              <a:rPr lang="en-US" sz="1000" dirty="0">
                <a:solidFill>
                  <a:schemeClr val="bg1"/>
                </a:solidFill>
              </a:rPr>
              <a:t>As DHEA levels increased, a primary marker of inflammation known as IL-6 decreased. </a:t>
            </a:r>
          </a:p>
        </p:txBody>
      </p:sp>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044634" y="5492339"/>
            <a:ext cx="6391656" cy="1510283"/>
          </a:xfrm>
          <a:prstGeom prst="rect">
            <a:avLst/>
          </a:prstGeom>
        </p:spPr>
      </p:pic>
      <p:sp>
        <p:nvSpPr>
          <p:cNvPr id="8" name="TextBox 7"/>
          <p:cNvSpPr txBox="1"/>
          <p:nvPr/>
        </p:nvSpPr>
        <p:spPr>
          <a:xfrm>
            <a:off x="6864478" y="1539240"/>
            <a:ext cx="4572000" cy="493776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000" b="1" u="sng" dirty="0">
                <a:solidFill>
                  <a:schemeClr val="bg1"/>
                </a:solidFill>
              </a:rPr>
              <a:t>Catabolic Factor 1: Oxidation</a:t>
            </a:r>
            <a:r>
              <a:rPr lang="en-US" sz="900" dirty="0">
                <a:solidFill>
                  <a:schemeClr val="bg1"/>
                </a:solidFill>
              </a:rPr>
              <a:t> (Reduce free-radical damage)</a:t>
            </a:r>
            <a:br>
              <a:rPr lang="en-US" sz="900" dirty="0">
                <a:solidFill>
                  <a:schemeClr val="bg1"/>
                </a:solidFill>
              </a:rPr>
            </a:br>
            <a:r>
              <a:rPr lang="en-US" sz="1000" b="1" i="1" dirty="0">
                <a:solidFill>
                  <a:schemeClr val="bg1"/>
                </a:solidFill>
              </a:rPr>
              <a:t>Thinks to stop:</a:t>
            </a:r>
          </a:p>
          <a:p>
            <a:pPr marL="228600" indent="-228600">
              <a:buFont typeface="Arial" panose="020B0604020202020204" pitchFamily="34" charset="0"/>
              <a:buChar char="•"/>
            </a:pPr>
            <a:r>
              <a:rPr lang="en-US" sz="900" dirty="0">
                <a:solidFill>
                  <a:schemeClr val="bg1"/>
                </a:solidFill>
              </a:rPr>
              <a:t>Cigarette smoking </a:t>
            </a:r>
          </a:p>
          <a:p>
            <a:r>
              <a:rPr lang="en-US" sz="1000" b="1" i="1" dirty="0">
                <a:solidFill>
                  <a:schemeClr val="bg1"/>
                </a:solidFill>
              </a:rPr>
              <a:t>Things to limit:</a:t>
            </a:r>
          </a:p>
          <a:p>
            <a:pPr marL="228600" indent="-228600">
              <a:buFont typeface="Arial" panose="020B0604020202020204" pitchFamily="34" charset="0"/>
              <a:buChar char="•"/>
            </a:pPr>
            <a:r>
              <a:rPr lang="en-US" sz="900" dirty="0">
                <a:solidFill>
                  <a:schemeClr val="bg1"/>
                </a:solidFill>
              </a:rPr>
              <a:t>Barbecuing and charring foods</a:t>
            </a:r>
          </a:p>
          <a:p>
            <a:pPr marL="228600" indent="-228600">
              <a:buFont typeface="Arial" panose="020B0604020202020204" pitchFamily="34" charset="0"/>
              <a:buChar char="•"/>
            </a:pPr>
            <a:r>
              <a:rPr lang="en-US" sz="900" dirty="0">
                <a:solidFill>
                  <a:schemeClr val="bg1"/>
                </a:solidFill>
              </a:rPr>
              <a:t>Carbohydrates prepared with high heat</a:t>
            </a:r>
          </a:p>
          <a:p>
            <a:pPr marL="228600" indent="-228600">
              <a:buFont typeface="Arial" panose="020B0604020202020204" pitchFamily="34" charset="0"/>
              <a:buChar char="•"/>
            </a:pPr>
            <a:r>
              <a:rPr lang="en-US" sz="900" dirty="0">
                <a:solidFill>
                  <a:schemeClr val="bg1"/>
                </a:solidFill>
              </a:rPr>
              <a:t>Chemical exposure </a:t>
            </a:r>
          </a:p>
          <a:p>
            <a:r>
              <a:rPr lang="en-US" sz="1000" b="1" i="1" dirty="0">
                <a:solidFill>
                  <a:schemeClr val="bg1"/>
                </a:solidFill>
              </a:rPr>
              <a:t>Things to do:</a:t>
            </a:r>
          </a:p>
          <a:p>
            <a:pPr marL="228600" indent="-228600">
              <a:buFont typeface="Arial" panose="020B0604020202020204" pitchFamily="34" charset="0"/>
              <a:buChar char="•"/>
            </a:pPr>
            <a:r>
              <a:rPr lang="en-US" sz="900" dirty="0">
                <a:solidFill>
                  <a:schemeClr val="bg1"/>
                </a:solidFill>
              </a:rPr>
              <a:t>Increase your intake of fruits and vegetables </a:t>
            </a:r>
          </a:p>
          <a:p>
            <a:pPr marL="228600" indent="-228600">
              <a:buFont typeface="Arial" panose="020B0604020202020204" pitchFamily="34" charset="0"/>
              <a:buChar char="•"/>
            </a:pPr>
            <a:r>
              <a:rPr lang="en-US" sz="900" dirty="0">
                <a:solidFill>
                  <a:schemeClr val="bg1"/>
                </a:solidFill>
              </a:rPr>
              <a:t>Use sugar-free berry concentrates</a:t>
            </a:r>
          </a:p>
          <a:p>
            <a:pPr marL="228600" indent="-228600">
              <a:buFont typeface="Arial" panose="020B0604020202020204" pitchFamily="34" charset="0"/>
              <a:buChar char="•"/>
            </a:pPr>
            <a:r>
              <a:rPr lang="en-US" sz="900" dirty="0">
                <a:solidFill>
                  <a:schemeClr val="bg1"/>
                </a:solidFill>
              </a:rPr>
              <a:t>Optimize Glutathione </a:t>
            </a:r>
          </a:p>
          <a:p>
            <a:pPr marL="228600" indent="-228600">
              <a:buFont typeface="Arial" panose="020B0604020202020204" pitchFamily="34" charset="0"/>
              <a:buChar char="•"/>
            </a:pPr>
            <a:r>
              <a:rPr lang="en-US" sz="900" dirty="0">
                <a:solidFill>
                  <a:schemeClr val="bg1"/>
                </a:solidFill>
              </a:rPr>
              <a:t>Optimize Superoxide Dismutase (SOD) and Catalase</a:t>
            </a:r>
          </a:p>
          <a:p>
            <a:pPr marL="228600" indent="-228600">
              <a:buFont typeface="Arial" panose="020B0604020202020204" pitchFamily="34" charset="0"/>
              <a:buChar char="•"/>
            </a:pPr>
            <a:r>
              <a:rPr lang="en-US" sz="900" dirty="0">
                <a:solidFill>
                  <a:schemeClr val="bg1"/>
                </a:solidFill>
              </a:rPr>
              <a:t>Drink green tea</a:t>
            </a:r>
          </a:p>
          <a:p>
            <a:pPr marL="228600" indent="-228600">
              <a:buFont typeface="Arial" panose="020B0604020202020204" pitchFamily="34" charset="0"/>
              <a:buChar char="•"/>
            </a:pPr>
            <a:r>
              <a:rPr lang="en-US" sz="900" dirty="0">
                <a:solidFill>
                  <a:schemeClr val="bg1"/>
                </a:solidFill>
              </a:rPr>
              <a:t>Spice it up</a:t>
            </a:r>
          </a:p>
          <a:p>
            <a:pPr marL="228600" indent="-228600">
              <a:buFont typeface="Arial" panose="020B0604020202020204" pitchFamily="34" charset="0"/>
              <a:buChar char="•"/>
            </a:pPr>
            <a:r>
              <a:rPr lang="en-US" sz="900" dirty="0">
                <a:solidFill>
                  <a:schemeClr val="bg1"/>
                </a:solidFill>
              </a:rPr>
              <a:t>Monitor your iron level </a:t>
            </a:r>
          </a:p>
          <a:p>
            <a:pPr marL="228600" indent="-228600">
              <a:buFont typeface="Arial" panose="020B0604020202020204" pitchFamily="34" charset="0"/>
              <a:buChar char="•"/>
            </a:pPr>
            <a:r>
              <a:rPr lang="en-US" sz="900" dirty="0">
                <a:solidFill>
                  <a:schemeClr val="bg1"/>
                </a:solidFill>
              </a:rPr>
              <a:t>Take a variety of supplemental antioxidants</a:t>
            </a:r>
            <a:endParaRPr lang="en-US" sz="1000" dirty="0">
              <a:solidFill>
                <a:schemeClr val="bg1"/>
              </a:solidFill>
            </a:endParaRPr>
          </a:p>
          <a:p>
            <a:r>
              <a:rPr lang="en-US" sz="1000" b="1" u="sng" dirty="0">
                <a:solidFill>
                  <a:schemeClr val="bg1"/>
                </a:solidFill>
              </a:rPr>
              <a:t>Catabolic Factor 2: Glycation</a:t>
            </a:r>
            <a:r>
              <a:rPr lang="en-US" sz="900" dirty="0">
                <a:solidFill>
                  <a:schemeClr val="bg1"/>
                </a:solidFill>
              </a:rPr>
              <a:t> (Browning when sugars combine with protein)</a:t>
            </a:r>
            <a:br>
              <a:rPr lang="en-US" sz="1000" dirty="0">
                <a:solidFill>
                  <a:schemeClr val="bg1"/>
                </a:solidFill>
              </a:rPr>
            </a:br>
            <a:r>
              <a:rPr lang="en-US" sz="1000" b="1" i="1" dirty="0">
                <a:solidFill>
                  <a:schemeClr val="bg1"/>
                </a:solidFill>
              </a:rPr>
              <a:t>Anti-glycation Action Steps:</a:t>
            </a:r>
          </a:p>
          <a:p>
            <a:pPr marL="228600" indent="-228600">
              <a:buFont typeface="Arial" panose="020B0604020202020204" pitchFamily="34" charset="0"/>
              <a:buChar char="•"/>
            </a:pPr>
            <a:r>
              <a:rPr lang="en-US" sz="900" dirty="0">
                <a:solidFill>
                  <a:schemeClr val="bg1"/>
                </a:solidFill>
              </a:rPr>
              <a:t>Green Tea </a:t>
            </a:r>
          </a:p>
          <a:p>
            <a:r>
              <a:rPr lang="en-US" sz="1000" b="1" u="sng" dirty="0">
                <a:solidFill>
                  <a:schemeClr val="bg1"/>
                </a:solidFill>
              </a:rPr>
              <a:t>Catabolic Factor 3: Wear and Tear</a:t>
            </a:r>
          </a:p>
          <a:p>
            <a:pPr marL="171450" indent="-171450">
              <a:buFont typeface="Arial" panose="020B0604020202020204" pitchFamily="34" charset="0"/>
              <a:buChar char="•"/>
            </a:pPr>
            <a:r>
              <a:rPr lang="en-US" sz="900" dirty="0">
                <a:solidFill>
                  <a:schemeClr val="bg1"/>
                </a:solidFill>
              </a:rPr>
              <a:t>Somethings are going to wear out...one of those is collagen.</a:t>
            </a:r>
          </a:p>
          <a:p>
            <a:pPr marL="171450" indent="-171450">
              <a:buFont typeface="Arial" panose="020B0604020202020204" pitchFamily="34" charset="0"/>
              <a:buChar char="•"/>
            </a:pPr>
            <a:r>
              <a:rPr lang="en-US" sz="900" dirty="0">
                <a:solidFill>
                  <a:schemeClr val="bg1"/>
                </a:solidFill>
              </a:rPr>
              <a:t>Free radicals attack collagen every day (adequate antioxidant protection)</a:t>
            </a:r>
          </a:p>
          <a:p>
            <a:pPr marL="171450" indent="-171450">
              <a:buFont typeface="Arial" panose="020B0604020202020204" pitchFamily="34" charset="0"/>
              <a:buChar char="•"/>
            </a:pPr>
            <a:r>
              <a:rPr lang="en-US" sz="900" dirty="0">
                <a:solidFill>
                  <a:schemeClr val="bg1"/>
                </a:solidFill>
              </a:rPr>
              <a:t>Range-of-motion exercise, keeps collagen lubricated with synovial fluid. </a:t>
            </a:r>
          </a:p>
          <a:p>
            <a:pPr marL="171450" indent="-171450">
              <a:buFont typeface="Arial" panose="020B0604020202020204" pitchFamily="34" charset="0"/>
              <a:buChar char="•"/>
            </a:pPr>
            <a:r>
              <a:rPr lang="en-US" sz="900" dirty="0">
                <a:solidFill>
                  <a:schemeClr val="bg1"/>
                </a:solidFill>
              </a:rPr>
              <a:t>Fibroblast production of collagen can be increased by using Aloe Vera. </a:t>
            </a:r>
          </a:p>
          <a:p>
            <a:pPr marL="171450" indent="-171450">
              <a:buFont typeface="Arial" panose="020B0604020202020204" pitchFamily="34" charset="0"/>
              <a:buChar char="•"/>
            </a:pPr>
            <a:r>
              <a:rPr lang="en-US" sz="900" dirty="0">
                <a:solidFill>
                  <a:schemeClr val="bg1"/>
                </a:solidFill>
              </a:rPr>
              <a:t>Drinking Aloe Vera can produce anabolic and anti-catabolic benefits </a:t>
            </a:r>
          </a:p>
          <a:p>
            <a:pPr marL="171450" indent="-171450">
              <a:buFont typeface="Arial" panose="020B0604020202020204" pitchFamily="34" charset="0"/>
              <a:buChar char="•"/>
            </a:pPr>
            <a:r>
              <a:rPr lang="en-US" sz="900" dirty="0">
                <a:solidFill>
                  <a:schemeClr val="bg1"/>
                </a:solidFill>
              </a:rPr>
              <a:t>Branched-chain amino acids (BCAAs) have been shown to enhance recovery after exercise; incorporated directly into the muscle without going through the liver.</a:t>
            </a:r>
          </a:p>
          <a:p>
            <a:r>
              <a:rPr lang="en-US" sz="1000" b="1" u="sng" dirty="0">
                <a:solidFill>
                  <a:schemeClr val="bg1"/>
                </a:solidFill>
              </a:rPr>
              <a:t>Catabolic Factor 4: Declining Liver Function </a:t>
            </a:r>
            <a:br>
              <a:rPr lang="en-US" sz="1000" dirty="0">
                <a:solidFill>
                  <a:schemeClr val="bg1"/>
                </a:solidFill>
              </a:rPr>
            </a:br>
            <a:r>
              <a:rPr lang="en-US" sz="1000" b="1" i="1" dirty="0">
                <a:solidFill>
                  <a:schemeClr val="bg1"/>
                </a:solidFill>
              </a:rPr>
              <a:t>Take care of your liver:</a:t>
            </a:r>
            <a:endParaRPr lang="en-US" sz="1000" dirty="0">
              <a:solidFill>
                <a:schemeClr val="bg1"/>
              </a:solidFill>
            </a:endParaRPr>
          </a:p>
          <a:p>
            <a:pPr marL="228600" indent="-228600">
              <a:buFont typeface="Arial" panose="020B0604020202020204" pitchFamily="34" charset="0"/>
              <a:buChar char="•"/>
            </a:pPr>
            <a:r>
              <a:rPr lang="en-US" sz="900" dirty="0">
                <a:solidFill>
                  <a:schemeClr val="bg1"/>
                </a:solidFill>
              </a:rPr>
              <a:t>Consume alcohol in moderation </a:t>
            </a:r>
          </a:p>
          <a:p>
            <a:pPr marL="228600" indent="-228600">
              <a:buFont typeface="Arial" panose="020B0604020202020204" pitchFamily="34" charset="0"/>
              <a:buChar char="•"/>
            </a:pPr>
            <a:r>
              <a:rPr lang="en-US" sz="900" dirty="0">
                <a:solidFill>
                  <a:schemeClr val="bg1"/>
                </a:solidFill>
              </a:rPr>
              <a:t>Avoid hepatitis like the plague </a:t>
            </a:r>
          </a:p>
          <a:p>
            <a:pPr marL="228600" indent="-228600">
              <a:buFont typeface="Arial" panose="020B0604020202020204" pitchFamily="34" charset="0"/>
              <a:buChar char="•"/>
            </a:pPr>
            <a:r>
              <a:rPr lang="en-US" sz="900" dirty="0">
                <a:solidFill>
                  <a:schemeClr val="bg1"/>
                </a:solidFill>
              </a:rPr>
              <a:t>Clean up your act, substance that we eat, drink, and breath</a:t>
            </a:r>
          </a:p>
          <a:p>
            <a:pPr marL="228600" indent="-228600">
              <a:buFont typeface="Arial" panose="020B0604020202020204" pitchFamily="34" charset="0"/>
              <a:buChar char="•"/>
            </a:pPr>
            <a:r>
              <a:rPr lang="en-US" sz="900" dirty="0">
                <a:solidFill>
                  <a:schemeClr val="bg1"/>
                </a:solidFill>
              </a:rPr>
              <a:t>Liver cleansers, Milk Thistle, Wolfberry, </a:t>
            </a:r>
            <a:r>
              <a:rPr lang="en-US" sz="900" dirty="0" err="1">
                <a:solidFill>
                  <a:schemeClr val="bg1"/>
                </a:solidFill>
              </a:rPr>
              <a:t>Fo-Ti</a:t>
            </a:r>
            <a:r>
              <a:rPr lang="en-US" sz="900" dirty="0">
                <a:solidFill>
                  <a:schemeClr val="bg1"/>
                </a:solidFill>
              </a:rPr>
              <a:t>, and </a:t>
            </a:r>
            <a:r>
              <a:rPr lang="en-US" sz="900" dirty="0" err="1">
                <a:solidFill>
                  <a:schemeClr val="bg1"/>
                </a:solidFill>
              </a:rPr>
              <a:t>Schizandra</a:t>
            </a:r>
            <a:endParaRPr lang="en-US" sz="900" dirty="0">
              <a:solidFill>
                <a:schemeClr val="bg1"/>
              </a:solidFill>
            </a:endParaRPr>
          </a:p>
          <a:p>
            <a:pPr marL="228600" indent="-228600">
              <a:buFont typeface="Arial" panose="020B0604020202020204" pitchFamily="34" charset="0"/>
              <a:buChar char="•"/>
            </a:pPr>
            <a:r>
              <a:rPr lang="en-US" sz="900" dirty="0">
                <a:solidFill>
                  <a:schemeClr val="bg1"/>
                </a:solidFill>
              </a:rPr>
              <a:t>Raise Glutathione levels</a:t>
            </a:r>
          </a:p>
        </p:txBody>
      </p:sp>
      <p:sp>
        <p:nvSpPr>
          <p:cNvPr id="9" name="TextBox 8"/>
          <p:cNvSpPr txBox="1"/>
          <p:nvPr/>
        </p:nvSpPr>
        <p:spPr>
          <a:xfrm>
            <a:off x="4787843" y="6460101"/>
            <a:ext cx="685800" cy="276999"/>
          </a:xfrm>
          <a:prstGeom prst="rect">
            <a:avLst/>
          </a:prstGeom>
          <a:noFill/>
        </p:spPr>
        <p:txBody>
          <a:bodyPr wrap="square" rtlCol="0">
            <a:spAutoFit/>
          </a:bodyPr>
          <a:lstStyle/>
          <a:p>
            <a:pPr algn="ctr"/>
            <a:r>
              <a:rPr lang="en-US" sz="1200" dirty="0">
                <a:solidFill>
                  <a:srgbClr val="FF0000"/>
                </a:solidFill>
              </a:rPr>
              <a:t>Scale</a:t>
            </a:r>
          </a:p>
        </p:txBody>
      </p:sp>
    </p:spTree>
    <p:extLst>
      <p:ext uri="{BB962C8B-B14F-4D97-AF65-F5344CB8AC3E}">
        <p14:creationId xmlns:p14="http://schemas.microsoft.com/office/powerpoint/2010/main" val="337965621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600202"/>
            <a:ext cx="9144000" cy="761999"/>
          </a:xfrm>
        </p:spPr>
        <p:txBody>
          <a:bodyPr>
            <a:normAutofit/>
          </a:bodyPr>
          <a:lstStyle/>
          <a:p>
            <a:pPr marL="0" indent="0">
              <a:buNone/>
            </a:pPr>
            <a:r>
              <a:rPr lang="en-US" sz="2000" b="1" dirty="0"/>
              <a:t>David A. Sinclair, PhD</a:t>
            </a:r>
          </a:p>
          <a:p>
            <a:pPr>
              <a:buFont typeface="Calibri" panose="020F0502020204030204" pitchFamily="34" charset="0"/>
              <a:buChar char="—"/>
            </a:pPr>
            <a:r>
              <a:rPr lang="en-US" sz="1600" dirty="0"/>
              <a:t>Lifespan: Why We Age and Why We Don’t Have To</a:t>
            </a:r>
          </a:p>
          <a:p>
            <a:pPr marL="457200" lvl="1" indent="0">
              <a:buNone/>
            </a:pPr>
            <a:endParaRPr lang="en-US" sz="1400" dirty="0"/>
          </a:p>
        </p:txBody>
      </p:sp>
      <p:sp>
        <p:nvSpPr>
          <p:cNvPr id="2" name="Title 1"/>
          <p:cNvSpPr>
            <a:spLocks noGrp="1"/>
          </p:cNvSpPr>
          <p:nvPr>
            <p:ph type="title"/>
          </p:nvPr>
        </p:nvSpPr>
        <p:spPr>
          <a:xfrm>
            <a:off x="609600" y="274638"/>
            <a:ext cx="10972800" cy="1143000"/>
          </a:xfrm>
        </p:spPr>
        <p:txBody>
          <a:bodyPr/>
          <a:lstStyle/>
          <a:p>
            <a:r>
              <a:rPr lang="en-US" b="1" dirty="0"/>
              <a:t>Longevity</a:t>
            </a:r>
          </a:p>
        </p:txBody>
      </p:sp>
      <p:sp>
        <p:nvSpPr>
          <p:cNvPr id="4" name="Slide Number Placeholder 3"/>
          <p:cNvSpPr>
            <a:spLocks noGrp="1"/>
          </p:cNvSpPr>
          <p:nvPr>
            <p:ph type="sldNum" sz="quarter" idx="12"/>
          </p:nvPr>
        </p:nvSpPr>
        <p:spPr/>
        <p:txBody>
          <a:bodyPr/>
          <a:lstStyle/>
          <a:p>
            <a:fld id="{7C4A7A4F-25D2-44C7-8F60-E6F823069186}" type="slidenum">
              <a:rPr lang="en-US" smtClean="0"/>
              <a:pPr/>
              <a:t>129</a:t>
            </a:fld>
            <a:r>
              <a:rPr lang="en-US" dirty="0"/>
              <a:t> of 132</a:t>
            </a:r>
          </a:p>
          <a:p>
            <a:endParaRPr lang="en-US" dirty="0"/>
          </a:p>
        </p:txBody>
      </p:sp>
      <p:sp>
        <p:nvSpPr>
          <p:cNvPr id="6" name="TextBox 5"/>
          <p:cNvSpPr txBox="1"/>
          <p:nvPr/>
        </p:nvSpPr>
        <p:spPr>
          <a:xfrm>
            <a:off x="9296400" y="4374257"/>
            <a:ext cx="2433862" cy="58477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i="1" dirty="0"/>
              <a:t>“Aging is a disease, and that disease is treatable.”</a:t>
            </a:r>
            <a:endParaRPr lang="en-US" sz="1400" b="1" i="1" u="sng" dirty="0"/>
          </a:p>
        </p:txBody>
      </p:sp>
      <p:sp>
        <p:nvSpPr>
          <p:cNvPr id="7" name="TextBox 6"/>
          <p:cNvSpPr txBox="1"/>
          <p:nvPr/>
        </p:nvSpPr>
        <p:spPr>
          <a:xfrm>
            <a:off x="1447800" y="2362200"/>
            <a:ext cx="2286000" cy="41148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14300" lvl="1">
              <a:tabLst>
                <a:tab pos="4284663" algn="r"/>
              </a:tabLst>
            </a:pPr>
            <a:r>
              <a:rPr lang="en-US" sz="1400" b="1" u="sng" dirty="0"/>
              <a:t>Hallmarks of Aging</a:t>
            </a:r>
            <a:r>
              <a:rPr lang="en-US" sz="1400" dirty="0"/>
              <a:t>:</a:t>
            </a:r>
          </a:p>
          <a:p>
            <a:pPr marL="400050" lvl="1" indent="-285750">
              <a:buFont typeface="Arial" panose="020B0604020202020204" pitchFamily="34" charset="0"/>
              <a:buChar char="•"/>
              <a:tabLst>
                <a:tab pos="4284663" algn="r"/>
              </a:tabLst>
            </a:pPr>
            <a:r>
              <a:rPr lang="en-US" sz="1200" dirty="0"/>
              <a:t>Genomic instability caused by DNA damage</a:t>
            </a:r>
          </a:p>
          <a:p>
            <a:pPr marL="400050" lvl="1" indent="-285750">
              <a:buFont typeface="Arial" panose="020B0604020202020204" pitchFamily="34" charset="0"/>
              <a:buChar char="•"/>
              <a:tabLst>
                <a:tab pos="4284663" algn="r"/>
              </a:tabLst>
            </a:pPr>
            <a:r>
              <a:rPr lang="en-US" sz="1200" dirty="0"/>
              <a:t>Attrition of the protective chromosomal endcaps, the telomeres</a:t>
            </a:r>
          </a:p>
          <a:p>
            <a:pPr marL="400050" lvl="1" indent="-285750">
              <a:buFont typeface="Arial" panose="020B0604020202020204" pitchFamily="34" charset="0"/>
              <a:buChar char="•"/>
              <a:tabLst>
                <a:tab pos="4284663" algn="r"/>
              </a:tabLst>
            </a:pPr>
            <a:r>
              <a:rPr lang="en-US" sz="1200" dirty="0"/>
              <a:t>Loss of healthy protein maintenance, known as proteostasis</a:t>
            </a:r>
          </a:p>
          <a:p>
            <a:pPr marL="400050" lvl="1" indent="-285750">
              <a:buFont typeface="Arial" panose="020B0604020202020204" pitchFamily="34" charset="0"/>
              <a:buChar char="•"/>
              <a:tabLst>
                <a:tab pos="4284663" algn="r"/>
              </a:tabLst>
            </a:pPr>
            <a:r>
              <a:rPr lang="en-US" sz="1200" dirty="0"/>
              <a:t>Deregulated nutrient sensing caused by metabolic changes</a:t>
            </a:r>
          </a:p>
          <a:p>
            <a:pPr marL="400050" lvl="1" indent="-285750">
              <a:buFont typeface="Arial" panose="020B0604020202020204" pitchFamily="34" charset="0"/>
              <a:buChar char="•"/>
              <a:tabLst>
                <a:tab pos="4284663" algn="r"/>
              </a:tabLst>
            </a:pPr>
            <a:r>
              <a:rPr lang="en-US" sz="1200" dirty="0"/>
              <a:t>Mitochondrial dysfunction</a:t>
            </a:r>
          </a:p>
          <a:p>
            <a:pPr marL="400050" lvl="1" indent="-285750">
              <a:buFont typeface="Arial" panose="020B0604020202020204" pitchFamily="34" charset="0"/>
              <a:buChar char="•"/>
              <a:tabLst>
                <a:tab pos="4284663" algn="r"/>
              </a:tabLst>
            </a:pPr>
            <a:r>
              <a:rPr lang="en-US" sz="1200" dirty="0"/>
              <a:t>Accumulation of senescent zombielike cells that inflame healthy cells</a:t>
            </a:r>
          </a:p>
          <a:p>
            <a:pPr marL="400050" lvl="1" indent="-285750">
              <a:buFont typeface="Arial" panose="020B0604020202020204" pitchFamily="34" charset="0"/>
              <a:buChar char="•"/>
              <a:tabLst>
                <a:tab pos="4284663" algn="r"/>
              </a:tabLst>
            </a:pPr>
            <a:r>
              <a:rPr lang="en-US" sz="1200" dirty="0"/>
              <a:t>Exhaustion of stem cells</a:t>
            </a:r>
          </a:p>
          <a:p>
            <a:pPr marL="400050" lvl="1" indent="-285750">
              <a:buFont typeface="Arial" panose="020B0604020202020204" pitchFamily="34" charset="0"/>
              <a:buChar char="•"/>
              <a:tabLst>
                <a:tab pos="4284663" algn="r"/>
              </a:tabLst>
            </a:pPr>
            <a:r>
              <a:rPr lang="en-US" sz="1200" dirty="0"/>
              <a:t>Altered intercellular communication and the production of inflammatory molecules</a:t>
            </a:r>
          </a:p>
        </p:txBody>
      </p:sp>
      <p:pic>
        <p:nvPicPr>
          <p:cNvPr id="1026" name="Picture 2">
            <a:extLst>
              <a:ext uri="{FF2B5EF4-FFF2-40B4-BE49-F238E27FC236}">
                <a16:creationId xmlns:a16="http://schemas.microsoft.com/office/drawing/2014/main" id="{CD5FCA98-8BCF-0DE7-2CD2-96BAA31BAF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07170" y="2362199"/>
            <a:ext cx="1212010"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2AC1F-57FE-3B80-336D-0AFE9156CF68}"/>
              </a:ext>
            </a:extLst>
          </p:cNvPr>
          <p:cNvSpPr txBox="1"/>
          <p:nvPr/>
        </p:nvSpPr>
        <p:spPr>
          <a:xfrm>
            <a:off x="4114800" y="2362199"/>
            <a:ext cx="2286000" cy="41148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14300" lvl="1">
              <a:tabLst>
                <a:tab pos="4284663" algn="r"/>
              </a:tabLst>
            </a:pPr>
            <a:r>
              <a:rPr lang="en-US" sz="1400" b="1" u="sng" dirty="0"/>
              <a:t>Longevity Genes</a:t>
            </a:r>
            <a:r>
              <a:rPr lang="en-US" sz="1400" dirty="0"/>
              <a:t>:</a:t>
            </a:r>
          </a:p>
          <a:p>
            <a:pPr marL="400050" lvl="1" indent="-285750">
              <a:buFont typeface="Arial" panose="020B0604020202020204" pitchFamily="34" charset="0"/>
              <a:buChar char="•"/>
              <a:tabLst>
                <a:tab pos="4284663" algn="r"/>
              </a:tabLst>
            </a:pPr>
            <a:r>
              <a:rPr lang="en-US" sz="1200" dirty="0"/>
              <a:t>Stem cell-based interventions are adding years to people’s lives</a:t>
            </a:r>
          </a:p>
          <a:p>
            <a:pPr marL="400050" lvl="1" indent="-285750">
              <a:buFont typeface="Arial" panose="020B0604020202020204" pitchFamily="34" charset="0"/>
              <a:buChar char="•"/>
              <a:tabLst>
                <a:tab pos="4284663" algn="r"/>
              </a:tabLst>
            </a:pPr>
            <a:r>
              <a:rPr lang="en-US" sz="1200" dirty="0"/>
              <a:t>Longevity genes called “sirtuins”, (SIRT1 to SIRT7) made by every cell in the body</a:t>
            </a:r>
          </a:p>
          <a:p>
            <a:pPr marL="400050" lvl="1" indent="-285750">
              <a:buFont typeface="Arial" panose="020B0604020202020204" pitchFamily="34" charset="0"/>
              <a:buChar char="•"/>
              <a:tabLst>
                <a:tab pos="4284663" algn="r"/>
              </a:tabLst>
            </a:pPr>
            <a:r>
              <a:rPr lang="en-US" sz="1200" dirty="0"/>
              <a:t>Molecules called nicotinamide adenine dinucleotide (NAD) decline with age resulting with decline in sirtuin activity, which is the primary reason our bodies develop diseases as we age </a:t>
            </a:r>
          </a:p>
          <a:p>
            <a:pPr marL="400050" lvl="1" indent="-285750">
              <a:buFont typeface="Arial" panose="020B0604020202020204" pitchFamily="34" charset="0"/>
              <a:buChar char="•"/>
              <a:tabLst>
                <a:tab pos="4284663" algn="r"/>
              </a:tabLst>
            </a:pPr>
            <a:r>
              <a:rPr lang="en-US" sz="1200" dirty="0"/>
              <a:t>Activating sirtuins can improve DNA repair, boost memory, and increase exercise endurance </a:t>
            </a:r>
          </a:p>
          <a:p>
            <a:pPr marL="400050" lvl="1" indent="-285750">
              <a:buFont typeface="Arial" panose="020B0604020202020204" pitchFamily="34" charset="0"/>
              <a:buChar char="•"/>
              <a:tabLst>
                <a:tab pos="4284663" algn="r"/>
              </a:tabLst>
            </a:pPr>
            <a:endParaRPr lang="en-US" sz="1400" dirty="0"/>
          </a:p>
        </p:txBody>
      </p:sp>
      <p:sp>
        <p:nvSpPr>
          <p:cNvPr id="8" name="TextBox 7">
            <a:extLst>
              <a:ext uri="{FF2B5EF4-FFF2-40B4-BE49-F238E27FC236}">
                <a16:creationId xmlns:a16="http://schemas.microsoft.com/office/drawing/2014/main" id="{0AA0743D-9905-0516-3C93-3CC007075816}"/>
              </a:ext>
            </a:extLst>
          </p:cNvPr>
          <p:cNvSpPr txBox="1"/>
          <p:nvPr/>
        </p:nvSpPr>
        <p:spPr>
          <a:xfrm>
            <a:off x="6781800" y="2350882"/>
            <a:ext cx="2286000" cy="437042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14300" lvl="1">
              <a:tabLst>
                <a:tab pos="4284663" algn="r"/>
              </a:tabLst>
            </a:pPr>
            <a:r>
              <a:rPr lang="en-US" sz="1400" b="1" u="sng" dirty="0"/>
              <a:t>Longevity Genes</a:t>
            </a:r>
            <a:r>
              <a:rPr lang="en-US" sz="1400" dirty="0"/>
              <a:t>:</a:t>
            </a:r>
          </a:p>
          <a:p>
            <a:pPr marL="400050" lvl="1" indent="-285750">
              <a:buFont typeface="Arial" panose="020B0604020202020204" pitchFamily="34" charset="0"/>
              <a:buChar char="•"/>
              <a:tabLst>
                <a:tab pos="4284663" algn="r"/>
              </a:tabLst>
            </a:pPr>
            <a:r>
              <a:rPr lang="en-US" sz="1200" dirty="0"/>
              <a:t>Longevity gene target of rapamycin (TOR or mTOR), regulates growth and metabolism</a:t>
            </a:r>
          </a:p>
          <a:p>
            <a:pPr marL="400050" lvl="1" indent="-285750">
              <a:buFont typeface="Arial" panose="020B0604020202020204" pitchFamily="34" charset="0"/>
              <a:buChar char="•"/>
              <a:tabLst>
                <a:tab pos="4284663" algn="r"/>
              </a:tabLst>
            </a:pPr>
            <a:r>
              <a:rPr lang="en-US" sz="1200" dirty="0"/>
              <a:t>mTOR activity is exquisitely regulated by nutrients</a:t>
            </a:r>
          </a:p>
          <a:p>
            <a:pPr marL="400050" lvl="1" indent="-285750">
              <a:buFont typeface="Arial" panose="020B0604020202020204" pitchFamily="34" charset="0"/>
              <a:buChar char="•"/>
              <a:tabLst>
                <a:tab pos="4284663" algn="r"/>
              </a:tabLst>
            </a:pPr>
            <a:r>
              <a:rPr lang="en-US" sz="1200" dirty="0"/>
              <a:t>mTOR boosts DNA repair, reducing inflammation</a:t>
            </a:r>
          </a:p>
          <a:p>
            <a:pPr marL="400050" lvl="1" indent="-285750">
              <a:buFont typeface="Arial" panose="020B0604020202020204" pitchFamily="34" charset="0"/>
              <a:buChar char="•"/>
              <a:tabLst>
                <a:tab pos="4284663" algn="r"/>
              </a:tabLst>
            </a:pPr>
            <a:r>
              <a:rPr lang="en-US" sz="1200" dirty="0"/>
              <a:t>Metabolic control enzyme AMPK </a:t>
            </a:r>
          </a:p>
          <a:p>
            <a:pPr marL="400050" lvl="1" indent="-285750">
              <a:buFont typeface="Arial" panose="020B0604020202020204" pitchFamily="34" charset="0"/>
              <a:buChar char="•"/>
              <a:tabLst>
                <a:tab pos="4284663" algn="r"/>
              </a:tabLst>
            </a:pPr>
            <a:r>
              <a:rPr lang="en-US" sz="1200" dirty="0"/>
              <a:t>Activate longevity genes include exercise, intermittent fasting, low-protein diets, and exposure to hot and cold temperatures (called hormesis</a:t>
            </a:r>
          </a:p>
          <a:p>
            <a:pPr marL="400050" lvl="1" indent="-285750">
              <a:buFont typeface="Arial" panose="020B0604020202020204" pitchFamily="34" charset="0"/>
              <a:buChar char="•"/>
              <a:tabLst>
                <a:tab pos="4284663" algn="r"/>
              </a:tabLst>
            </a:pPr>
            <a:r>
              <a:rPr lang="en-US" sz="1200" dirty="0"/>
              <a:t>No gene has been identified to cause aging</a:t>
            </a:r>
          </a:p>
          <a:p>
            <a:pPr marL="400050" lvl="1" indent="-285750">
              <a:buFont typeface="Arial" panose="020B0604020202020204" pitchFamily="34" charset="0"/>
              <a:buChar char="•"/>
              <a:tabLst>
                <a:tab pos="4284663" algn="r"/>
              </a:tabLst>
            </a:pPr>
            <a:r>
              <a:rPr lang="en-US" sz="1200" dirty="0"/>
              <a:t>NMN boosts NAD, which boosts the activity of the SIRT2 enzyme</a:t>
            </a:r>
            <a:endParaRPr lang="en-US" sz="1400" dirty="0"/>
          </a:p>
        </p:txBody>
      </p:sp>
      <p:pic>
        <p:nvPicPr>
          <p:cNvPr id="9" name="Picture 2" descr="Amazon.com: NMNH (Dihydronicotinamide Mononucleotide), 500mg per Serving  NAD Supplement to Boost NAD+ Levels as We Age (May Be More Effective Than  ...">
            <a:extLst>
              <a:ext uri="{FF2B5EF4-FFF2-40B4-BE49-F238E27FC236}">
                <a16:creationId xmlns:a16="http://schemas.microsoft.com/office/drawing/2014/main" id="{765BD5F0-4939-7CEA-58EB-B54B19D60D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1323" y="5260846"/>
            <a:ext cx="1322515" cy="1322515"/>
          </a:xfrm>
          <a:prstGeom prst="round2DiagRect">
            <a:avLst>
              <a:gd name="adj1" fmla="val 16667"/>
              <a:gd name="adj2" fmla="val 0"/>
            </a:avLst>
          </a:prstGeom>
          <a:ln w="88900" cap="sq">
            <a:solidFill>
              <a:schemeClr val="accent4">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74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b="1" dirty="0">
                <a:solidFill>
                  <a:srgbClr val="FFC000"/>
                </a:solidFill>
              </a:rPr>
              <a:t>Energy Modalities:</a:t>
            </a:r>
          </a:p>
        </p:txBody>
      </p:sp>
      <p:sp>
        <p:nvSpPr>
          <p:cNvPr id="6" name="Slide Number Placeholder 5"/>
          <p:cNvSpPr>
            <a:spLocks noGrp="1"/>
          </p:cNvSpPr>
          <p:nvPr>
            <p:ph type="sldNum" sz="quarter" idx="12"/>
          </p:nvPr>
        </p:nvSpPr>
        <p:spPr/>
        <p:txBody>
          <a:bodyPr/>
          <a:lstStyle/>
          <a:p>
            <a:fld id="{7C4A7A4F-25D2-44C7-8F60-E6F823069186}" type="slidenum">
              <a:rPr lang="en-US" smtClean="0"/>
              <a:pPr/>
              <a:t>13</a:t>
            </a:fld>
            <a:r>
              <a:rPr lang="en-US" dirty="0"/>
              <a:t> of 132</a:t>
            </a:r>
          </a:p>
        </p:txBody>
      </p:sp>
      <p:sp>
        <p:nvSpPr>
          <p:cNvPr id="3" name="TextBox 2"/>
          <p:cNvSpPr txBox="1"/>
          <p:nvPr/>
        </p:nvSpPr>
        <p:spPr>
          <a:xfrm>
            <a:off x="1600200" y="1319357"/>
            <a:ext cx="2743200" cy="54864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GB" sz="1200" b="1" u="sng" dirty="0">
                <a:solidFill>
                  <a:schemeClr val="bg1"/>
                </a:solidFill>
                <a:ea typeface="Times New Roman" panose="02020603050405020304" pitchFamily="18" charset="0"/>
                <a:cs typeface="Times New Roman" panose="02020603050405020304" pitchFamily="18" charset="0"/>
              </a:rPr>
              <a:t>Subtle Energy:</a:t>
            </a:r>
            <a:endParaRPr lang="en-US" sz="1200" b="1" u="sng"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Access Consciousness/ BARS</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Acupressure</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Alexander Technique</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Angel Reading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Aura Healing &amp; Aura Reading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Barbara Brennan Healing Science</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Bio-photon Therapy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Breathwork</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Bodytalk</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Clairvoyant Reader</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Color Therapy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Craniosacral Therapy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Crystal Healing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Direct Divine Light Healing™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Eden Energy Medicine</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EFT (Emotional Freedom Techniques)</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Energetic Healing (EH)</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Energy Balancing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Energy Field Work</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Energy Tapping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Esoteric Healing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err="1">
                <a:solidFill>
                  <a:schemeClr val="bg1"/>
                </a:solidFill>
                <a:ea typeface="Times New Roman" panose="02020603050405020304" pitchFamily="18" charset="0"/>
                <a:cs typeface="Times New Roman" panose="02020603050405020304" pitchFamily="18" charset="0"/>
              </a:rPr>
              <a:t>Jin</a:t>
            </a:r>
            <a:r>
              <a:rPr lang="en-GB" sz="1100" dirty="0">
                <a:solidFill>
                  <a:schemeClr val="bg1"/>
                </a:solidFill>
                <a:ea typeface="Times New Roman" panose="02020603050405020304" pitchFamily="18" charset="0"/>
                <a:cs typeface="Times New Roman" panose="02020603050405020304" pitchFamily="18" charset="0"/>
              </a:rPr>
              <a:t> Shin Jyutsu</a:t>
            </a: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Healing Touch</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Healing Touch Spiritual Ministry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Integrated Energy Therapy® (IET)</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err="1">
                <a:solidFill>
                  <a:schemeClr val="bg1"/>
                </a:solidFill>
                <a:ea typeface="Times New Roman" panose="02020603050405020304" pitchFamily="18" charset="0"/>
                <a:cs typeface="Times New Roman" panose="02020603050405020304" pitchFamily="18" charset="0"/>
              </a:rPr>
              <a:t>LifeLine</a:t>
            </a:r>
            <a:r>
              <a:rPr lang="en-GB" sz="1100" dirty="0">
                <a:solidFill>
                  <a:schemeClr val="bg1"/>
                </a:solidFill>
                <a:ea typeface="Times New Roman" panose="02020603050405020304" pitchFamily="18" charset="0"/>
                <a:cs typeface="Times New Roman" panose="02020603050405020304" pitchFamily="18" charset="0"/>
              </a:rPr>
              <a:t> Technique</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Life Alignment</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Lionheart Institute's Energy Healing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Magnified Healing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Matrix Energetics</a:t>
            </a:r>
            <a:endParaRPr lang="en-US" sz="1100" dirty="0">
              <a:solidFill>
                <a:schemeClr val="bg1"/>
              </a:solidFill>
              <a:ea typeface="Calibri" panose="020F0502020204030204" pitchFamily="34" charset="0"/>
              <a:cs typeface="Times New Roman" panose="02020603050405020304" pitchFamily="18" charset="0"/>
            </a:endParaRPr>
          </a:p>
        </p:txBody>
      </p:sp>
      <p:sp>
        <p:nvSpPr>
          <p:cNvPr id="4" name="TextBox 3"/>
          <p:cNvSpPr txBox="1"/>
          <p:nvPr/>
        </p:nvSpPr>
        <p:spPr>
          <a:xfrm>
            <a:off x="4724400" y="1338125"/>
            <a:ext cx="2743200" cy="54864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Pendulum Healing</a:t>
            </a: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Pranic Healing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Polarity Therapy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Psych-K</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Quantum Touch</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Reconnective Healing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Reiki</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RIM Method</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Rising Star Healing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RoHun Therapy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Rosen Method</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Shamballa Multi-Dimensional Healing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Shamanic Healing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Somatic Experiencing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Tapas Acupressure Technique (TAT)</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Theta Healing</a:t>
            </a: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The Body Code</a:t>
            </a: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The Emotion Code</a:t>
            </a:r>
          </a:p>
          <a:p>
            <a:pPr marL="171450" indent="-171450">
              <a:buSzPts val="1000"/>
              <a:buFont typeface="Arial" panose="020B0604020202020204" pitchFamily="34" charset="0"/>
              <a:buChar char="•"/>
              <a:tabLst>
                <a:tab pos="457200" algn="l"/>
              </a:tabLst>
            </a:pPr>
            <a:r>
              <a:rPr lang="en-GB" sz="1100" dirty="0">
                <a:solidFill>
                  <a:schemeClr val="bg1"/>
                </a:solidFill>
                <a:ea typeface="Calibri" panose="020F0502020204030204" pitchFamily="34" charset="0"/>
                <a:cs typeface="Times New Roman" panose="02020603050405020304" pitchFamily="18" charset="0"/>
              </a:rPr>
              <a:t>The Healing Code</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TFT (Thought Field Therapy)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Therapeutic Touch</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Touch For Health</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Zero Balancing</a:t>
            </a:r>
            <a:endParaRPr lang="en-US" sz="1100" dirty="0">
              <a:solidFill>
                <a:schemeClr val="bg1"/>
              </a:solidFill>
              <a:ea typeface="Calibri" panose="020F0502020204030204" pitchFamily="34" charset="0"/>
              <a:cs typeface="Times New Roman" panose="02020603050405020304" pitchFamily="18" charset="0"/>
            </a:endParaRPr>
          </a:p>
          <a:p>
            <a:endParaRPr lang="en-GB" sz="500" b="1" u="sng" dirty="0">
              <a:solidFill>
                <a:schemeClr val="bg1"/>
              </a:solidFill>
              <a:ea typeface="Times New Roman" panose="02020603050405020304" pitchFamily="18" charset="0"/>
              <a:cs typeface="Times New Roman" panose="02020603050405020304" pitchFamily="18" charset="0"/>
            </a:endParaRPr>
          </a:p>
          <a:p>
            <a:r>
              <a:rPr lang="en-GB" sz="1200" b="1" u="sng" dirty="0">
                <a:solidFill>
                  <a:schemeClr val="bg1"/>
                </a:solidFill>
                <a:ea typeface="Times New Roman" panose="02020603050405020304" pitchFamily="18" charset="0"/>
                <a:cs typeface="Times New Roman" panose="02020603050405020304" pitchFamily="18" charset="0"/>
              </a:rPr>
              <a:t>Verbal Modalities:</a:t>
            </a:r>
            <a:endParaRPr lang="en-US" sz="1200" b="1" u="sng"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err="1">
                <a:solidFill>
                  <a:schemeClr val="bg1"/>
                </a:solidFill>
                <a:ea typeface="Times New Roman" panose="02020603050405020304" pitchFamily="18" charset="0"/>
                <a:cs typeface="Times New Roman" panose="02020603050405020304" pitchFamily="18" charset="0"/>
              </a:rPr>
              <a:t>ARTbundance</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Creativity Coaching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Energy Psychology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Family Constellation Work</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Guided Imagery/ Guided Meditation</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err="1">
                <a:solidFill>
                  <a:schemeClr val="bg1"/>
                </a:solidFill>
                <a:ea typeface="Times New Roman" panose="02020603050405020304" pitchFamily="18" charset="0"/>
                <a:cs typeface="Times New Roman" panose="02020603050405020304" pitchFamily="18" charset="0"/>
              </a:rPr>
              <a:t>HeartMath</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Health Coaching</a:t>
            </a:r>
            <a:endParaRPr lang="en-US" sz="1100" dirty="0">
              <a:solidFill>
                <a:schemeClr val="bg1"/>
              </a:solidFill>
              <a:ea typeface="Calibri" panose="020F0502020204030204" pitchFamily="34" charset="0"/>
              <a:cs typeface="Times New Roman" panose="02020603050405020304" pitchFamily="18" charset="0"/>
            </a:endParaRPr>
          </a:p>
        </p:txBody>
      </p:sp>
      <p:sp>
        <p:nvSpPr>
          <p:cNvPr id="5" name="TextBox 4"/>
          <p:cNvSpPr txBox="1"/>
          <p:nvPr/>
        </p:nvSpPr>
        <p:spPr>
          <a:xfrm>
            <a:off x="7848600" y="1319357"/>
            <a:ext cx="2743200" cy="54864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Hypnosis</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Laughter Leader/ Laughter Yoga</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Life Coaching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Neuro-linguistic Program (NLP)</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Quantum Healing Hypnosis Therapy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Percussive Suggestion Technique (PSTEC)</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Spiritual Counselling</a:t>
            </a:r>
            <a:endParaRPr lang="en-US" sz="1100" dirty="0">
              <a:solidFill>
                <a:schemeClr val="bg1"/>
              </a:solidFill>
              <a:ea typeface="Calibri" panose="020F0502020204030204" pitchFamily="34" charset="0"/>
              <a:cs typeface="Times New Roman" panose="02020603050405020304" pitchFamily="18" charset="0"/>
            </a:endParaRPr>
          </a:p>
          <a:p>
            <a:endParaRPr lang="en-GB" sz="500" b="1" u="sng" dirty="0">
              <a:solidFill>
                <a:schemeClr val="bg1"/>
              </a:solidFill>
              <a:ea typeface="Times New Roman" panose="02020603050405020304" pitchFamily="18" charset="0"/>
              <a:cs typeface="Times New Roman" panose="02020603050405020304" pitchFamily="18" charset="0"/>
            </a:endParaRPr>
          </a:p>
          <a:p>
            <a:r>
              <a:rPr lang="en-GB" sz="1200" b="1" u="sng" dirty="0">
                <a:solidFill>
                  <a:schemeClr val="bg1"/>
                </a:solidFill>
                <a:ea typeface="Times New Roman" panose="02020603050405020304" pitchFamily="18" charset="0"/>
                <a:cs typeface="Times New Roman" panose="02020603050405020304" pitchFamily="18" charset="0"/>
              </a:rPr>
              <a:t>Bodywork:</a:t>
            </a:r>
            <a:endParaRPr lang="en-US" sz="1200" b="1" u="sng"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Massage Therapy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Reflexology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err="1">
                <a:solidFill>
                  <a:schemeClr val="bg1"/>
                </a:solidFill>
                <a:ea typeface="Times New Roman" panose="02020603050405020304" pitchFamily="18" charset="0"/>
                <a:cs typeface="Times New Roman" panose="02020603050405020304" pitchFamily="18" charset="0"/>
              </a:rPr>
              <a:t>Amma</a:t>
            </a:r>
            <a:r>
              <a:rPr lang="en-GB" sz="1100" dirty="0">
                <a:solidFill>
                  <a:schemeClr val="bg1"/>
                </a:solidFill>
                <a:ea typeface="Times New Roman" panose="02020603050405020304" pitchFamily="18" charset="0"/>
                <a:cs typeface="Times New Roman" panose="02020603050405020304" pitchFamily="18" charset="0"/>
              </a:rPr>
              <a:t> Therapy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Bowen Technique</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Hawaiian Bodywork</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Kripalu Bodywork</a:t>
            </a:r>
            <a:endParaRPr lang="en-US" sz="1100" dirty="0">
              <a:solidFill>
                <a:schemeClr val="bg1"/>
              </a:solidFill>
              <a:ea typeface="Calibri" panose="020F0502020204030204" pitchFamily="34" charset="0"/>
              <a:cs typeface="Times New Roman" panose="02020603050405020304" pitchFamily="18" charset="0"/>
            </a:endParaRPr>
          </a:p>
          <a:p>
            <a:endParaRPr lang="en-GB" sz="500" b="1" u="sng" dirty="0">
              <a:solidFill>
                <a:schemeClr val="bg1"/>
              </a:solidFill>
              <a:ea typeface="Times New Roman" panose="02020603050405020304" pitchFamily="18" charset="0"/>
              <a:cs typeface="Times New Roman" panose="02020603050405020304" pitchFamily="18" charset="0"/>
            </a:endParaRPr>
          </a:p>
          <a:p>
            <a:r>
              <a:rPr lang="en-GB" sz="1200" b="1" u="sng" dirty="0">
                <a:solidFill>
                  <a:schemeClr val="bg1"/>
                </a:solidFill>
                <a:ea typeface="Times New Roman" panose="02020603050405020304" pitchFamily="18" charset="0"/>
                <a:cs typeface="Times New Roman" panose="02020603050405020304" pitchFamily="18" charset="0"/>
              </a:rPr>
              <a:t>Movement:</a:t>
            </a:r>
            <a:endParaRPr lang="en-US" sz="1200" b="1" u="sng"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Feldenkrais Method</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Qigong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err="1">
                <a:solidFill>
                  <a:schemeClr val="bg1"/>
                </a:solidFill>
                <a:ea typeface="Times New Roman" panose="02020603050405020304" pitchFamily="18" charset="0"/>
                <a:cs typeface="Times New Roman" panose="02020603050405020304" pitchFamily="18" charset="0"/>
              </a:rPr>
              <a:t>T’ai</a:t>
            </a:r>
            <a:r>
              <a:rPr lang="en-GB" sz="1100" dirty="0">
                <a:solidFill>
                  <a:schemeClr val="bg1"/>
                </a:solidFill>
                <a:ea typeface="Times New Roman" panose="02020603050405020304" pitchFamily="18" charset="0"/>
                <a:cs typeface="Times New Roman" panose="02020603050405020304" pitchFamily="18" charset="0"/>
              </a:rPr>
              <a:t> Chi</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Yoga</a:t>
            </a:r>
            <a:endParaRPr lang="en-US" sz="1100" dirty="0">
              <a:solidFill>
                <a:schemeClr val="bg1"/>
              </a:solidFill>
              <a:ea typeface="Calibri" panose="020F0502020204030204" pitchFamily="34" charset="0"/>
              <a:cs typeface="Times New Roman" panose="02020603050405020304" pitchFamily="18" charset="0"/>
            </a:endParaRPr>
          </a:p>
          <a:p>
            <a:endParaRPr lang="en-GB" sz="500" b="1" u="sng" dirty="0">
              <a:solidFill>
                <a:schemeClr val="bg1"/>
              </a:solidFill>
              <a:ea typeface="Times New Roman" panose="02020603050405020304" pitchFamily="18" charset="0"/>
              <a:cs typeface="Times New Roman" panose="02020603050405020304" pitchFamily="18" charset="0"/>
            </a:endParaRPr>
          </a:p>
          <a:p>
            <a:r>
              <a:rPr lang="en-GB" sz="1200" b="1" u="sng" dirty="0">
                <a:solidFill>
                  <a:schemeClr val="bg1"/>
                </a:solidFill>
                <a:ea typeface="Times New Roman" panose="02020603050405020304" pitchFamily="18" charset="0"/>
                <a:cs typeface="Times New Roman" panose="02020603050405020304" pitchFamily="18" charset="0"/>
              </a:rPr>
              <a:t>Subtle Energy of the Senses:</a:t>
            </a:r>
            <a:endParaRPr lang="en-US" sz="1200" b="1" u="sng"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Aromatherapy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Art Therapy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Raindrop Therapy/ </a:t>
            </a:r>
            <a:r>
              <a:rPr lang="en-GB" sz="1100" dirty="0" err="1">
                <a:solidFill>
                  <a:schemeClr val="bg1"/>
                </a:solidFill>
                <a:ea typeface="Times New Roman" panose="02020603050405020304" pitchFamily="18" charset="0"/>
                <a:cs typeface="Times New Roman" panose="02020603050405020304" pitchFamily="18" charset="0"/>
              </a:rPr>
              <a:t>AromaTouch</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err="1">
                <a:solidFill>
                  <a:schemeClr val="bg1"/>
                </a:solidFill>
                <a:ea typeface="Times New Roman" panose="02020603050405020304" pitchFamily="18" charset="0"/>
                <a:cs typeface="Times New Roman" panose="02020603050405020304" pitchFamily="18" charset="0"/>
              </a:rPr>
              <a:t>SoulCollage</a:t>
            </a:r>
            <a:r>
              <a:rPr lang="en-GB" sz="1100" dirty="0">
                <a:solidFill>
                  <a:schemeClr val="bg1"/>
                </a:solidFill>
                <a:ea typeface="Times New Roman" panose="02020603050405020304" pitchFamily="18" charset="0"/>
                <a:cs typeface="Times New Roman" panose="02020603050405020304" pitchFamily="18" charset="0"/>
              </a:rPr>
              <a:t>®</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Sound Healing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Therapeutic Musicians</a:t>
            </a:r>
            <a:endParaRPr lang="en-US" sz="1100" dirty="0">
              <a:solidFill>
                <a:schemeClr val="bg1"/>
              </a:solidFill>
              <a:ea typeface="Calibri" panose="020F0502020204030204" pitchFamily="34" charset="0"/>
              <a:cs typeface="Times New Roman" panose="02020603050405020304" pitchFamily="18" charset="0"/>
            </a:endParaRPr>
          </a:p>
          <a:p>
            <a:endParaRPr lang="en-GB" sz="500" b="1" u="sng" dirty="0">
              <a:solidFill>
                <a:schemeClr val="bg1"/>
              </a:solidFill>
              <a:ea typeface="Times New Roman" panose="02020603050405020304" pitchFamily="18" charset="0"/>
              <a:cs typeface="Times New Roman" panose="02020603050405020304" pitchFamily="18" charset="0"/>
            </a:endParaRPr>
          </a:p>
          <a:p>
            <a:r>
              <a:rPr lang="en-GB" sz="1200" b="1" u="sng" dirty="0">
                <a:solidFill>
                  <a:schemeClr val="bg1"/>
                </a:solidFill>
                <a:ea typeface="Times New Roman" panose="02020603050405020304" pitchFamily="18" charset="0"/>
                <a:cs typeface="Times New Roman" panose="02020603050405020304" pitchFamily="18" charset="0"/>
              </a:rPr>
              <a:t>Assessment:</a:t>
            </a:r>
            <a:endParaRPr lang="en-US" sz="1200" b="1" u="sng"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Applied Kinesiology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Biofeedback</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Iridology</a:t>
            </a:r>
          </a:p>
        </p:txBody>
      </p:sp>
    </p:spTree>
    <p:extLst>
      <p:ext uri="{BB962C8B-B14F-4D97-AF65-F5344CB8AC3E}">
        <p14:creationId xmlns:p14="http://schemas.microsoft.com/office/powerpoint/2010/main" val="256867381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422AB-FC56-1B0E-526F-7341271A09A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CDB472-1AC4-0F13-BE22-E7AE6801159C}"/>
              </a:ext>
            </a:extLst>
          </p:cNvPr>
          <p:cNvSpPr>
            <a:spLocks noGrp="1"/>
          </p:cNvSpPr>
          <p:nvPr>
            <p:ph idx="1"/>
          </p:nvPr>
        </p:nvSpPr>
        <p:spPr>
          <a:xfrm>
            <a:off x="1295400" y="1600202"/>
            <a:ext cx="9144000" cy="761999"/>
          </a:xfrm>
        </p:spPr>
        <p:txBody>
          <a:bodyPr>
            <a:normAutofit/>
          </a:bodyPr>
          <a:lstStyle/>
          <a:p>
            <a:pPr marL="0" indent="0">
              <a:buNone/>
            </a:pPr>
            <a:r>
              <a:rPr lang="en-US" sz="2000" b="1" dirty="0"/>
              <a:t>Dr. James </a:t>
            </a:r>
            <a:r>
              <a:rPr lang="en-US" sz="2000" b="1" dirty="0" err="1"/>
              <a:t>Dinicolantonio</a:t>
            </a:r>
            <a:r>
              <a:rPr lang="en-US" sz="2000" b="1" dirty="0"/>
              <a:t> and Dr. Jason Fung</a:t>
            </a:r>
          </a:p>
          <a:p>
            <a:pPr>
              <a:buFont typeface="Calibri" panose="020F0502020204030204" pitchFamily="34" charset="0"/>
              <a:buChar char="—"/>
            </a:pPr>
            <a:r>
              <a:rPr lang="en-US" sz="1600" dirty="0"/>
              <a:t>The Longevity Solution: Rediscovering Centuries-Old Secrets to a Healthy, Long Life</a:t>
            </a:r>
          </a:p>
          <a:p>
            <a:pPr marL="457200" lvl="1" indent="0">
              <a:buNone/>
            </a:pPr>
            <a:endParaRPr lang="en-US" sz="1400" dirty="0"/>
          </a:p>
        </p:txBody>
      </p:sp>
      <p:sp>
        <p:nvSpPr>
          <p:cNvPr id="2" name="Title 1">
            <a:extLst>
              <a:ext uri="{FF2B5EF4-FFF2-40B4-BE49-F238E27FC236}">
                <a16:creationId xmlns:a16="http://schemas.microsoft.com/office/drawing/2014/main" id="{CBEBD48A-B5D0-76BF-5417-19A66717C3E1}"/>
              </a:ext>
            </a:extLst>
          </p:cNvPr>
          <p:cNvSpPr>
            <a:spLocks noGrp="1"/>
          </p:cNvSpPr>
          <p:nvPr>
            <p:ph type="title"/>
          </p:nvPr>
        </p:nvSpPr>
        <p:spPr>
          <a:xfrm>
            <a:off x="609600" y="274638"/>
            <a:ext cx="10972800" cy="1143000"/>
          </a:xfrm>
        </p:spPr>
        <p:txBody>
          <a:bodyPr/>
          <a:lstStyle/>
          <a:p>
            <a:r>
              <a:rPr lang="en-US" b="1" dirty="0"/>
              <a:t>Longevity</a:t>
            </a:r>
          </a:p>
        </p:txBody>
      </p:sp>
      <p:sp>
        <p:nvSpPr>
          <p:cNvPr id="4" name="Slide Number Placeholder 3">
            <a:extLst>
              <a:ext uri="{FF2B5EF4-FFF2-40B4-BE49-F238E27FC236}">
                <a16:creationId xmlns:a16="http://schemas.microsoft.com/office/drawing/2014/main" id="{CF602D90-EBC0-A693-58EF-C75CCF4D61F0}"/>
              </a:ext>
            </a:extLst>
          </p:cNvPr>
          <p:cNvSpPr>
            <a:spLocks noGrp="1"/>
          </p:cNvSpPr>
          <p:nvPr>
            <p:ph type="sldNum" sz="quarter" idx="12"/>
          </p:nvPr>
        </p:nvSpPr>
        <p:spPr/>
        <p:txBody>
          <a:bodyPr/>
          <a:lstStyle/>
          <a:p>
            <a:fld id="{7C4A7A4F-25D2-44C7-8F60-E6F823069186}" type="slidenum">
              <a:rPr lang="en-US" smtClean="0"/>
              <a:pPr/>
              <a:t>130</a:t>
            </a:fld>
            <a:r>
              <a:rPr lang="en-US" dirty="0"/>
              <a:t> of 132</a:t>
            </a:r>
          </a:p>
          <a:p>
            <a:endParaRPr lang="en-US" dirty="0"/>
          </a:p>
        </p:txBody>
      </p:sp>
      <p:sp>
        <p:nvSpPr>
          <p:cNvPr id="6" name="TextBox 5">
            <a:extLst>
              <a:ext uri="{FF2B5EF4-FFF2-40B4-BE49-F238E27FC236}">
                <a16:creationId xmlns:a16="http://schemas.microsoft.com/office/drawing/2014/main" id="{8C950F67-15BC-CC97-FB4D-063EE2385183}"/>
              </a:ext>
            </a:extLst>
          </p:cNvPr>
          <p:cNvSpPr txBox="1"/>
          <p:nvPr/>
        </p:nvSpPr>
        <p:spPr>
          <a:xfrm>
            <a:off x="2362200" y="5334000"/>
            <a:ext cx="4754880" cy="141577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t>The Longevity Checklist:</a:t>
            </a:r>
          </a:p>
          <a:p>
            <a:pPr marL="1027113"/>
            <a:r>
              <a:rPr lang="en-US" sz="1400" dirty="0"/>
              <a:t>Step 1: Calorie Restriction/Fasting</a:t>
            </a:r>
          </a:p>
          <a:p>
            <a:pPr marL="1027113"/>
            <a:r>
              <a:rPr lang="en-US" sz="1400" dirty="0"/>
              <a:t>Step 2: </a:t>
            </a:r>
            <a:r>
              <a:rPr lang="en-US" sz="1400" dirty="0" err="1"/>
              <a:t>mTOR</a:t>
            </a:r>
            <a:r>
              <a:rPr lang="en-US" sz="1400" dirty="0"/>
              <a:t>/Protein</a:t>
            </a:r>
          </a:p>
          <a:p>
            <a:pPr marL="1027113"/>
            <a:r>
              <a:rPr lang="en-US" sz="1400" dirty="0"/>
              <a:t>Step 3: Coffee, Tea, and Wine</a:t>
            </a:r>
          </a:p>
          <a:p>
            <a:pPr marL="1027113"/>
            <a:r>
              <a:rPr lang="en-US" sz="1400" dirty="0"/>
              <a:t>Step 4: Salt—Sodium and Magnesium</a:t>
            </a:r>
          </a:p>
          <a:p>
            <a:pPr marL="1027113"/>
            <a:r>
              <a:rPr lang="en-US" sz="1400" dirty="0"/>
              <a:t>Step 5: Eat More Natural, Healthy Fats </a:t>
            </a:r>
          </a:p>
        </p:txBody>
      </p:sp>
      <p:pic>
        <p:nvPicPr>
          <p:cNvPr id="5" name="Picture 4">
            <a:extLst>
              <a:ext uri="{FF2B5EF4-FFF2-40B4-BE49-F238E27FC236}">
                <a16:creationId xmlns:a16="http://schemas.microsoft.com/office/drawing/2014/main" id="{9CEB07B6-1681-A457-542F-B7A21224CD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600" y="4267200"/>
            <a:ext cx="2369880" cy="2369880"/>
          </a:xfrm>
          <a:prstGeom prst="round2DiagRect">
            <a:avLst>
              <a:gd name="adj1" fmla="val 16667"/>
              <a:gd name="adj2" fmla="val 0"/>
            </a:avLst>
          </a:prstGeom>
          <a:ln w="88900" cap="sq">
            <a:solidFill>
              <a:schemeClr val="accent4">
                <a:lumMod val="75000"/>
              </a:schemeClr>
            </a:soli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id="{778224DF-E6DF-7DAC-5A47-9EBAE2A16203}"/>
              </a:ext>
            </a:extLst>
          </p:cNvPr>
          <p:cNvSpPr txBox="1"/>
          <p:nvPr/>
        </p:nvSpPr>
        <p:spPr>
          <a:xfrm>
            <a:off x="2362200" y="2438400"/>
            <a:ext cx="4754880" cy="270843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14300" lvl="1" algn="just">
              <a:tabLst>
                <a:tab pos="4284663" algn="r"/>
              </a:tabLst>
            </a:pPr>
            <a:r>
              <a:rPr lang="en-US" sz="1600" b="1" u="sng" dirty="0"/>
              <a:t>There are three known nutrient-sensing pathways:</a:t>
            </a:r>
          </a:p>
          <a:p>
            <a:pPr marL="341313" lvl="2" algn="just">
              <a:buFont typeface="+mj-lt"/>
              <a:buAutoNum type="arabicPeriod"/>
              <a:tabLst>
                <a:tab pos="4284663" algn="r"/>
              </a:tabLst>
            </a:pPr>
            <a:r>
              <a:rPr lang="en-US" sz="1400" dirty="0"/>
              <a:t> Insulin</a:t>
            </a:r>
          </a:p>
          <a:p>
            <a:pPr marL="341313" lvl="2" algn="just">
              <a:buFont typeface="+mj-lt"/>
              <a:buAutoNum type="arabicPeriod"/>
              <a:tabLst>
                <a:tab pos="4284663" algn="r"/>
              </a:tabLst>
            </a:pPr>
            <a:r>
              <a:rPr lang="en-US" sz="1400" dirty="0"/>
              <a:t> </a:t>
            </a:r>
            <a:r>
              <a:rPr lang="en-US" sz="1400" dirty="0" err="1"/>
              <a:t>mTOR</a:t>
            </a:r>
            <a:r>
              <a:rPr lang="en-US" sz="1400" dirty="0"/>
              <a:t> (mechanistic target of rapamycin)</a:t>
            </a:r>
          </a:p>
          <a:p>
            <a:pPr marL="341313" lvl="2" algn="just">
              <a:buFont typeface="+mj-lt"/>
              <a:buAutoNum type="arabicPeriod"/>
              <a:tabLst>
                <a:tab pos="4284663" algn="r"/>
              </a:tabLst>
            </a:pPr>
            <a:r>
              <a:rPr lang="en-US" sz="1400" dirty="0"/>
              <a:t> AMPK (activated protein kinase)</a:t>
            </a:r>
          </a:p>
          <a:p>
            <a:pPr marL="341313" lvl="2" algn="just">
              <a:buFont typeface="+mj-lt"/>
              <a:buAutoNum type="arabicPeriod"/>
              <a:tabLst>
                <a:tab pos="4284663" algn="r"/>
              </a:tabLst>
            </a:pPr>
            <a:endParaRPr lang="en-US" sz="1200" dirty="0"/>
          </a:p>
          <a:p>
            <a:pPr marL="114300" lvl="1" algn="just">
              <a:tabLst>
                <a:tab pos="4284663" algn="r"/>
              </a:tabLst>
            </a:pPr>
            <a:r>
              <a:rPr lang="en-US" sz="1400" dirty="0"/>
              <a:t>Extending longevity depends on decreasing growth and metabolism, which is best done by decreasing nutrient-sensing pathways by adjusting our diets. Reducing insulin (by lowering calories, but more specifically reducing refined grains and sugar), lowering </a:t>
            </a:r>
            <a:r>
              <a:rPr lang="en-US" sz="1400" dirty="0" err="1"/>
              <a:t>mTOR</a:t>
            </a:r>
            <a:r>
              <a:rPr lang="en-US" sz="1400" dirty="0"/>
              <a:t> (by reducing animal protein and using more plant proteins), and activating AMPK (by lowering calories) have all been linked to longevity.</a:t>
            </a:r>
          </a:p>
        </p:txBody>
      </p:sp>
      <p:pic>
        <p:nvPicPr>
          <p:cNvPr id="2050" name="Picture 2" descr="https://m.media-amazon.com/images/I/51VdZKMkH4L.SX150.jpg">
            <a:extLst>
              <a:ext uri="{FF2B5EF4-FFF2-40B4-BE49-F238E27FC236}">
                <a16:creationId xmlns:a16="http://schemas.microsoft.com/office/drawing/2014/main" id="{CE8E5AE4-89E3-FC1E-4E3C-5C6CAEC21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9968" y="2133600"/>
            <a:ext cx="1507252"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31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1"/>
            <a:ext cx="8839200" cy="4525963"/>
          </a:xfrm>
        </p:spPr>
        <p:txBody>
          <a:bodyPr>
            <a:normAutofit/>
          </a:bodyPr>
          <a:lstStyle/>
          <a:p>
            <a:pPr marL="0" indent="0">
              <a:buNone/>
            </a:pPr>
            <a:r>
              <a:rPr lang="en-US" sz="2000" b="1" dirty="0"/>
              <a:t>Dan </a:t>
            </a:r>
            <a:r>
              <a:rPr lang="en-US" sz="2000" b="1" dirty="0" err="1"/>
              <a:t>Buettner</a:t>
            </a:r>
            <a:endParaRPr lang="en-US" sz="2000" b="1" dirty="0"/>
          </a:p>
          <a:p>
            <a:pPr>
              <a:buFont typeface="Calibri" panose="020F0502020204030204" pitchFamily="34" charset="0"/>
              <a:buChar char="—"/>
            </a:pPr>
            <a:r>
              <a:rPr lang="en-US" sz="1600" dirty="0"/>
              <a:t>The Blue Zones: 9 Lessons For Living Longer</a:t>
            </a:r>
          </a:p>
          <a:p>
            <a:pPr lvl="1">
              <a:buFont typeface="+mj-lt"/>
              <a:buAutoNum type="arabicPeriod"/>
            </a:pPr>
            <a:r>
              <a:rPr lang="en-US" sz="1400" dirty="0"/>
              <a:t>Moderate, regular physical activity</a:t>
            </a:r>
          </a:p>
          <a:p>
            <a:pPr lvl="1">
              <a:buFont typeface="+mj-lt"/>
              <a:buAutoNum type="arabicPeriod"/>
            </a:pPr>
            <a:r>
              <a:rPr lang="en-US" sz="1400" dirty="0"/>
              <a:t>Life Purpose</a:t>
            </a:r>
          </a:p>
          <a:p>
            <a:pPr lvl="1">
              <a:buFont typeface="+mj-lt"/>
              <a:buAutoNum type="arabicPeriod"/>
            </a:pPr>
            <a:r>
              <a:rPr lang="en-US" sz="1400" dirty="0"/>
              <a:t>Stress Reduction</a:t>
            </a:r>
          </a:p>
          <a:p>
            <a:pPr lvl="1">
              <a:buFont typeface="+mj-lt"/>
              <a:buAutoNum type="arabicPeriod"/>
            </a:pPr>
            <a:r>
              <a:rPr lang="en-US" sz="1400" dirty="0"/>
              <a:t>Moderated Caloric Intake</a:t>
            </a:r>
          </a:p>
          <a:p>
            <a:pPr lvl="1">
              <a:buFont typeface="+mj-lt"/>
              <a:buAutoNum type="arabicPeriod"/>
            </a:pPr>
            <a:r>
              <a:rPr lang="en-US" sz="1400" dirty="0"/>
              <a:t>Plant-based Diet</a:t>
            </a:r>
          </a:p>
          <a:p>
            <a:pPr lvl="1">
              <a:buFont typeface="+mj-lt"/>
              <a:buAutoNum type="arabicPeriod"/>
            </a:pPr>
            <a:r>
              <a:rPr lang="en-US" sz="1400" dirty="0"/>
              <a:t>Moderate alcohol intake, especially wine</a:t>
            </a:r>
          </a:p>
          <a:p>
            <a:pPr lvl="1">
              <a:buFont typeface="+mj-lt"/>
              <a:buAutoNum type="arabicPeriod"/>
            </a:pPr>
            <a:r>
              <a:rPr lang="en-US" sz="1400" dirty="0"/>
              <a:t>Engagement in Spirituality or Religion</a:t>
            </a:r>
          </a:p>
          <a:p>
            <a:pPr lvl="1">
              <a:buFont typeface="+mj-lt"/>
              <a:buAutoNum type="arabicPeriod"/>
            </a:pPr>
            <a:r>
              <a:rPr lang="en-US" sz="1400" dirty="0"/>
              <a:t>Engagement in Family Life</a:t>
            </a:r>
          </a:p>
          <a:p>
            <a:pPr lvl="1">
              <a:buFont typeface="+mj-lt"/>
              <a:buAutoNum type="arabicPeriod"/>
            </a:pPr>
            <a:r>
              <a:rPr lang="en-US" sz="1400" dirty="0"/>
              <a:t>Engagement in Social Life</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Longevity</a:t>
            </a:r>
            <a:br>
              <a:rPr lang="en-US" b="1" dirty="0"/>
            </a:br>
            <a:r>
              <a:rPr lang="en-US" sz="2700" dirty="0"/>
              <a:t>Blue Zones</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131</a:t>
            </a:fld>
            <a:r>
              <a:rPr lang="en-US" dirty="0"/>
              <a:t> of 132</a:t>
            </a:r>
          </a:p>
          <a:p>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400" y="1572800"/>
            <a:ext cx="1207010" cy="1828800"/>
          </a:xfrm>
          <a:prstGeom prst="rect">
            <a:avLst/>
          </a:prstGeom>
        </p:spPr>
      </p:pic>
      <p:sp>
        <p:nvSpPr>
          <p:cNvPr id="6" name="TextBox 5"/>
          <p:cNvSpPr txBox="1"/>
          <p:nvPr/>
        </p:nvSpPr>
        <p:spPr>
          <a:xfrm>
            <a:off x="5715000" y="3584163"/>
            <a:ext cx="5181600" cy="313932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t>Foods Consumed in the “Blue Zones”</a:t>
            </a:r>
          </a:p>
          <a:p>
            <a:pPr marL="284163" indent="-171450">
              <a:buFont typeface="Arial" panose="020B0604020202020204" pitchFamily="34" charset="0"/>
              <a:buChar char="•"/>
            </a:pPr>
            <a:r>
              <a:rPr lang="en-US" sz="1400" dirty="0"/>
              <a:t>Goat’s &amp; Sheep’s milk (from cows not common), most goat’s milk consumed not liquid but fermented as yogurt, sour milk, or cheese</a:t>
            </a:r>
          </a:p>
          <a:p>
            <a:pPr marL="284163" indent="-171450">
              <a:buFont typeface="Arial" panose="020B0604020202020204" pitchFamily="34" charset="0"/>
              <a:buChar char="•"/>
            </a:pPr>
            <a:r>
              <a:rPr lang="en-US" sz="1400" dirty="0"/>
              <a:t>Eggs from free range chickens</a:t>
            </a:r>
          </a:p>
          <a:p>
            <a:pPr marL="284163" indent="-171450">
              <a:buFont typeface="Arial" panose="020B0604020202020204" pitchFamily="34" charset="0"/>
              <a:buChar char="•"/>
            </a:pPr>
            <a:r>
              <a:rPr lang="en-US" sz="1400" dirty="0"/>
              <a:t>Beans are a meal staple</a:t>
            </a:r>
          </a:p>
          <a:p>
            <a:pPr marL="284163" indent="-171450">
              <a:buFont typeface="Arial" panose="020B0604020202020204" pitchFamily="34" charset="0"/>
              <a:buChar char="•"/>
            </a:pPr>
            <a:r>
              <a:rPr lang="en-US" sz="1400" dirty="0"/>
              <a:t>Eat 2 handfuls of nuts per day…Almonds, Pistachios, Peanuts, Brazil, Cashews, and Walnuts</a:t>
            </a:r>
          </a:p>
          <a:p>
            <a:pPr marL="284163" indent="-171450">
              <a:buFont typeface="Arial" panose="020B0604020202020204" pitchFamily="34" charset="0"/>
              <a:buChar char="•"/>
            </a:pPr>
            <a:r>
              <a:rPr lang="en-US" sz="1400" dirty="0"/>
              <a:t>Pickle, fermented, and/or dried surplus to enjoy off-season</a:t>
            </a:r>
          </a:p>
          <a:p>
            <a:pPr marL="284163" indent="-171450">
              <a:buFont typeface="Arial" panose="020B0604020202020204" pitchFamily="34" charset="0"/>
              <a:buChar char="•"/>
            </a:pPr>
            <a:r>
              <a:rPr lang="en-US" sz="1400" dirty="0"/>
              <a:t>Leafy greens</a:t>
            </a:r>
          </a:p>
          <a:p>
            <a:pPr marL="284163" indent="-171450">
              <a:buFont typeface="Arial" panose="020B0604020202020204" pitchFamily="34" charset="0"/>
              <a:buChar char="•"/>
            </a:pPr>
            <a:r>
              <a:rPr lang="en-US" sz="1400" dirty="0"/>
              <a:t>Seasonal fruits, vegetables, whole grains and beans, yams, sweet potatoes, nuts and seeds</a:t>
            </a:r>
          </a:p>
          <a:p>
            <a:pPr marL="284163" indent="-171450">
              <a:buFont typeface="Arial" panose="020B0604020202020204" pitchFamily="34" charset="0"/>
              <a:buChar char="•"/>
            </a:pPr>
            <a:r>
              <a:rPr lang="en-US" sz="1400" dirty="0"/>
              <a:t> Olive oil</a:t>
            </a:r>
          </a:p>
          <a:p>
            <a:pPr marL="284163" indent="-171450">
              <a:buFont typeface="Arial" panose="020B0604020202020204" pitchFamily="34" charset="0"/>
              <a:buChar char="•"/>
            </a:pPr>
            <a:r>
              <a:rPr lang="en-US" sz="1400" dirty="0"/>
              <a:t>Meats sparingly; small fish, sardines, anchovies, and cod</a:t>
            </a:r>
          </a:p>
        </p:txBody>
      </p:sp>
      <p:pic>
        <p:nvPicPr>
          <p:cNvPr id="2050" name="Picture 2" descr="See the source image"/>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4754562"/>
            <a:ext cx="2438400" cy="1828800"/>
          </a:xfrm>
          <a:prstGeom prst="round2DiagRect">
            <a:avLst>
              <a:gd name="adj1" fmla="val 16667"/>
              <a:gd name="adj2" fmla="val 0"/>
            </a:avLst>
          </a:prstGeom>
          <a:ln w="88900" cap="sq">
            <a:solidFill>
              <a:schemeClr val="accent4">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16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600201"/>
            <a:ext cx="8991600" cy="4708526"/>
          </a:xfrm>
        </p:spPr>
        <p:txBody>
          <a:bodyPr>
            <a:normAutofit/>
          </a:bodyPr>
          <a:lstStyle/>
          <a:p>
            <a:pPr marL="0" indent="0">
              <a:buNone/>
            </a:pPr>
            <a:r>
              <a:rPr lang="en-US" sz="2000" b="1" dirty="0"/>
              <a:t>Dennis N. Crouse, PhD</a:t>
            </a:r>
          </a:p>
          <a:p>
            <a:pPr>
              <a:buFont typeface="Calibri" panose="020F0502020204030204" pitchFamily="34" charset="0"/>
              <a:buChar char="—"/>
            </a:pPr>
            <a:r>
              <a:rPr lang="en-US" sz="1600" dirty="0"/>
              <a:t>Silica Water the Secret of Healthy Blue Zone Longevity in the Aluminum Age</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Longevity</a:t>
            </a:r>
            <a:br>
              <a:rPr lang="en-US" b="1" dirty="0"/>
            </a:br>
            <a:r>
              <a:rPr lang="en-US" sz="2700" dirty="0"/>
              <a:t>Blue Zones</a:t>
            </a:r>
            <a:endParaRPr lang="en-US" dirty="0"/>
          </a:p>
        </p:txBody>
      </p:sp>
      <p:sp>
        <p:nvSpPr>
          <p:cNvPr id="6" name="Slide Number Placeholder 5"/>
          <p:cNvSpPr>
            <a:spLocks noGrp="1"/>
          </p:cNvSpPr>
          <p:nvPr>
            <p:ph type="sldNum" sz="quarter" idx="12"/>
          </p:nvPr>
        </p:nvSpPr>
        <p:spPr/>
        <p:txBody>
          <a:bodyPr/>
          <a:lstStyle/>
          <a:p>
            <a:fld id="{7C4A7A4F-25D2-44C7-8F60-E6F823069186}" type="slidenum">
              <a:rPr lang="en-US" smtClean="0"/>
              <a:pPr/>
              <a:t>132</a:t>
            </a:fld>
            <a:r>
              <a:rPr lang="en-US" dirty="0"/>
              <a:t> of 132</a:t>
            </a:r>
          </a:p>
          <a:p>
            <a:endParaRPr lang="en-US" dirty="0"/>
          </a:p>
        </p:txBody>
      </p:sp>
      <p:pic>
        <p:nvPicPr>
          <p:cNvPr id="2050" name="Picture 2" descr="Silica Water the Secret of Healthy Blue Zone Longevity in the Aluminum Age by [Dennis N. Crouse, Dennis Crous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4861" y="2601962"/>
            <a:ext cx="121798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YUR LIF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1" y="2362200"/>
            <a:ext cx="3068958" cy="23132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1532" y="2362200"/>
            <a:ext cx="5383252" cy="230832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Silica Water for Healing:</a:t>
            </a:r>
          </a:p>
          <a:p>
            <a:pPr algn="just"/>
            <a:r>
              <a:rPr lang="en-US" sz="1400" dirty="0"/>
              <a:t>Facilitating excretion of aluminum by drinking OSA rich silica water allows us to heal from the toxic effects of aluminum and disease and disorders caused by aluminum. </a:t>
            </a:r>
          </a:p>
          <a:p>
            <a:pPr marL="800100" lvl="1" indent="-342900">
              <a:buFont typeface="+mj-lt"/>
              <a:buAutoNum type="arabicPeriod"/>
            </a:pPr>
            <a:r>
              <a:rPr lang="en-US" sz="1200" dirty="0"/>
              <a:t>Starkey Spring Water (94ppm OSA)</a:t>
            </a:r>
          </a:p>
          <a:p>
            <a:pPr marL="800100" lvl="1" indent="-342900">
              <a:buFont typeface="+mj-lt"/>
              <a:buAutoNum type="arabicPeriod"/>
            </a:pPr>
            <a:r>
              <a:rPr lang="en-US" sz="1200" b="1" dirty="0">
                <a:solidFill>
                  <a:srgbClr val="FF0000"/>
                </a:solidFill>
              </a:rPr>
              <a:t>Fiji Water (124ppm OSA)</a:t>
            </a:r>
          </a:p>
          <a:p>
            <a:pPr marL="800100" lvl="1" indent="-342900">
              <a:buFont typeface="+mj-lt"/>
              <a:buAutoNum type="arabicPeriod"/>
            </a:pPr>
            <a:r>
              <a:rPr lang="en-US" sz="1200" dirty="0"/>
              <a:t>Volvic (51ppm OSA)</a:t>
            </a:r>
          </a:p>
          <a:p>
            <a:pPr marL="800100" lvl="1" indent="-342900">
              <a:buFont typeface="+mj-lt"/>
              <a:buAutoNum type="arabicPeriod"/>
            </a:pPr>
            <a:r>
              <a:rPr lang="en-US" sz="1200" dirty="0"/>
              <a:t>Gerolsteiner (64ppm OSA)</a:t>
            </a:r>
          </a:p>
          <a:p>
            <a:pPr marL="800100" lvl="1" indent="-342900">
              <a:buFont typeface="+mj-lt"/>
              <a:buAutoNum type="arabicPeriod"/>
            </a:pPr>
            <a:r>
              <a:rPr lang="en-US" sz="1200" dirty="0"/>
              <a:t>Spritzer (69ppm OSA)</a:t>
            </a:r>
          </a:p>
          <a:p>
            <a:pPr marL="800100" lvl="1" indent="-342900">
              <a:buFont typeface="+mj-lt"/>
              <a:buAutoNum type="arabicPeriod"/>
            </a:pPr>
            <a:r>
              <a:rPr lang="en-US" sz="1200" dirty="0"/>
              <a:t>Acilis (88ppm OSA)</a:t>
            </a:r>
          </a:p>
          <a:p>
            <a:r>
              <a:rPr lang="en-US" sz="1400" dirty="0"/>
              <a:t>OSA = Orthosilicic Acid, water soluble at low concentrations 200ppm</a:t>
            </a:r>
          </a:p>
        </p:txBody>
      </p:sp>
      <p:sp>
        <p:nvSpPr>
          <p:cNvPr id="5" name="TextBox 4"/>
          <p:cNvSpPr txBox="1"/>
          <p:nvPr/>
        </p:nvSpPr>
        <p:spPr>
          <a:xfrm>
            <a:off x="6781801" y="5028962"/>
            <a:ext cx="3068958" cy="160043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i="1" dirty="0"/>
              <a:t>"Dietary silicon supplementation thus appeared to be protective against aluminum accumulation in an aging brain.“</a:t>
            </a:r>
          </a:p>
          <a:p>
            <a:pPr algn="ctr"/>
            <a:br>
              <a:rPr lang="en-US" sz="1400" i="1" dirty="0"/>
            </a:br>
            <a:r>
              <a:rPr lang="en-US" sz="1400" dirty="0"/>
              <a:t> </a:t>
            </a:r>
            <a:r>
              <a:rPr lang="en-US" sz="1400" i="1" dirty="0"/>
              <a:t>"If there is magic on this planet, it is contained in the water."</a:t>
            </a:r>
          </a:p>
        </p:txBody>
      </p:sp>
      <p:pic>
        <p:nvPicPr>
          <p:cNvPr id="1026" name="Picture 2" descr="See the source image"/>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124200"/>
            <a:ext cx="1254479" cy="12544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61532" y="4800600"/>
            <a:ext cx="2672268" cy="196977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b="1" u="sng" dirty="0"/>
              <a:t>Aluminum Toxicity and Exposure</a:t>
            </a:r>
            <a:r>
              <a:rPr lang="en-US" sz="1200" dirty="0"/>
              <a:t>:</a:t>
            </a:r>
          </a:p>
          <a:p>
            <a:pPr marL="628650" lvl="1" indent="-171450">
              <a:buFont typeface="Arial" panose="020B0604020202020204" pitchFamily="34" charset="0"/>
              <a:buChar char="•"/>
            </a:pPr>
            <a:r>
              <a:rPr lang="en-US" sz="1200" dirty="0"/>
              <a:t>Alzheimer's Disease </a:t>
            </a:r>
          </a:p>
          <a:p>
            <a:pPr marL="628650" lvl="1" indent="-171450">
              <a:buFont typeface="Arial" panose="020B0604020202020204" pitchFamily="34" charset="0"/>
              <a:buChar char="•"/>
            </a:pPr>
            <a:r>
              <a:rPr lang="en-US" sz="1200" dirty="0"/>
              <a:t>Atherosclerosis </a:t>
            </a:r>
          </a:p>
          <a:p>
            <a:pPr marL="628650" lvl="1" indent="-171450">
              <a:buFont typeface="Arial" panose="020B0604020202020204" pitchFamily="34" charset="0"/>
              <a:buChar char="•"/>
            </a:pPr>
            <a:r>
              <a:rPr lang="en-US" sz="1200" dirty="0"/>
              <a:t>Autism</a:t>
            </a:r>
          </a:p>
          <a:p>
            <a:pPr marL="628650" lvl="1" indent="-171450">
              <a:buFont typeface="Arial" panose="020B0604020202020204" pitchFamily="34" charset="0"/>
              <a:buChar char="•"/>
            </a:pPr>
            <a:r>
              <a:rPr lang="en-US" sz="1200" dirty="0"/>
              <a:t>Cancer</a:t>
            </a:r>
          </a:p>
          <a:p>
            <a:pPr marL="628650" lvl="1" indent="-171450">
              <a:buFont typeface="Arial" panose="020B0604020202020204" pitchFamily="34" charset="0"/>
              <a:buChar char="•"/>
            </a:pPr>
            <a:r>
              <a:rPr lang="en-US" sz="1200" dirty="0"/>
              <a:t>Conception </a:t>
            </a:r>
          </a:p>
          <a:p>
            <a:pPr marL="628650" lvl="1" indent="-171450">
              <a:buFont typeface="Arial" panose="020B0604020202020204" pitchFamily="34" charset="0"/>
              <a:buChar char="•"/>
            </a:pPr>
            <a:r>
              <a:rPr lang="en-US" sz="1200" dirty="0"/>
              <a:t>Multiple Sclerosis </a:t>
            </a:r>
          </a:p>
          <a:p>
            <a:pPr marL="628650" lvl="1" indent="-171450">
              <a:buFont typeface="Arial" panose="020B0604020202020204" pitchFamily="34" charset="0"/>
              <a:buChar char="•"/>
            </a:pPr>
            <a:r>
              <a:rPr lang="en-US" sz="1200" dirty="0"/>
              <a:t>Osteoporosis</a:t>
            </a:r>
          </a:p>
          <a:p>
            <a:pPr marL="628650" lvl="1" indent="-171450">
              <a:buFont typeface="Arial" panose="020B0604020202020204" pitchFamily="34" charset="0"/>
              <a:buChar char="•"/>
            </a:pPr>
            <a:r>
              <a:rPr lang="en-US" sz="1200" dirty="0"/>
              <a:t>Parkinson's Disease </a:t>
            </a:r>
          </a:p>
          <a:p>
            <a:pPr marL="628650" lvl="1" indent="-171450">
              <a:buFont typeface="Arial" panose="020B0604020202020204" pitchFamily="34" charset="0"/>
              <a:buChar char="•"/>
            </a:pPr>
            <a:r>
              <a:rPr lang="en-US" sz="1200" dirty="0"/>
              <a:t>Seizures</a:t>
            </a:r>
          </a:p>
        </p:txBody>
      </p:sp>
      <p:sp>
        <p:nvSpPr>
          <p:cNvPr id="11" name="TextBox 10"/>
          <p:cNvSpPr txBox="1"/>
          <p:nvPr/>
        </p:nvSpPr>
        <p:spPr>
          <a:xfrm>
            <a:off x="3886199" y="4800600"/>
            <a:ext cx="2573895" cy="196977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b="1" u="sng" dirty="0"/>
              <a:t>Daily Sources of Aluminum:</a:t>
            </a:r>
          </a:p>
          <a:p>
            <a:pPr marL="628650" lvl="1" indent="-171450">
              <a:buFont typeface="Arial" panose="020B0604020202020204" pitchFamily="34" charset="0"/>
              <a:buChar char="•"/>
            </a:pPr>
            <a:r>
              <a:rPr lang="en-US" sz="1200" dirty="0"/>
              <a:t>Al cookware</a:t>
            </a:r>
          </a:p>
          <a:p>
            <a:pPr marL="628650" lvl="1" indent="-171450">
              <a:buFont typeface="Arial" panose="020B0604020202020204" pitchFamily="34" charset="0"/>
              <a:buChar char="•"/>
            </a:pPr>
            <a:r>
              <a:rPr lang="en-US" sz="1200" dirty="0"/>
              <a:t>Antacids</a:t>
            </a:r>
          </a:p>
          <a:p>
            <a:pPr marL="628650" lvl="1" indent="-171450">
              <a:buFont typeface="Arial" panose="020B0604020202020204" pitchFamily="34" charset="0"/>
              <a:buChar char="•"/>
            </a:pPr>
            <a:r>
              <a:rPr lang="en-US" sz="1200" dirty="0"/>
              <a:t>Antiperspirants </a:t>
            </a:r>
          </a:p>
          <a:p>
            <a:pPr marL="628650" lvl="1" indent="-171450">
              <a:buFont typeface="Arial" panose="020B0604020202020204" pitchFamily="34" charset="0"/>
              <a:buChar char="•"/>
            </a:pPr>
            <a:r>
              <a:rPr lang="en-US" sz="1200" dirty="0"/>
              <a:t>Baking powder</a:t>
            </a:r>
          </a:p>
          <a:p>
            <a:pPr marL="628650" lvl="1" indent="-171450">
              <a:buFont typeface="Arial" panose="020B0604020202020204" pitchFamily="34" charset="0"/>
              <a:buChar char="•"/>
            </a:pPr>
            <a:r>
              <a:rPr lang="en-US" sz="1200" dirty="0"/>
              <a:t>Coffee makers</a:t>
            </a:r>
          </a:p>
          <a:p>
            <a:pPr marL="628650" lvl="1" indent="-171450">
              <a:buFont typeface="Arial" panose="020B0604020202020204" pitchFamily="34" charset="0"/>
              <a:buChar char="•"/>
            </a:pPr>
            <a:r>
              <a:rPr lang="en-US" sz="1200" dirty="0"/>
              <a:t>Colorants</a:t>
            </a:r>
          </a:p>
          <a:p>
            <a:pPr marL="628650" lvl="1" indent="-171450">
              <a:buFont typeface="Arial" panose="020B0604020202020204" pitchFamily="34" charset="0"/>
              <a:buChar char="•"/>
            </a:pPr>
            <a:r>
              <a:rPr lang="en-US" sz="1200" dirty="0"/>
              <a:t>Cosmetics</a:t>
            </a:r>
          </a:p>
          <a:p>
            <a:pPr marL="628650" lvl="1" indent="-171450">
              <a:buFont typeface="Arial" panose="020B0604020202020204" pitchFamily="34" charset="0"/>
              <a:buChar char="•"/>
            </a:pPr>
            <a:r>
              <a:rPr lang="en-US" sz="1200" dirty="0"/>
              <a:t>Drinking water</a:t>
            </a:r>
          </a:p>
          <a:p>
            <a:pPr marL="628650" lvl="1" indent="-171450">
              <a:buFont typeface="Arial" panose="020B0604020202020204" pitchFamily="34" charset="0"/>
              <a:buChar char="•"/>
            </a:pPr>
            <a:r>
              <a:rPr lang="en-US" sz="1200" dirty="0"/>
              <a:t>E-cigarettes</a:t>
            </a:r>
          </a:p>
        </p:txBody>
      </p:sp>
      <p:cxnSp>
        <p:nvCxnSpPr>
          <p:cNvPr id="8" name="Straight Connector 7"/>
          <p:cNvCxnSpPr/>
          <p:nvPr/>
        </p:nvCxnSpPr>
        <p:spPr>
          <a:xfrm>
            <a:off x="7239000" y="6019800"/>
            <a:ext cx="21336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9214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76400"/>
            <a:ext cx="8153400" cy="4802734"/>
          </a:xfrm>
        </p:spPr>
        <p:txBody>
          <a:bodyPr>
            <a:normAutofit/>
          </a:bodyPr>
          <a:lstStyle/>
          <a:p>
            <a:r>
              <a:rPr lang="en-US" sz="2800" dirty="0"/>
              <a:t>You’re not the Healer, You’re a Facilitator </a:t>
            </a:r>
            <a:r>
              <a:rPr lang="en-US" sz="1600" dirty="0"/>
              <a:t>(not your journey)</a:t>
            </a:r>
            <a:endParaRPr lang="en-US" sz="2800" dirty="0"/>
          </a:p>
          <a:p>
            <a:r>
              <a:rPr lang="en-US" sz="2800" dirty="0"/>
              <a:t>Natural Medicines </a:t>
            </a:r>
            <a:r>
              <a:rPr lang="en-US" sz="1600" dirty="0"/>
              <a:t>(food, sun, air, frequency)</a:t>
            </a:r>
          </a:p>
          <a:p>
            <a:r>
              <a:rPr lang="en-US" sz="2800" dirty="0"/>
              <a:t>Source, Creator of All That Is, God</a:t>
            </a:r>
          </a:p>
          <a:p>
            <a:r>
              <a:rPr lang="en-US" sz="2800" dirty="0"/>
              <a:t>Taking </a:t>
            </a:r>
            <a:r>
              <a:rPr lang="en-US" sz="2800" dirty="0">
                <a:latin typeface="+mj-lt"/>
              </a:rPr>
              <a:t>Action </a:t>
            </a:r>
            <a:r>
              <a:rPr lang="en-US" sz="1600" dirty="0">
                <a:latin typeface="+mj-lt"/>
              </a:rPr>
              <a:t>(I</a:t>
            </a:r>
            <a:r>
              <a:rPr lang="en-US" sz="1600" b="0" i="0" dirty="0">
                <a:effectLst/>
                <a:latin typeface="+mj-lt"/>
              </a:rPr>
              <a:t>ntention, describes something that you desire to take place in the future, your attention is what you can do right now to make that intention a reality.</a:t>
            </a:r>
            <a:r>
              <a:rPr lang="en-US" sz="1600" dirty="0">
                <a:latin typeface="+mj-lt"/>
              </a:rPr>
              <a:t>)</a:t>
            </a:r>
            <a:endParaRPr lang="en-US" sz="1400" dirty="0">
              <a:latin typeface="+mj-lt"/>
            </a:endParaRPr>
          </a:p>
          <a:p>
            <a:r>
              <a:rPr lang="en-US" sz="2800" dirty="0"/>
              <a:t>Do you have to Believe? </a:t>
            </a:r>
            <a:r>
              <a:rPr lang="en-US" sz="1600" dirty="0"/>
              <a:t>(placebo effect)</a:t>
            </a:r>
          </a:p>
          <a:p>
            <a:r>
              <a:rPr lang="en-US" sz="2800" dirty="0"/>
              <a:t>Holding Space</a:t>
            </a:r>
          </a:p>
          <a:p>
            <a:r>
              <a:rPr lang="en-US" sz="2800" dirty="0"/>
              <a:t>Witness</a:t>
            </a:r>
          </a:p>
        </p:txBody>
      </p:sp>
      <p:sp>
        <p:nvSpPr>
          <p:cNvPr id="2" name="Title 1"/>
          <p:cNvSpPr>
            <a:spLocks noGrp="1"/>
          </p:cNvSpPr>
          <p:nvPr>
            <p:ph type="title"/>
          </p:nvPr>
        </p:nvSpPr>
        <p:spPr>
          <a:xfrm>
            <a:off x="609600" y="274638"/>
            <a:ext cx="10972800" cy="1143000"/>
          </a:xfrm>
        </p:spPr>
        <p:txBody>
          <a:bodyPr/>
          <a:lstStyle/>
          <a:p>
            <a:r>
              <a:rPr lang="en-US" b="1" dirty="0"/>
              <a:t>Common Denominator</a:t>
            </a:r>
          </a:p>
        </p:txBody>
      </p:sp>
      <p:sp>
        <p:nvSpPr>
          <p:cNvPr id="6" name="Slide Number Placeholder 5"/>
          <p:cNvSpPr>
            <a:spLocks noGrp="1"/>
          </p:cNvSpPr>
          <p:nvPr>
            <p:ph type="sldNum" sz="quarter" idx="12"/>
          </p:nvPr>
        </p:nvSpPr>
        <p:spPr/>
        <p:txBody>
          <a:bodyPr/>
          <a:lstStyle/>
          <a:p>
            <a:fld id="{7C4A7A4F-25D2-44C7-8F60-E6F823069186}" type="slidenum">
              <a:rPr lang="en-US" smtClean="0"/>
              <a:pPr/>
              <a:t>133</a:t>
            </a:fld>
            <a:r>
              <a:rPr lang="en-US" dirty="0"/>
              <a:t> of 132</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0" y="2325929"/>
            <a:ext cx="2743200" cy="4153205"/>
          </a:xfrm>
          <a:prstGeom prst="rect">
            <a:avLst/>
          </a:prstGeom>
        </p:spPr>
      </p:pic>
      <p:sp>
        <p:nvSpPr>
          <p:cNvPr id="5" name="TextBox 4"/>
          <p:cNvSpPr txBox="1"/>
          <p:nvPr/>
        </p:nvSpPr>
        <p:spPr>
          <a:xfrm>
            <a:off x="609600" y="5939447"/>
            <a:ext cx="5943600"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i="1" dirty="0"/>
              <a:t>“You've Always Had the Power My Dear, You Just Had To Learn It For Yourself”</a:t>
            </a:r>
          </a:p>
          <a:p>
            <a:pPr algn="r"/>
            <a:r>
              <a:rPr lang="en-US" sz="1400" dirty="0"/>
              <a:t>~Glinda, the good witch</a:t>
            </a:r>
          </a:p>
        </p:txBody>
      </p:sp>
      <p:pic>
        <p:nvPicPr>
          <p:cNvPr id="1026" name="Picture 2" descr="Glinda The Good Wit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6300" y="4567128"/>
            <a:ext cx="1701769" cy="1280160"/>
          </a:xfrm>
          <a:prstGeom prst="round2DiagRect">
            <a:avLst>
              <a:gd name="adj1" fmla="val 16667"/>
              <a:gd name="adj2" fmla="val 0"/>
            </a:avLst>
          </a:prstGeom>
          <a:ln w="88900" cap="sq">
            <a:solidFill>
              <a:schemeClr val="accent4">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893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524000"/>
            <a:ext cx="9067800" cy="4525963"/>
          </a:xfrm>
        </p:spPr>
        <p:txBody>
          <a:bodyPr>
            <a:normAutofit/>
          </a:bodyPr>
          <a:lstStyle/>
          <a:p>
            <a:pPr marL="0" indent="0">
              <a:buNone/>
            </a:pPr>
            <a:r>
              <a:rPr lang="en-US" sz="2000" b="1" u="sng" dirty="0"/>
              <a:t>12 Chakras that act as representatives for the 12 Dimensions that make up our Universal learning environment:</a:t>
            </a:r>
          </a:p>
          <a:p>
            <a:pPr marL="171450" indent="0">
              <a:buNone/>
            </a:pPr>
            <a:r>
              <a:rPr lang="en-US" sz="1600" dirty="0"/>
              <a:t>12</a:t>
            </a:r>
            <a:r>
              <a:rPr lang="en-US" sz="1600" baseline="30000" dirty="0"/>
              <a:t>th</a:t>
            </a:r>
            <a:r>
              <a:rPr lang="en-US" sz="1600" dirty="0"/>
              <a:t> Chakra: Divine Gateway, Connection with the Cosmos</a:t>
            </a:r>
          </a:p>
          <a:p>
            <a:pPr marL="171450" indent="0">
              <a:buNone/>
            </a:pPr>
            <a:r>
              <a:rPr lang="en-US" sz="1600" dirty="0"/>
              <a:t>11</a:t>
            </a:r>
            <a:r>
              <a:rPr lang="en-US" sz="1600" baseline="30000" dirty="0"/>
              <a:t>th</a:t>
            </a:r>
            <a:r>
              <a:rPr lang="en-US" sz="1600" dirty="0"/>
              <a:t> Chakra: Galactic, Advance spiritual skills, teleportation, bi-location,  telekinesis</a:t>
            </a:r>
          </a:p>
          <a:p>
            <a:pPr marL="171450" indent="0">
              <a:buNone/>
            </a:pPr>
            <a:r>
              <a:rPr lang="en-US" sz="1600" dirty="0"/>
              <a:t>10</a:t>
            </a:r>
            <a:r>
              <a:rPr lang="en-US" sz="1600" baseline="30000" dirty="0"/>
              <a:t>th</a:t>
            </a:r>
            <a:r>
              <a:rPr lang="en-US" sz="1600" dirty="0"/>
              <a:t> Chakra: Universal, Divine creativity </a:t>
            </a:r>
          </a:p>
          <a:p>
            <a:pPr marL="171450" indent="0">
              <a:buNone/>
            </a:pPr>
            <a:r>
              <a:rPr lang="en-US" sz="1600" dirty="0"/>
              <a:t>9</a:t>
            </a:r>
            <a:r>
              <a:rPr lang="en-US" sz="1600" baseline="30000" dirty="0"/>
              <a:t>th</a:t>
            </a:r>
            <a:r>
              <a:rPr lang="en-US" sz="1600" dirty="0"/>
              <a:t> Chakra: Spirit, Soul blueprint, total skills and abilities learned in all life times</a:t>
            </a:r>
          </a:p>
          <a:p>
            <a:pPr marL="171450" indent="0">
              <a:buNone/>
            </a:pPr>
            <a:r>
              <a:rPr lang="en-US" sz="1600" dirty="0"/>
              <a:t>8</a:t>
            </a:r>
            <a:r>
              <a:rPr lang="en-US" sz="1600" baseline="30000" dirty="0"/>
              <a:t>th</a:t>
            </a:r>
            <a:r>
              <a:rPr lang="en-US" sz="1600" dirty="0"/>
              <a:t> Chakra: Soul Star, Activates spiritual skills, energy center of Divine love</a:t>
            </a:r>
          </a:p>
          <a:p>
            <a:pPr marL="171450" indent="0">
              <a:buNone/>
            </a:pPr>
            <a:r>
              <a:rPr lang="en-US" sz="1600" dirty="0"/>
              <a:t>7</a:t>
            </a:r>
            <a:r>
              <a:rPr lang="en-US" sz="1600" baseline="30000" dirty="0"/>
              <a:t>th</a:t>
            </a:r>
            <a:r>
              <a:rPr lang="en-US" sz="1600" dirty="0"/>
              <a:t> Chakra: Crown (Violet or Purple)</a:t>
            </a:r>
          </a:p>
          <a:p>
            <a:pPr marL="171450" indent="0">
              <a:buNone/>
            </a:pPr>
            <a:r>
              <a:rPr lang="en-US" sz="1600" dirty="0"/>
              <a:t>6</a:t>
            </a:r>
            <a:r>
              <a:rPr lang="en-US" sz="1600" baseline="30000" dirty="0"/>
              <a:t>th</a:t>
            </a:r>
            <a:r>
              <a:rPr lang="en-US" sz="1600" dirty="0"/>
              <a:t> Chakra: Third Eye (Indigo)</a:t>
            </a:r>
          </a:p>
          <a:p>
            <a:pPr marL="171450" indent="0">
              <a:buNone/>
            </a:pPr>
            <a:r>
              <a:rPr lang="en-US" sz="1600" dirty="0"/>
              <a:t>5</a:t>
            </a:r>
            <a:r>
              <a:rPr lang="en-US" sz="1600" baseline="30000" dirty="0"/>
              <a:t>th</a:t>
            </a:r>
            <a:r>
              <a:rPr lang="en-US" sz="1600" dirty="0"/>
              <a:t> Chakra: Throat (Blue)</a:t>
            </a:r>
          </a:p>
          <a:p>
            <a:pPr marL="171450" indent="0">
              <a:buNone/>
            </a:pPr>
            <a:r>
              <a:rPr lang="en-US" sz="1600" dirty="0"/>
              <a:t>4</a:t>
            </a:r>
            <a:r>
              <a:rPr lang="en-US" sz="1600" baseline="30000" dirty="0"/>
              <a:t>th</a:t>
            </a:r>
            <a:r>
              <a:rPr lang="en-US" sz="1600" dirty="0"/>
              <a:t> Chakra: Heart (Green)</a:t>
            </a:r>
          </a:p>
          <a:p>
            <a:pPr marL="171450" indent="0">
              <a:buNone/>
            </a:pPr>
            <a:r>
              <a:rPr lang="en-US" sz="1600" dirty="0"/>
              <a:t>3</a:t>
            </a:r>
            <a:r>
              <a:rPr lang="en-US" sz="1600" baseline="30000" dirty="0"/>
              <a:t>rd</a:t>
            </a:r>
            <a:r>
              <a:rPr lang="en-US" sz="1600" dirty="0"/>
              <a:t> Chakra: Solar Plexus (Yellow)</a:t>
            </a:r>
          </a:p>
          <a:p>
            <a:pPr marL="171450" indent="0">
              <a:buNone/>
            </a:pPr>
            <a:r>
              <a:rPr lang="en-US" sz="1600" dirty="0"/>
              <a:t>2</a:t>
            </a:r>
            <a:r>
              <a:rPr lang="en-US" sz="1600" baseline="30000" dirty="0"/>
              <a:t>nd</a:t>
            </a:r>
            <a:r>
              <a:rPr lang="en-US" sz="1600" dirty="0"/>
              <a:t> Chakra: Sacral (Orange)</a:t>
            </a:r>
          </a:p>
          <a:p>
            <a:pPr marL="171450" indent="0">
              <a:buNone/>
            </a:pPr>
            <a:r>
              <a:rPr lang="en-US" sz="1600" dirty="0"/>
              <a:t>1</a:t>
            </a:r>
            <a:r>
              <a:rPr lang="en-US" sz="1600" baseline="30000" dirty="0"/>
              <a:t>st</a:t>
            </a:r>
            <a:r>
              <a:rPr lang="en-US" sz="1600" dirty="0"/>
              <a:t> Chakra: Root (Red)</a:t>
            </a:r>
          </a:p>
          <a:p>
            <a:pPr marL="171450" indent="0">
              <a:buNone/>
            </a:pPr>
            <a:r>
              <a:rPr lang="en-US" sz="1600" dirty="0"/>
              <a:t>Earth Star (mother earth or Gaia) </a:t>
            </a:r>
          </a:p>
        </p:txBody>
      </p:sp>
      <p:sp>
        <p:nvSpPr>
          <p:cNvPr id="2" name="Title 1"/>
          <p:cNvSpPr>
            <a:spLocks noGrp="1"/>
          </p:cNvSpPr>
          <p:nvPr>
            <p:ph type="title"/>
          </p:nvPr>
        </p:nvSpPr>
        <p:spPr>
          <a:xfrm>
            <a:off x="609600" y="274638"/>
            <a:ext cx="10972800" cy="1143000"/>
          </a:xfrm>
        </p:spPr>
        <p:txBody>
          <a:bodyPr/>
          <a:lstStyle/>
          <a:p>
            <a:r>
              <a:rPr lang="en-US" b="1" dirty="0"/>
              <a:t>Chakras</a:t>
            </a:r>
          </a:p>
        </p:txBody>
      </p:sp>
      <p:sp>
        <p:nvSpPr>
          <p:cNvPr id="7" name="Slide Number Placeholder 6"/>
          <p:cNvSpPr>
            <a:spLocks noGrp="1"/>
          </p:cNvSpPr>
          <p:nvPr>
            <p:ph type="sldNum" sz="quarter" idx="12"/>
          </p:nvPr>
        </p:nvSpPr>
        <p:spPr/>
        <p:txBody>
          <a:bodyPr/>
          <a:lstStyle/>
          <a:p>
            <a:fld id="{7C4A7A4F-25D2-44C7-8F60-E6F823069186}" type="slidenum">
              <a:rPr lang="en-US" smtClean="0"/>
              <a:pPr/>
              <a:t>14</a:t>
            </a:fld>
            <a:r>
              <a:rPr lang="en-US" dirty="0"/>
              <a:t> of 132</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8440" y="1949059"/>
            <a:ext cx="1258210" cy="1828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6701" y="4021519"/>
            <a:ext cx="2996225" cy="202844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1977" y="0"/>
            <a:ext cx="5640440" cy="6858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1124" y="1313733"/>
            <a:ext cx="3554676" cy="5525127"/>
          </a:xfrm>
          <a:prstGeom prst="rect">
            <a:avLst/>
          </a:prstGeom>
        </p:spPr>
      </p:pic>
    </p:spTree>
    <p:extLst>
      <p:ext uri="{BB962C8B-B14F-4D97-AF65-F5344CB8AC3E}">
        <p14:creationId xmlns:p14="http://schemas.microsoft.com/office/powerpoint/2010/main" val="228843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0" presetClass="exit" presetSubtype="0" fill="hold" grpId="0" nodeType="withEffect">
                                  <p:stCondLst>
                                    <p:cond delay="0"/>
                                  </p:stCondLst>
                                  <p:childTnLst>
                                    <p:animEffect transition="out" filter="fade">
                                      <p:cBhvr>
                                        <p:cTn id="10" dur="500"/>
                                        <p:tgtEl>
                                          <p:spTgt spid="3">
                                            <p:txEl>
                                              <p:pRg st="0" end="0"/>
                                            </p:txEl>
                                          </p:spTgt>
                                        </p:tgtEl>
                                      </p:cBhvr>
                                    </p:animEffect>
                                    <p:set>
                                      <p:cBhvr>
                                        <p:cTn id="11" dur="1" fill="hold">
                                          <p:stCondLst>
                                            <p:cond delay="499"/>
                                          </p:stCondLst>
                                        </p:cTn>
                                        <p:tgtEl>
                                          <p:spTgt spid="3">
                                            <p:txEl>
                                              <p:pRg st="0" end="0"/>
                                            </p:txEl>
                                          </p:spTgt>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3">
                                            <p:txEl>
                                              <p:pRg st="1" end="1"/>
                                            </p:txEl>
                                          </p:spTgt>
                                        </p:tgtEl>
                                      </p:cBhvr>
                                    </p:animEffect>
                                    <p:set>
                                      <p:cBhvr>
                                        <p:cTn id="14" dur="1" fill="hold">
                                          <p:stCondLst>
                                            <p:cond delay="499"/>
                                          </p:stCondLst>
                                        </p:cTn>
                                        <p:tgtEl>
                                          <p:spTgt spid="3">
                                            <p:txEl>
                                              <p:pRg st="1" end="1"/>
                                            </p:txEl>
                                          </p:spTgt>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3">
                                            <p:txEl>
                                              <p:pRg st="2" end="2"/>
                                            </p:txEl>
                                          </p:spTgt>
                                        </p:tgtEl>
                                      </p:cBhvr>
                                    </p:animEffect>
                                    <p:set>
                                      <p:cBhvr>
                                        <p:cTn id="17" dur="1" fill="hold">
                                          <p:stCondLst>
                                            <p:cond delay="499"/>
                                          </p:stCondLst>
                                        </p:cTn>
                                        <p:tgtEl>
                                          <p:spTgt spid="3">
                                            <p:txEl>
                                              <p:pRg st="2" end="2"/>
                                            </p:txEl>
                                          </p:spTgt>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3">
                                            <p:txEl>
                                              <p:pRg st="3" end="3"/>
                                            </p:txEl>
                                          </p:spTgt>
                                        </p:tgtEl>
                                      </p:cBhvr>
                                    </p:animEffect>
                                    <p:set>
                                      <p:cBhvr>
                                        <p:cTn id="20" dur="1" fill="hold">
                                          <p:stCondLst>
                                            <p:cond delay="499"/>
                                          </p:stCondLst>
                                        </p:cTn>
                                        <p:tgtEl>
                                          <p:spTgt spid="3">
                                            <p:txEl>
                                              <p:pRg st="3" end="3"/>
                                            </p:txEl>
                                          </p:spTgt>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3">
                                            <p:txEl>
                                              <p:pRg st="4" end="4"/>
                                            </p:txEl>
                                          </p:spTgt>
                                        </p:tgtEl>
                                      </p:cBhvr>
                                    </p:animEffect>
                                    <p:set>
                                      <p:cBhvr>
                                        <p:cTn id="23" dur="1" fill="hold">
                                          <p:stCondLst>
                                            <p:cond delay="499"/>
                                          </p:stCondLst>
                                        </p:cTn>
                                        <p:tgtEl>
                                          <p:spTgt spid="3">
                                            <p:txEl>
                                              <p:pRg st="4" end="4"/>
                                            </p:txEl>
                                          </p:spTgt>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3">
                                            <p:txEl>
                                              <p:pRg st="5" end="5"/>
                                            </p:txEl>
                                          </p:spTgt>
                                        </p:tgtEl>
                                      </p:cBhvr>
                                    </p:animEffect>
                                    <p:set>
                                      <p:cBhvr>
                                        <p:cTn id="26" dur="1" fill="hold">
                                          <p:stCondLst>
                                            <p:cond delay="499"/>
                                          </p:stCondLst>
                                        </p:cTn>
                                        <p:tgtEl>
                                          <p:spTgt spid="3">
                                            <p:txEl>
                                              <p:pRg st="5" end="5"/>
                                            </p:txEl>
                                          </p:spTgt>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3">
                                            <p:txEl>
                                              <p:pRg st="6" end="6"/>
                                            </p:txEl>
                                          </p:spTgt>
                                        </p:tgtEl>
                                      </p:cBhvr>
                                    </p:animEffect>
                                    <p:set>
                                      <p:cBhvr>
                                        <p:cTn id="29" dur="1" fill="hold">
                                          <p:stCondLst>
                                            <p:cond delay="499"/>
                                          </p:stCondLst>
                                        </p:cTn>
                                        <p:tgtEl>
                                          <p:spTgt spid="3">
                                            <p:txEl>
                                              <p:pRg st="6" end="6"/>
                                            </p:txEl>
                                          </p:spTgt>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3">
                                            <p:txEl>
                                              <p:pRg st="7" end="7"/>
                                            </p:txEl>
                                          </p:spTgt>
                                        </p:tgtEl>
                                      </p:cBhvr>
                                    </p:animEffect>
                                    <p:set>
                                      <p:cBhvr>
                                        <p:cTn id="32" dur="1" fill="hold">
                                          <p:stCondLst>
                                            <p:cond delay="499"/>
                                          </p:stCondLst>
                                        </p:cTn>
                                        <p:tgtEl>
                                          <p:spTgt spid="3">
                                            <p:txEl>
                                              <p:pRg st="7" end="7"/>
                                            </p:txEl>
                                          </p:spTgt>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3">
                                            <p:txEl>
                                              <p:pRg st="8" end="8"/>
                                            </p:txEl>
                                          </p:spTgt>
                                        </p:tgtEl>
                                      </p:cBhvr>
                                    </p:animEffect>
                                    <p:set>
                                      <p:cBhvr>
                                        <p:cTn id="35" dur="1" fill="hold">
                                          <p:stCondLst>
                                            <p:cond delay="499"/>
                                          </p:stCondLst>
                                        </p:cTn>
                                        <p:tgtEl>
                                          <p:spTgt spid="3">
                                            <p:txEl>
                                              <p:pRg st="8" end="8"/>
                                            </p:txEl>
                                          </p:spTgt>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3">
                                            <p:txEl>
                                              <p:pRg st="9" end="9"/>
                                            </p:txEl>
                                          </p:spTgt>
                                        </p:tgtEl>
                                      </p:cBhvr>
                                    </p:animEffect>
                                    <p:set>
                                      <p:cBhvr>
                                        <p:cTn id="38" dur="1" fill="hold">
                                          <p:stCondLst>
                                            <p:cond delay="499"/>
                                          </p:stCondLst>
                                        </p:cTn>
                                        <p:tgtEl>
                                          <p:spTgt spid="3">
                                            <p:txEl>
                                              <p:pRg st="9" end="9"/>
                                            </p:txEl>
                                          </p:spTgt>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3">
                                            <p:txEl>
                                              <p:pRg st="10" end="10"/>
                                            </p:txEl>
                                          </p:spTgt>
                                        </p:tgtEl>
                                      </p:cBhvr>
                                    </p:animEffect>
                                    <p:set>
                                      <p:cBhvr>
                                        <p:cTn id="41" dur="1" fill="hold">
                                          <p:stCondLst>
                                            <p:cond delay="499"/>
                                          </p:stCondLst>
                                        </p:cTn>
                                        <p:tgtEl>
                                          <p:spTgt spid="3">
                                            <p:txEl>
                                              <p:pRg st="10" end="10"/>
                                            </p:txEl>
                                          </p:spTgt>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3">
                                            <p:txEl>
                                              <p:pRg st="11" end="11"/>
                                            </p:txEl>
                                          </p:spTgt>
                                        </p:tgtEl>
                                      </p:cBhvr>
                                    </p:animEffect>
                                    <p:set>
                                      <p:cBhvr>
                                        <p:cTn id="44" dur="1" fill="hold">
                                          <p:stCondLst>
                                            <p:cond delay="499"/>
                                          </p:stCondLst>
                                        </p:cTn>
                                        <p:tgtEl>
                                          <p:spTgt spid="3">
                                            <p:txEl>
                                              <p:pRg st="11" end="11"/>
                                            </p:txEl>
                                          </p:spTgt>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3">
                                            <p:txEl>
                                              <p:pRg st="12" end="12"/>
                                            </p:txEl>
                                          </p:spTgt>
                                        </p:tgtEl>
                                      </p:cBhvr>
                                    </p:animEffect>
                                    <p:set>
                                      <p:cBhvr>
                                        <p:cTn id="47" dur="1" fill="hold">
                                          <p:stCondLst>
                                            <p:cond delay="499"/>
                                          </p:stCondLst>
                                        </p:cTn>
                                        <p:tgtEl>
                                          <p:spTgt spid="3">
                                            <p:txEl>
                                              <p:pRg st="12" end="12"/>
                                            </p:txEl>
                                          </p:spTgt>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3">
                                            <p:txEl>
                                              <p:pRg st="13" end="13"/>
                                            </p:txEl>
                                          </p:spTgt>
                                        </p:tgtEl>
                                      </p:cBhvr>
                                    </p:animEffect>
                                    <p:set>
                                      <p:cBhvr>
                                        <p:cTn id="50" dur="1" fill="hold">
                                          <p:stCondLst>
                                            <p:cond delay="499"/>
                                          </p:stCondLst>
                                        </p:cTn>
                                        <p:tgtEl>
                                          <p:spTgt spid="3">
                                            <p:txEl>
                                              <p:pRg st="13" end="13"/>
                                            </p:txEl>
                                          </p:spTgt>
                                        </p:tgtEl>
                                        <p:attrNameLst>
                                          <p:attrName>style.visibility</p:attrName>
                                        </p:attrNameLst>
                                      </p:cBhvr>
                                      <p:to>
                                        <p:strVal val="hidden"/>
                                      </p:to>
                                    </p:set>
                                  </p:childTnLst>
                                </p:cTn>
                              </p:par>
                            </p:childTnLst>
                          </p:cTn>
                        </p:par>
                        <p:par>
                          <p:cTn id="51" fill="hold">
                            <p:stCondLst>
                              <p:cond delay="500"/>
                            </p:stCondLst>
                            <p:childTnLst>
                              <p:par>
                                <p:cTn id="52" presetID="10" presetClass="exit" presetSubtype="0" fill="hold" nodeType="after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childTnLst>
                          </p:cTn>
                        </p:par>
                        <p:par>
                          <p:cTn id="58" fill="hold">
                            <p:stCondLst>
                              <p:cond delay="1000"/>
                            </p:stCondLst>
                            <p:childTnLst>
                              <p:par>
                                <p:cTn id="59" presetID="1" presetClass="entr" presetSubtype="0"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1524001"/>
            <a:ext cx="8229600" cy="4525963"/>
          </a:xfrm>
        </p:spPr>
        <p:txBody>
          <a:bodyPr/>
          <a:lstStyle/>
          <a:p>
            <a:pPr marL="0" indent="0">
              <a:buNone/>
            </a:pPr>
            <a:r>
              <a:rPr lang="en-US" sz="2000" b="1" dirty="0"/>
              <a:t>The Four Layers of the Energy Field:</a:t>
            </a:r>
          </a:p>
          <a:p>
            <a:pPr marL="857250" lvl="1" indent="-457200">
              <a:buFont typeface="+mj-lt"/>
              <a:buAutoNum type="arabicPeriod"/>
            </a:pPr>
            <a:r>
              <a:rPr lang="en-US" sz="1600" i="1" dirty="0"/>
              <a:t>Physical (Etheric Body)</a:t>
            </a:r>
          </a:p>
          <a:p>
            <a:pPr marL="857250" lvl="1" indent="-457200">
              <a:buFont typeface="+mj-lt"/>
              <a:buAutoNum type="arabicPeriod"/>
            </a:pPr>
            <a:r>
              <a:rPr lang="en-US" sz="1600" i="1" dirty="0"/>
              <a:t>Emotional</a:t>
            </a:r>
          </a:p>
          <a:p>
            <a:pPr marL="857250" lvl="1" indent="-457200">
              <a:buFont typeface="+mj-lt"/>
              <a:buAutoNum type="arabicPeriod"/>
            </a:pPr>
            <a:r>
              <a:rPr lang="en-US" sz="1600" i="1" dirty="0"/>
              <a:t>Mental </a:t>
            </a:r>
          </a:p>
          <a:p>
            <a:pPr marL="857250" lvl="1" indent="-457200">
              <a:buFont typeface="+mj-lt"/>
              <a:buAutoNum type="arabicPeriod"/>
            </a:pPr>
            <a:r>
              <a:rPr lang="en-US" sz="1600" i="1" dirty="0"/>
              <a:t>Spiritual</a:t>
            </a:r>
          </a:p>
          <a:p>
            <a:pPr marL="0" indent="0">
              <a:buNone/>
            </a:pPr>
            <a:endParaRPr lang="en-US" sz="1600" b="1" dirty="0"/>
          </a:p>
          <a:p>
            <a:pPr marL="0" indent="0">
              <a:buNone/>
            </a:pPr>
            <a:r>
              <a:rPr lang="en-US" sz="2000" b="1" dirty="0"/>
              <a:t>Kevin </a:t>
            </a:r>
            <a:r>
              <a:rPr lang="en-US" sz="2000" b="1" dirty="0" err="1"/>
              <a:t>Todeschi</a:t>
            </a:r>
            <a:endParaRPr lang="en-US" sz="2000" b="1" dirty="0"/>
          </a:p>
          <a:p>
            <a:pPr lvl="1"/>
            <a:r>
              <a:rPr lang="en-US" sz="1600" dirty="0"/>
              <a:t>Edgar Cayce on Soul Symbolism</a:t>
            </a:r>
          </a:p>
          <a:p>
            <a:pPr marL="0" indent="0">
              <a:buNone/>
            </a:pPr>
            <a:endParaRPr lang="en-US" sz="1600" dirty="0"/>
          </a:p>
          <a:p>
            <a:pPr marL="0" indent="0">
              <a:buNone/>
            </a:pPr>
            <a:r>
              <a:rPr lang="en-US" sz="2000" b="1" dirty="0"/>
              <a:t>William Walker Atkinson</a:t>
            </a:r>
          </a:p>
          <a:p>
            <a:pPr lvl="1"/>
            <a:r>
              <a:rPr lang="en-US" sz="1600" dirty="0"/>
              <a:t>The Human Aura Astral Colors and Thought Forms</a:t>
            </a:r>
            <a:r>
              <a:rPr lang="en-US" sz="1600" b="1" dirty="0"/>
              <a:t> </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Aura</a:t>
            </a:r>
            <a:br>
              <a:rPr lang="en-US" dirty="0"/>
            </a:br>
            <a:r>
              <a:rPr lang="en-US" sz="2700" dirty="0"/>
              <a:t>Human Energy Field</a:t>
            </a:r>
            <a:endParaRPr lang="en-US" dirty="0"/>
          </a:p>
        </p:txBody>
      </p:sp>
      <p:sp>
        <p:nvSpPr>
          <p:cNvPr id="7" name="Slide Number Placeholder 6"/>
          <p:cNvSpPr>
            <a:spLocks noGrp="1"/>
          </p:cNvSpPr>
          <p:nvPr>
            <p:ph type="sldNum" sz="quarter" idx="12"/>
          </p:nvPr>
        </p:nvSpPr>
        <p:spPr/>
        <p:txBody>
          <a:bodyPr/>
          <a:lstStyle/>
          <a:p>
            <a:fld id="{7C4A7A4F-25D2-44C7-8F60-E6F823069186}" type="slidenum">
              <a:rPr lang="en-US" smtClean="0"/>
              <a:pPr/>
              <a:t>15</a:t>
            </a:fld>
            <a:r>
              <a:rPr lang="en-US" dirty="0"/>
              <a:t> of 132</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30373" y="2819400"/>
            <a:ext cx="1007307" cy="155448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2652" y="4572000"/>
            <a:ext cx="1035285" cy="155448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9390" y="1527155"/>
            <a:ext cx="3657600" cy="5178445"/>
          </a:xfrm>
          <a:prstGeom prst="rect">
            <a:avLst/>
          </a:prstGeom>
        </p:spPr>
      </p:pic>
    </p:spTree>
    <p:extLst>
      <p:ext uri="{BB962C8B-B14F-4D97-AF65-F5344CB8AC3E}">
        <p14:creationId xmlns:p14="http://schemas.microsoft.com/office/powerpoint/2010/main" val="132819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xit"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hidden"/>
                                      </p:to>
                                    </p:set>
                                  </p:childTnLst>
                                </p:cTn>
                              </p:par>
                            </p:childTnLst>
                          </p:cTn>
                        </p:par>
                        <p:par>
                          <p:cTn id="20" fill="hold">
                            <p:stCondLst>
                              <p:cond delay="500"/>
                            </p:stCondLst>
                            <p:childTnLst>
                              <p:par>
                                <p:cTn id="21" presetID="1" presetClass="exit" presetSubtype="0" fill="hold" grpId="0" nodeType="afterEffect">
                                  <p:stCondLst>
                                    <p:cond delay="0"/>
                                  </p:stCondLst>
                                  <p:childTnLst>
                                    <p:set>
                                      <p:cBhvr>
                                        <p:cTn id="22" dur="1" fill="hold">
                                          <p:stCondLst>
                                            <p:cond delay="0"/>
                                          </p:stCondLst>
                                        </p:cTn>
                                        <p:tgtEl>
                                          <p:spTgt spid="3">
                                            <p:txEl>
                                              <p:pRg st="6" end="6"/>
                                            </p:txEl>
                                          </p:spTgt>
                                        </p:tgtEl>
                                        <p:attrNameLst>
                                          <p:attrName>style.visibility</p:attrName>
                                        </p:attrNameLst>
                                      </p:cBhvr>
                                      <p:to>
                                        <p:strVal val="hidden"/>
                                      </p:to>
                                    </p:set>
                                  </p:childTnLst>
                                </p:cTn>
                              </p:par>
                            </p:childTnLst>
                          </p:cTn>
                        </p:par>
                        <p:par>
                          <p:cTn id="23" fill="hold">
                            <p:stCondLst>
                              <p:cond delay="500"/>
                            </p:stCondLst>
                            <p:childTnLst>
                              <p:par>
                                <p:cTn id="24" presetID="1" presetClass="exit" presetSubtype="0" fill="hold" grpId="0" nodeType="afterEffect">
                                  <p:stCondLst>
                                    <p:cond delay="0"/>
                                  </p:stCondLst>
                                  <p:childTnLst>
                                    <p:set>
                                      <p:cBhvr>
                                        <p:cTn id="25" dur="1" fill="hold">
                                          <p:stCondLst>
                                            <p:cond delay="0"/>
                                          </p:stCondLst>
                                        </p:cTn>
                                        <p:tgtEl>
                                          <p:spTgt spid="3">
                                            <p:txEl>
                                              <p:pRg st="7" end="7"/>
                                            </p:txEl>
                                          </p:spTgt>
                                        </p:tgtEl>
                                        <p:attrNameLst>
                                          <p:attrName>style.visibility</p:attrName>
                                        </p:attrNameLst>
                                      </p:cBhvr>
                                      <p:to>
                                        <p:strVal val="hidden"/>
                                      </p:to>
                                    </p:set>
                                  </p:childTnLst>
                                </p:cTn>
                              </p:par>
                            </p:childTnLst>
                          </p:cTn>
                        </p:par>
                        <p:par>
                          <p:cTn id="26" fill="hold">
                            <p:stCondLst>
                              <p:cond delay="500"/>
                            </p:stCondLst>
                            <p:childTnLst>
                              <p:par>
                                <p:cTn id="27" presetID="1" presetClass="exit" presetSubtype="0" fill="hold" grpId="0" nodeType="afterEffect">
                                  <p:stCondLst>
                                    <p:cond delay="0"/>
                                  </p:stCondLst>
                                  <p:childTnLst>
                                    <p:set>
                                      <p:cBhvr>
                                        <p:cTn id="28" dur="1" fill="hold">
                                          <p:stCondLst>
                                            <p:cond delay="0"/>
                                          </p:stCondLst>
                                        </p:cTn>
                                        <p:tgtEl>
                                          <p:spTgt spid="3">
                                            <p:txEl>
                                              <p:pRg st="9" end="9"/>
                                            </p:txEl>
                                          </p:spTgt>
                                        </p:tgtEl>
                                        <p:attrNameLst>
                                          <p:attrName>style.visibility</p:attrName>
                                        </p:attrNameLst>
                                      </p:cBhvr>
                                      <p:to>
                                        <p:strVal val="hidden"/>
                                      </p:to>
                                    </p:set>
                                  </p:childTnLst>
                                </p:cTn>
                              </p:par>
                            </p:childTnLst>
                          </p:cTn>
                        </p:par>
                        <p:par>
                          <p:cTn id="29" fill="hold">
                            <p:stCondLst>
                              <p:cond delay="500"/>
                            </p:stCondLst>
                            <p:childTnLst>
                              <p:par>
                                <p:cTn id="30" presetID="1" presetClass="exit" presetSubtype="0" fill="hold" grpId="0" nodeType="afterEffect">
                                  <p:stCondLst>
                                    <p:cond delay="0"/>
                                  </p:stCondLst>
                                  <p:childTnLst>
                                    <p:set>
                                      <p:cBhvr>
                                        <p:cTn id="31" dur="1" fill="hold">
                                          <p:stCondLst>
                                            <p:cond delay="0"/>
                                          </p:stCondLst>
                                        </p:cTn>
                                        <p:tgtEl>
                                          <p:spTgt spid="3">
                                            <p:txEl>
                                              <p:pRg st="10" end="10"/>
                                            </p:txEl>
                                          </p:spTgt>
                                        </p:tgtEl>
                                        <p:attrNameLst>
                                          <p:attrName>style.visibility</p:attrName>
                                        </p:attrNameLst>
                                      </p:cBhvr>
                                      <p:to>
                                        <p:strVal val="hidden"/>
                                      </p:to>
                                    </p:set>
                                  </p:childTnLst>
                                </p:cTn>
                              </p:par>
                            </p:childTnLst>
                          </p:cTn>
                        </p:par>
                        <p:par>
                          <p:cTn id="32" fill="hold">
                            <p:stCondLst>
                              <p:cond delay="500"/>
                            </p:stCondLst>
                            <p:childTnLst>
                              <p:par>
                                <p:cTn id="33" presetID="1" presetClass="exit" presetSubtype="0" fill="hold" nodeType="after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par>
                          <p:cTn id="35" fill="hold">
                            <p:stCondLst>
                              <p:cond delay="500"/>
                            </p:stCondLst>
                            <p:childTnLst>
                              <p:par>
                                <p:cTn id="36" presetID="1" presetClass="exit" presetSubtype="0" fill="hold" nodeType="afterEffect">
                                  <p:stCondLst>
                                    <p:cond delay="0"/>
                                  </p:stCondLst>
                                  <p:childTnLst>
                                    <p:set>
                                      <p:cBhvr>
                                        <p:cTn id="37"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3263" y="1417638"/>
            <a:ext cx="9010520" cy="5355696"/>
          </a:xfrm>
        </p:spPr>
        <p:txBody>
          <a:bodyPr>
            <a:normAutofit fontScale="92500" lnSpcReduction="10000"/>
          </a:bodyPr>
          <a:lstStyle/>
          <a:p>
            <a:pPr marL="0" indent="0">
              <a:buNone/>
            </a:pPr>
            <a:r>
              <a:rPr lang="en-US" sz="2100" b="1" dirty="0"/>
              <a:t>Brent M. Baum </a:t>
            </a:r>
            <a:r>
              <a:rPr lang="en-US" sz="1800" dirty="0"/>
              <a:t>(Holographic Memory Resolution)</a:t>
            </a:r>
          </a:p>
          <a:p>
            <a:pPr lvl="1"/>
            <a:r>
              <a:rPr lang="en-US" sz="1600" dirty="0"/>
              <a:t>The Healing Dimensions: Resolving Trauma in the Body, Mind and Spirit</a:t>
            </a:r>
          </a:p>
          <a:p>
            <a:pPr marL="0" indent="0">
              <a:buNone/>
            </a:pPr>
            <a:r>
              <a:rPr lang="en-US" sz="2100" b="1" dirty="0"/>
              <a:t>William </a:t>
            </a:r>
            <a:r>
              <a:rPr lang="en-US" sz="2100" b="1" dirty="0" err="1"/>
              <a:t>Bengston</a:t>
            </a:r>
            <a:endParaRPr lang="en-US" sz="2100" b="1" dirty="0"/>
          </a:p>
          <a:p>
            <a:pPr lvl="1"/>
            <a:r>
              <a:rPr lang="en-US" sz="1600" dirty="0"/>
              <a:t>The Energy Cure: Unraveling the Mystery of Hands-On Healing</a:t>
            </a:r>
          </a:p>
          <a:p>
            <a:pPr marL="0" indent="0">
              <a:buNone/>
            </a:pPr>
            <a:r>
              <a:rPr lang="en-US" sz="2100" b="1" dirty="0"/>
              <a:t>Richard Gordon</a:t>
            </a:r>
          </a:p>
          <a:p>
            <a:pPr lvl="1"/>
            <a:r>
              <a:rPr lang="en-US" sz="1600" dirty="0"/>
              <a:t>Quantum Touch: The Power To Heal</a:t>
            </a:r>
          </a:p>
          <a:p>
            <a:pPr marL="0" indent="0">
              <a:buNone/>
            </a:pPr>
            <a:r>
              <a:rPr lang="en-US" sz="2100" b="1" dirty="0"/>
              <a:t>Dr. Frank J. Kinslow</a:t>
            </a:r>
          </a:p>
          <a:p>
            <a:pPr lvl="1"/>
            <a:r>
              <a:rPr lang="en-US" sz="1600" dirty="0"/>
              <a:t>The Kinslow System</a:t>
            </a:r>
          </a:p>
          <a:p>
            <a:pPr marL="0" indent="0">
              <a:buNone/>
            </a:pPr>
            <a:r>
              <a:rPr lang="en-US" sz="2100" b="1" dirty="0"/>
              <a:t>Diane Wardell </a:t>
            </a:r>
            <a:r>
              <a:rPr lang="en-US" sz="1800" dirty="0"/>
              <a:t>(Healing Beyond Borders)</a:t>
            </a:r>
          </a:p>
          <a:p>
            <a:pPr lvl="1"/>
            <a:r>
              <a:rPr lang="en-US" sz="1600" dirty="0"/>
              <a:t>Healing Touch: Enhancing Life through Energy Therapy</a:t>
            </a:r>
          </a:p>
          <a:p>
            <a:pPr marL="0" indent="0">
              <a:buNone/>
            </a:pPr>
            <a:r>
              <a:rPr lang="en-US" sz="2100" b="1" dirty="0"/>
              <a:t>Donna Eden</a:t>
            </a:r>
          </a:p>
          <a:p>
            <a:pPr lvl="1"/>
            <a:r>
              <a:rPr lang="en-US" sz="1600" dirty="0"/>
              <a:t>Energy Medicine: Balancing Your Body’s Energies for Optimal Health, Joy, and Vitality </a:t>
            </a:r>
          </a:p>
          <a:p>
            <a:pPr marL="0" indent="0">
              <a:buNone/>
            </a:pPr>
            <a:r>
              <a:rPr lang="en-US" sz="2100" b="1" dirty="0"/>
              <a:t>Barbara Ann Brennan </a:t>
            </a:r>
            <a:r>
              <a:rPr lang="en-US" sz="1800" dirty="0"/>
              <a:t>(School of Healing)</a:t>
            </a:r>
          </a:p>
          <a:p>
            <a:pPr lvl="1"/>
            <a:r>
              <a:rPr lang="en-US" sz="1600" dirty="0"/>
              <a:t>Hands of Light: A Guide to Healing Through the Human Energy Field</a:t>
            </a:r>
          </a:p>
          <a:p>
            <a:pPr marL="0" indent="0">
              <a:buNone/>
            </a:pPr>
            <a:r>
              <a:rPr lang="en-US" sz="2100" b="1" dirty="0"/>
              <a:t>Dean </a:t>
            </a:r>
            <a:r>
              <a:rPr lang="en-US" sz="2100" b="1" dirty="0" err="1"/>
              <a:t>Radin</a:t>
            </a:r>
            <a:endParaRPr lang="en-US" sz="2100" b="1" dirty="0"/>
          </a:p>
          <a:p>
            <a:pPr lvl="1"/>
            <a:r>
              <a:rPr lang="en-US" sz="1600" dirty="0"/>
              <a:t>Entangled Minds</a:t>
            </a:r>
          </a:p>
          <a:p>
            <a:pPr marL="0" indent="0">
              <a:buNone/>
            </a:pPr>
            <a:r>
              <a:rPr lang="en-US" sz="2100" b="1" dirty="0"/>
              <a:t>Gary E. Schwartz</a:t>
            </a:r>
          </a:p>
          <a:p>
            <a:pPr lvl="1"/>
            <a:r>
              <a:rPr lang="en-US" sz="1600" dirty="0"/>
              <a:t>The Energy Healing Experiments</a:t>
            </a:r>
          </a:p>
        </p:txBody>
      </p:sp>
      <p:sp>
        <p:nvSpPr>
          <p:cNvPr id="2" name="Title 1"/>
          <p:cNvSpPr>
            <a:spLocks noGrp="1"/>
          </p:cNvSpPr>
          <p:nvPr>
            <p:ph type="title"/>
          </p:nvPr>
        </p:nvSpPr>
        <p:spPr>
          <a:xfrm>
            <a:off x="609600" y="274638"/>
            <a:ext cx="10972800" cy="1143000"/>
          </a:xfrm>
        </p:spPr>
        <p:txBody>
          <a:bodyPr/>
          <a:lstStyle/>
          <a:p>
            <a:r>
              <a:rPr lang="en-US" b="1" dirty="0"/>
              <a:t>Healing Energies</a:t>
            </a:r>
          </a:p>
        </p:txBody>
      </p:sp>
      <p:sp>
        <p:nvSpPr>
          <p:cNvPr id="8" name="Slide Number Placeholder 7"/>
          <p:cNvSpPr>
            <a:spLocks noGrp="1"/>
          </p:cNvSpPr>
          <p:nvPr>
            <p:ph type="sldNum" sz="quarter" idx="12"/>
          </p:nvPr>
        </p:nvSpPr>
        <p:spPr/>
        <p:txBody>
          <a:bodyPr/>
          <a:lstStyle/>
          <a:p>
            <a:fld id="{7C4A7A4F-25D2-44C7-8F60-E6F823069186}" type="slidenum">
              <a:rPr lang="en-US" smtClean="0"/>
              <a:pPr/>
              <a:t>16</a:t>
            </a:fld>
            <a:r>
              <a:rPr lang="en-US" dirty="0"/>
              <a:t> of 132</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5638800"/>
            <a:ext cx="771835" cy="118872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5257800"/>
            <a:ext cx="737007" cy="118872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6925" y="1541421"/>
            <a:ext cx="794064" cy="118872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8544" y="4953000"/>
            <a:ext cx="922445" cy="118872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08544" y="3450452"/>
            <a:ext cx="965239" cy="118872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8000" y="2849880"/>
            <a:ext cx="777423" cy="118872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63160" y="2899904"/>
            <a:ext cx="786931" cy="1188720"/>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24800" y="2148999"/>
            <a:ext cx="972374" cy="1188720"/>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78709" y="1066800"/>
            <a:ext cx="770291" cy="1188720"/>
          </a:xfrm>
          <a:prstGeom prst="rect">
            <a:avLst/>
          </a:prstGeom>
        </p:spPr>
      </p:pic>
    </p:spTree>
    <p:extLst>
      <p:ext uri="{BB962C8B-B14F-4D97-AF65-F5344CB8AC3E}">
        <p14:creationId xmlns:p14="http://schemas.microsoft.com/office/powerpoint/2010/main" val="697781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0"/>
            <a:ext cx="10058400" cy="5181601"/>
          </a:xfrm>
        </p:spPr>
        <p:txBody>
          <a:bodyPr>
            <a:normAutofit/>
          </a:bodyPr>
          <a:lstStyle/>
          <a:p>
            <a:pPr marL="0" indent="0">
              <a:buNone/>
            </a:pPr>
            <a:r>
              <a:rPr lang="en-US" sz="2000" b="1" dirty="0"/>
              <a:t>Dr. Bradley Nelson</a:t>
            </a:r>
            <a:r>
              <a:rPr lang="en-US" sz="1800" b="1" dirty="0">
                <a:latin typeface="+mj-lt"/>
              </a:rPr>
              <a:t>: </a:t>
            </a:r>
            <a:r>
              <a:rPr lang="en-US" sz="1800" b="0" i="0" dirty="0">
                <a:effectLst/>
                <a:latin typeface="+mj-lt"/>
              </a:rPr>
              <a:t>How to Release Your Trapped Emotions for Abundant Health, Love, and Happiness</a:t>
            </a:r>
            <a:endParaRPr lang="en-US" sz="1800" b="1" dirty="0">
              <a:latin typeface="+mj-lt"/>
            </a:endParaRPr>
          </a:p>
          <a:p>
            <a:pPr lvl="1"/>
            <a:r>
              <a:rPr lang="en-US" sz="1800" dirty="0"/>
              <a:t>The Emotion Code</a:t>
            </a:r>
          </a:p>
          <a:p>
            <a:pPr lvl="2"/>
            <a:r>
              <a:rPr lang="en-US" sz="1800" dirty="0"/>
              <a:t>Trapped emotions can create pain, emotional stress and eventually disease </a:t>
            </a:r>
          </a:p>
          <a:p>
            <a:pPr lvl="2"/>
            <a:r>
              <a:rPr lang="en-US" sz="1800" dirty="0"/>
              <a:t>Using kinesiology, or muscle testing to connect to the subconscious mind to find out where the emotional blockages reside</a:t>
            </a:r>
          </a:p>
          <a:p>
            <a:pPr lvl="2"/>
            <a:r>
              <a:rPr lang="en-US" sz="1800" dirty="0"/>
              <a:t>Quickly and easily rid yourself of damaging emotional baggage and “trapped emotions” </a:t>
            </a:r>
          </a:p>
          <a:p>
            <a:pPr lvl="2"/>
            <a:r>
              <a:rPr lang="en-US" sz="1800" dirty="0"/>
              <a:t>Finding and tearing down “Heart-wall”, unlocks improved health, relationships and abundance</a:t>
            </a:r>
          </a:p>
          <a:p>
            <a:pPr lvl="1"/>
            <a:r>
              <a:rPr lang="en-US" sz="1800" dirty="0"/>
              <a:t>The Body </a:t>
            </a:r>
            <a:r>
              <a:rPr lang="en-US" sz="1800" dirty="0">
                <a:latin typeface="+mj-lt"/>
              </a:rPr>
              <a:t>Code: </a:t>
            </a:r>
            <a:r>
              <a:rPr lang="en-US" sz="1800" b="0" i="0" dirty="0">
                <a:effectLst/>
                <a:latin typeface="+mj-lt"/>
              </a:rPr>
              <a:t>Unlocking Your Body's Ability to Heal Itself</a:t>
            </a:r>
            <a:endParaRPr lang="en-US" sz="1800" dirty="0">
              <a:latin typeface="+mj-lt"/>
            </a:endParaRPr>
          </a:p>
          <a:p>
            <a:pPr lvl="2"/>
            <a:r>
              <a:rPr lang="en-US" sz="1800" dirty="0"/>
              <a:t>Using kinesiology or Muscle Testing</a:t>
            </a:r>
          </a:p>
          <a:p>
            <a:pPr lvl="2"/>
            <a:r>
              <a:rPr lang="en-US" sz="1800" dirty="0"/>
              <a:t>Six Imbalances that lead to all Disease</a:t>
            </a:r>
          </a:p>
          <a:p>
            <a:pPr marL="1714500" lvl="3" indent="-342900">
              <a:buFont typeface="+mj-lt"/>
              <a:buAutoNum type="arabicPeriod"/>
            </a:pPr>
            <a:r>
              <a:rPr lang="en-US" sz="1400" dirty="0"/>
              <a:t>Energies</a:t>
            </a:r>
          </a:p>
          <a:p>
            <a:pPr marL="1714500" lvl="3" indent="-342900">
              <a:buFont typeface="+mj-lt"/>
              <a:buAutoNum type="arabicPeriod"/>
            </a:pPr>
            <a:r>
              <a:rPr lang="en-US" sz="1400" dirty="0"/>
              <a:t>Circuits &amp; Systems</a:t>
            </a:r>
          </a:p>
          <a:p>
            <a:pPr marL="1714500" lvl="3" indent="-342900">
              <a:buFont typeface="+mj-lt"/>
              <a:buAutoNum type="arabicPeriod"/>
            </a:pPr>
            <a:r>
              <a:rPr lang="en-US" sz="1400" dirty="0"/>
              <a:t>Toxins</a:t>
            </a:r>
          </a:p>
          <a:p>
            <a:pPr marL="1714500" lvl="3" indent="-342900">
              <a:buFont typeface="+mj-lt"/>
              <a:buAutoNum type="arabicPeriod"/>
            </a:pPr>
            <a:r>
              <a:rPr lang="en-US" sz="1400" dirty="0"/>
              <a:t>Pathogens</a:t>
            </a:r>
          </a:p>
          <a:p>
            <a:pPr marL="1714500" lvl="3" indent="-342900">
              <a:buFont typeface="+mj-lt"/>
              <a:buAutoNum type="arabicPeriod"/>
            </a:pPr>
            <a:r>
              <a:rPr lang="en-US" sz="1400" dirty="0"/>
              <a:t>Misalignments</a:t>
            </a:r>
          </a:p>
          <a:p>
            <a:pPr marL="1714500" lvl="3" indent="-342900">
              <a:buFont typeface="+mj-lt"/>
              <a:buAutoNum type="arabicPeriod"/>
            </a:pPr>
            <a:r>
              <a:rPr lang="en-US" sz="1400" dirty="0"/>
              <a:t>Nutrition &amp; Lifestyle</a:t>
            </a:r>
            <a:endParaRPr lang="en-US" dirty="0"/>
          </a:p>
        </p:txBody>
      </p:sp>
      <p:sp>
        <p:nvSpPr>
          <p:cNvPr id="2" name="Title 1"/>
          <p:cNvSpPr>
            <a:spLocks noGrp="1"/>
          </p:cNvSpPr>
          <p:nvPr>
            <p:ph type="title"/>
          </p:nvPr>
        </p:nvSpPr>
        <p:spPr>
          <a:xfrm>
            <a:off x="609600" y="274638"/>
            <a:ext cx="10972800" cy="1143000"/>
          </a:xfrm>
        </p:spPr>
        <p:txBody>
          <a:bodyPr>
            <a:normAutofit/>
          </a:bodyPr>
          <a:lstStyle/>
          <a:p>
            <a:r>
              <a:rPr lang="en-US" b="1" dirty="0"/>
              <a:t>The Emotion Code/The Body Code</a:t>
            </a:r>
          </a:p>
        </p:txBody>
      </p:sp>
      <p:sp>
        <p:nvSpPr>
          <p:cNvPr id="6" name="Slide Number Placeholder 5"/>
          <p:cNvSpPr>
            <a:spLocks noGrp="1"/>
          </p:cNvSpPr>
          <p:nvPr>
            <p:ph type="sldNum" sz="quarter" idx="12"/>
          </p:nvPr>
        </p:nvSpPr>
        <p:spPr/>
        <p:txBody>
          <a:bodyPr/>
          <a:lstStyle/>
          <a:p>
            <a:fld id="{7C4A7A4F-25D2-44C7-8F60-E6F823069186}" type="slidenum">
              <a:rPr lang="en-US" smtClean="0"/>
              <a:pPr/>
              <a:t>17</a:t>
            </a:fld>
            <a:r>
              <a:rPr lang="en-US" dirty="0"/>
              <a:t> of 132</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8800" y="3989730"/>
            <a:ext cx="1828800" cy="2769680"/>
          </a:xfrm>
          <a:prstGeom prst="rect">
            <a:avLst/>
          </a:prstGeom>
        </p:spPr>
      </p:pic>
      <p:pic>
        <p:nvPicPr>
          <p:cNvPr id="5122" name="Picture 2">
            <a:extLst>
              <a:ext uri="{FF2B5EF4-FFF2-40B4-BE49-F238E27FC236}">
                <a16:creationId xmlns:a16="http://schemas.microsoft.com/office/drawing/2014/main" id="{9A4F0789-8571-F184-C976-CEE4258113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835" y="4754562"/>
            <a:ext cx="14863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883A53EE-DA61-F7B6-5BC4-20EBB421FD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2362200"/>
            <a:ext cx="12035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792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219200"/>
            <a:ext cx="8229600" cy="5638800"/>
          </a:xfrm>
        </p:spPr>
        <p:txBody>
          <a:bodyPr>
            <a:normAutofit fontScale="32500" lnSpcReduction="20000"/>
          </a:bodyPr>
          <a:lstStyle/>
          <a:p>
            <a:pPr marL="0" indent="0">
              <a:buNone/>
            </a:pPr>
            <a:r>
              <a:rPr lang="en-US" sz="6200" b="1" dirty="0"/>
              <a:t>Gary Craig </a:t>
            </a:r>
            <a:r>
              <a:rPr lang="en-US" sz="5500" dirty="0"/>
              <a:t>(https://www.emofree.com)</a:t>
            </a:r>
          </a:p>
          <a:p>
            <a:pPr lvl="1"/>
            <a:r>
              <a:rPr lang="en-US" sz="4300" dirty="0"/>
              <a:t>The Setup (repeat 3 times)</a:t>
            </a:r>
          </a:p>
          <a:p>
            <a:pPr lvl="2"/>
            <a:r>
              <a:rPr lang="en-US" sz="3700" dirty="0"/>
              <a:t>Even though I have this _____(problem) I deeply &amp; completely accept myself</a:t>
            </a:r>
          </a:p>
          <a:p>
            <a:pPr lvl="2"/>
            <a:r>
              <a:rPr lang="en-US" sz="3700" dirty="0"/>
              <a:t>While continuously tapping the “Karate Chop” point</a:t>
            </a:r>
          </a:p>
          <a:p>
            <a:pPr lvl="1"/>
            <a:r>
              <a:rPr lang="en-US" sz="4300" dirty="0"/>
              <a:t>The Sequence (Tap about 5 times)</a:t>
            </a:r>
          </a:p>
          <a:p>
            <a:pPr marL="1371600" lvl="2" indent="-457200">
              <a:buFont typeface="+mj-lt"/>
              <a:buAutoNum type="arabicPeriod"/>
            </a:pPr>
            <a:r>
              <a:rPr lang="en-US" sz="3700" dirty="0"/>
              <a:t>Eye Brow </a:t>
            </a:r>
          </a:p>
          <a:p>
            <a:pPr marL="1371600" lvl="2" indent="-457200">
              <a:buFont typeface="+mj-lt"/>
              <a:buAutoNum type="arabicPeriod"/>
            </a:pPr>
            <a:r>
              <a:rPr lang="en-US" sz="3700" dirty="0"/>
              <a:t>Side of Eye</a:t>
            </a:r>
          </a:p>
          <a:p>
            <a:pPr marL="1371600" lvl="2" indent="-457200">
              <a:buFont typeface="+mj-lt"/>
              <a:buAutoNum type="arabicPeriod"/>
            </a:pPr>
            <a:r>
              <a:rPr lang="en-US" sz="3700" dirty="0"/>
              <a:t>Under the Eye</a:t>
            </a:r>
          </a:p>
          <a:p>
            <a:pPr marL="1371600" lvl="2" indent="-457200">
              <a:buFont typeface="+mj-lt"/>
              <a:buAutoNum type="arabicPeriod"/>
            </a:pPr>
            <a:r>
              <a:rPr lang="en-US" sz="3700" dirty="0"/>
              <a:t>Under Nose</a:t>
            </a:r>
          </a:p>
          <a:p>
            <a:pPr marL="1371600" lvl="2" indent="-457200">
              <a:buFont typeface="+mj-lt"/>
              <a:buAutoNum type="arabicPeriod"/>
            </a:pPr>
            <a:r>
              <a:rPr lang="en-US" sz="3700" dirty="0"/>
              <a:t>Chin</a:t>
            </a:r>
          </a:p>
          <a:p>
            <a:pPr marL="1371600" lvl="2" indent="-457200">
              <a:buFont typeface="+mj-lt"/>
              <a:buAutoNum type="arabicPeriod"/>
            </a:pPr>
            <a:r>
              <a:rPr lang="en-US" sz="3700" dirty="0"/>
              <a:t>Collar Bone</a:t>
            </a:r>
          </a:p>
          <a:p>
            <a:pPr marL="1371600" lvl="2" indent="-457200">
              <a:buFont typeface="+mj-lt"/>
              <a:buAutoNum type="arabicPeriod"/>
            </a:pPr>
            <a:r>
              <a:rPr lang="en-US" sz="3700" dirty="0"/>
              <a:t>Under the Arm</a:t>
            </a:r>
          </a:p>
          <a:p>
            <a:pPr marL="1371600" lvl="2" indent="-457200">
              <a:buFont typeface="+mj-lt"/>
              <a:buAutoNum type="arabicPeriod"/>
            </a:pPr>
            <a:r>
              <a:rPr lang="en-US" sz="3700" dirty="0"/>
              <a:t>Thumb</a:t>
            </a:r>
          </a:p>
          <a:p>
            <a:pPr marL="1371600" lvl="2" indent="-457200">
              <a:buFont typeface="+mj-lt"/>
              <a:buAutoNum type="arabicPeriod"/>
            </a:pPr>
            <a:r>
              <a:rPr lang="en-US" sz="3700" dirty="0"/>
              <a:t>Index Finger</a:t>
            </a:r>
          </a:p>
          <a:p>
            <a:pPr marL="1371600" lvl="2" indent="-457200">
              <a:buFont typeface="+mj-lt"/>
              <a:buAutoNum type="arabicPeriod"/>
            </a:pPr>
            <a:r>
              <a:rPr lang="en-US" sz="3700" dirty="0"/>
              <a:t>Middle Finger</a:t>
            </a:r>
          </a:p>
          <a:p>
            <a:pPr marL="1371600" lvl="2" indent="-457200">
              <a:buFont typeface="+mj-lt"/>
              <a:buAutoNum type="arabicPeriod"/>
            </a:pPr>
            <a:r>
              <a:rPr lang="en-US" sz="3700" dirty="0"/>
              <a:t>Little Finger</a:t>
            </a:r>
          </a:p>
          <a:p>
            <a:pPr marL="1371600" lvl="2" indent="-457200">
              <a:buFont typeface="+mj-lt"/>
              <a:buAutoNum type="arabicPeriod"/>
            </a:pPr>
            <a:r>
              <a:rPr lang="en-US" sz="3700" dirty="0"/>
              <a:t>Karate Chop</a:t>
            </a:r>
          </a:p>
          <a:p>
            <a:pPr lvl="1"/>
            <a:r>
              <a:rPr lang="en-US" sz="4300" dirty="0"/>
              <a:t>The 9-Gamut: Perform 9 Actions while tapping the GAMUT POINT continuously</a:t>
            </a:r>
          </a:p>
          <a:p>
            <a:pPr marL="1371600" lvl="2" indent="-457200">
              <a:buFont typeface="+mj-lt"/>
              <a:buAutoNum type="arabicPeriod"/>
            </a:pPr>
            <a:r>
              <a:rPr lang="en-US" sz="3700" dirty="0"/>
              <a:t>Eyes Closed</a:t>
            </a:r>
          </a:p>
          <a:p>
            <a:pPr marL="1371600" lvl="2" indent="-457200">
              <a:buFont typeface="+mj-lt"/>
              <a:buAutoNum type="arabicPeriod"/>
            </a:pPr>
            <a:r>
              <a:rPr lang="en-US" sz="3700" dirty="0"/>
              <a:t>Eyes Open</a:t>
            </a:r>
          </a:p>
          <a:p>
            <a:pPr marL="1371600" lvl="2" indent="-457200">
              <a:buFont typeface="+mj-lt"/>
              <a:buAutoNum type="arabicPeriod"/>
            </a:pPr>
            <a:r>
              <a:rPr lang="en-US" sz="3700" dirty="0"/>
              <a:t>Eyes hard down right</a:t>
            </a:r>
          </a:p>
          <a:p>
            <a:pPr marL="1371600" lvl="2" indent="-457200">
              <a:buFont typeface="+mj-lt"/>
              <a:buAutoNum type="arabicPeriod"/>
            </a:pPr>
            <a:r>
              <a:rPr lang="en-US" sz="3700" dirty="0"/>
              <a:t>Eyes hard down left</a:t>
            </a:r>
          </a:p>
          <a:p>
            <a:pPr marL="1371600" lvl="2" indent="-457200">
              <a:buFont typeface="+mj-lt"/>
              <a:buAutoNum type="arabicPeriod"/>
            </a:pPr>
            <a:r>
              <a:rPr lang="en-US" sz="3700" dirty="0"/>
              <a:t>Roll eyes in a circle</a:t>
            </a:r>
          </a:p>
          <a:p>
            <a:pPr marL="1371600" lvl="2" indent="-457200">
              <a:buFont typeface="+mj-lt"/>
              <a:buAutoNum type="arabicPeriod"/>
            </a:pPr>
            <a:r>
              <a:rPr lang="en-US" sz="3700" dirty="0"/>
              <a:t>Roll eyes in opposite direction</a:t>
            </a:r>
          </a:p>
          <a:p>
            <a:pPr marL="1371600" lvl="2" indent="-457200">
              <a:buFont typeface="+mj-lt"/>
              <a:buAutoNum type="arabicPeriod"/>
            </a:pPr>
            <a:r>
              <a:rPr lang="en-US" sz="3700" dirty="0"/>
              <a:t>Hum 5 seconds of song </a:t>
            </a:r>
          </a:p>
          <a:p>
            <a:pPr marL="1371600" lvl="2" indent="-457200">
              <a:buFont typeface="+mj-lt"/>
              <a:buAutoNum type="arabicPeriod"/>
            </a:pPr>
            <a:r>
              <a:rPr lang="en-US" sz="3700" dirty="0"/>
              <a:t>Count from 1 to 5</a:t>
            </a:r>
          </a:p>
          <a:p>
            <a:pPr marL="1371600" lvl="2" indent="-457200">
              <a:buFont typeface="+mj-lt"/>
              <a:buAutoNum type="arabicPeriod"/>
            </a:pPr>
            <a:r>
              <a:rPr lang="en-US" sz="3700" dirty="0"/>
              <a:t>Hum 5 seconds of song again</a:t>
            </a:r>
          </a:p>
          <a:p>
            <a:pPr lvl="1" indent="-228600"/>
            <a:r>
              <a:rPr lang="en-US" sz="4300" dirty="0"/>
              <a:t>Repeat The Sequence</a:t>
            </a:r>
          </a:p>
          <a:p>
            <a:pPr lvl="1"/>
            <a:endParaRPr lang="en-US" dirty="0"/>
          </a:p>
        </p:txBody>
      </p:sp>
      <p:sp>
        <p:nvSpPr>
          <p:cNvPr id="2" name="Title 1"/>
          <p:cNvSpPr>
            <a:spLocks noGrp="1"/>
          </p:cNvSpPr>
          <p:nvPr>
            <p:ph type="title"/>
          </p:nvPr>
        </p:nvSpPr>
        <p:spPr>
          <a:xfrm>
            <a:off x="609600" y="274638"/>
            <a:ext cx="10972800" cy="1143000"/>
          </a:xfrm>
        </p:spPr>
        <p:txBody>
          <a:bodyPr/>
          <a:lstStyle/>
          <a:p>
            <a:r>
              <a:rPr lang="en-US" b="1" dirty="0"/>
              <a:t>Emotional Freedom Techniques</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18</a:t>
            </a:fld>
            <a:r>
              <a:rPr lang="en-US" dirty="0"/>
              <a:t> of 132</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1" y="2209800"/>
            <a:ext cx="1700785" cy="1828800"/>
          </a:xfrm>
          <a:prstGeom prst="rect">
            <a:avLst/>
          </a:prstGeom>
        </p:spPr>
      </p:pic>
    </p:spTree>
    <p:extLst>
      <p:ext uri="{BB962C8B-B14F-4D97-AF65-F5344CB8AC3E}">
        <p14:creationId xmlns:p14="http://schemas.microsoft.com/office/powerpoint/2010/main" val="1511082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25349" y="1600200"/>
            <a:ext cx="5741301" cy="4525963"/>
          </a:xfrm>
        </p:spPr>
      </p:pic>
      <p:sp>
        <p:nvSpPr>
          <p:cNvPr id="2" name="Title 1"/>
          <p:cNvSpPr>
            <a:spLocks noGrp="1"/>
          </p:cNvSpPr>
          <p:nvPr>
            <p:ph type="title"/>
          </p:nvPr>
        </p:nvSpPr>
        <p:spPr>
          <a:xfrm>
            <a:off x="609600" y="274638"/>
            <a:ext cx="10972800" cy="1143000"/>
          </a:xfrm>
        </p:spPr>
        <p:txBody>
          <a:bodyPr>
            <a:normAutofit fontScale="90000"/>
          </a:bodyPr>
          <a:lstStyle/>
          <a:p>
            <a:r>
              <a:rPr lang="en-US" b="1" dirty="0"/>
              <a:t>EFT </a:t>
            </a:r>
            <a:br>
              <a:rPr lang="en-US" b="1" dirty="0"/>
            </a:br>
            <a:r>
              <a:rPr lang="en-US" sz="2700" dirty="0"/>
              <a:t>(Tapping)</a:t>
            </a:r>
          </a:p>
        </p:txBody>
      </p:sp>
      <p:sp>
        <p:nvSpPr>
          <p:cNvPr id="3" name="Slide Number Placeholder 2"/>
          <p:cNvSpPr>
            <a:spLocks noGrp="1"/>
          </p:cNvSpPr>
          <p:nvPr>
            <p:ph type="sldNum" sz="quarter" idx="12"/>
          </p:nvPr>
        </p:nvSpPr>
        <p:spPr/>
        <p:txBody>
          <a:bodyPr/>
          <a:lstStyle/>
          <a:p>
            <a:fld id="{7C4A7A4F-25D2-44C7-8F60-E6F823069186}" type="slidenum">
              <a:rPr lang="en-US" smtClean="0"/>
              <a:pPr/>
              <a:t>19</a:t>
            </a:fld>
            <a:r>
              <a:rPr lang="en-US" dirty="0"/>
              <a:t> of 132</a:t>
            </a:r>
          </a:p>
        </p:txBody>
      </p:sp>
    </p:spTree>
    <p:extLst>
      <p:ext uri="{BB962C8B-B14F-4D97-AF65-F5344CB8AC3E}">
        <p14:creationId xmlns:p14="http://schemas.microsoft.com/office/powerpoint/2010/main" val="58712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b="1" dirty="0">
                <a:effectLst>
                  <a:outerShdw blurRad="38100" dist="38100" dir="2700000" algn="tl">
                    <a:srgbClr val="000000">
                      <a:alpha val="43137"/>
                    </a:srgbClr>
                  </a:outerShdw>
                </a:effectLst>
              </a:rPr>
              <a:t>Piecing The Puzzle of Your Health Together</a:t>
            </a:r>
            <a:endParaRPr lang="en-US" dirty="0"/>
          </a:p>
        </p:txBody>
      </p:sp>
      <p:sp>
        <p:nvSpPr>
          <p:cNvPr id="17" name="Slide Number Placeholder 16"/>
          <p:cNvSpPr>
            <a:spLocks noGrp="1"/>
          </p:cNvSpPr>
          <p:nvPr>
            <p:ph type="sldNum" sz="quarter" idx="12"/>
          </p:nvPr>
        </p:nvSpPr>
        <p:spPr/>
        <p:txBody>
          <a:bodyPr/>
          <a:lstStyle/>
          <a:p>
            <a:fld id="{7C4A7A4F-25D2-44C7-8F60-E6F823069186}" type="slidenum">
              <a:rPr lang="en-US" smtClean="0"/>
              <a:pPr/>
              <a:t>2</a:t>
            </a:fld>
            <a:r>
              <a:rPr lang="en-US" dirty="0"/>
              <a:t> of 132</a:t>
            </a:r>
          </a:p>
        </p:txBody>
      </p:sp>
      <p:sp>
        <p:nvSpPr>
          <p:cNvPr id="4" name="Freeform 6"/>
          <p:cNvSpPr>
            <a:spLocks/>
          </p:cNvSpPr>
          <p:nvPr/>
        </p:nvSpPr>
        <p:spPr bwMode="auto">
          <a:xfrm>
            <a:off x="7733911" y="2817814"/>
            <a:ext cx="1571625" cy="1881187"/>
          </a:xfrm>
          <a:custGeom>
            <a:avLst/>
            <a:gdLst>
              <a:gd name="T0" fmla="*/ 1085 w 1979"/>
              <a:gd name="T1" fmla="*/ 386 h 2371"/>
              <a:gd name="T2" fmla="*/ 1070 w 1979"/>
              <a:gd name="T3" fmla="*/ 368 h 2371"/>
              <a:gd name="T4" fmla="*/ 1073 w 1979"/>
              <a:gd name="T5" fmla="*/ 345 h 2371"/>
              <a:gd name="T6" fmla="*/ 1094 w 1979"/>
              <a:gd name="T7" fmla="*/ 323 h 2371"/>
              <a:gd name="T8" fmla="*/ 1124 w 1979"/>
              <a:gd name="T9" fmla="*/ 305 h 2371"/>
              <a:gd name="T10" fmla="*/ 1166 w 1979"/>
              <a:gd name="T11" fmla="*/ 265 h 2371"/>
              <a:gd name="T12" fmla="*/ 1188 w 1979"/>
              <a:gd name="T13" fmla="*/ 215 h 2371"/>
              <a:gd name="T14" fmla="*/ 1190 w 1979"/>
              <a:gd name="T15" fmla="*/ 164 h 2371"/>
              <a:gd name="T16" fmla="*/ 1163 w 1979"/>
              <a:gd name="T17" fmla="*/ 96 h 2371"/>
              <a:gd name="T18" fmla="*/ 1108 w 1979"/>
              <a:gd name="T19" fmla="*/ 42 h 2371"/>
              <a:gd name="T20" fmla="*/ 1030 w 1979"/>
              <a:gd name="T21" fmla="*/ 7 h 2371"/>
              <a:gd name="T22" fmla="*/ 963 w 1979"/>
              <a:gd name="T23" fmla="*/ 0 h 2371"/>
              <a:gd name="T24" fmla="*/ 873 w 1979"/>
              <a:gd name="T25" fmla="*/ 13 h 2371"/>
              <a:gd name="T26" fmla="*/ 800 w 1979"/>
              <a:gd name="T27" fmla="*/ 54 h 2371"/>
              <a:gd name="T28" fmla="*/ 750 w 1979"/>
              <a:gd name="T29" fmla="*/ 112 h 2371"/>
              <a:gd name="T30" fmla="*/ 732 w 1979"/>
              <a:gd name="T31" fmla="*/ 184 h 2371"/>
              <a:gd name="T32" fmla="*/ 740 w 1979"/>
              <a:gd name="T33" fmla="*/ 229 h 2371"/>
              <a:gd name="T34" fmla="*/ 765 w 1979"/>
              <a:gd name="T35" fmla="*/ 274 h 2371"/>
              <a:gd name="T36" fmla="*/ 813 w 1979"/>
              <a:gd name="T37" fmla="*/ 312 h 2371"/>
              <a:gd name="T38" fmla="*/ 837 w 1979"/>
              <a:gd name="T39" fmla="*/ 329 h 2371"/>
              <a:gd name="T40" fmla="*/ 852 w 1979"/>
              <a:gd name="T41" fmla="*/ 351 h 2371"/>
              <a:gd name="T42" fmla="*/ 850 w 1979"/>
              <a:gd name="T43" fmla="*/ 374 h 2371"/>
              <a:gd name="T44" fmla="*/ 831 w 1979"/>
              <a:gd name="T45" fmla="*/ 389 h 2371"/>
              <a:gd name="T46" fmla="*/ 0 w 1979"/>
              <a:gd name="T47" fmla="*/ 1233 h 2371"/>
              <a:gd name="T48" fmla="*/ 33 w 1979"/>
              <a:gd name="T49" fmla="*/ 1244 h 2371"/>
              <a:gd name="T50" fmla="*/ 70 w 1979"/>
              <a:gd name="T51" fmla="*/ 1205 h 2371"/>
              <a:gd name="T52" fmla="*/ 102 w 1979"/>
              <a:gd name="T53" fmla="*/ 1165 h 2371"/>
              <a:gd name="T54" fmla="*/ 142 w 1979"/>
              <a:gd name="T55" fmla="*/ 1138 h 2371"/>
              <a:gd name="T56" fmla="*/ 200 w 1979"/>
              <a:gd name="T57" fmla="*/ 1124 h 2371"/>
              <a:gd name="T58" fmla="*/ 254 w 1979"/>
              <a:gd name="T59" fmla="*/ 1135 h 2371"/>
              <a:gd name="T60" fmla="*/ 317 w 1979"/>
              <a:gd name="T61" fmla="*/ 1176 h 2371"/>
              <a:gd name="T62" fmla="*/ 362 w 1979"/>
              <a:gd name="T63" fmla="*/ 1245 h 2371"/>
              <a:gd name="T64" fmla="*/ 383 w 1979"/>
              <a:gd name="T65" fmla="*/ 1330 h 2371"/>
              <a:gd name="T66" fmla="*/ 380 w 1979"/>
              <a:gd name="T67" fmla="*/ 1401 h 2371"/>
              <a:gd name="T68" fmla="*/ 353 w 1979"/>
              <a:gd name="T69" fmla="*/ 1483 h 2371"/>
              <a:gd name="T70" fmla="*/ 303 w 1979"/>
              <a:gd name="T71" fmla="*/ 1544 h 2371"/>
              <a:gd name="T72" fmla="*/ 238 w 1979"/>
              <a:gd name="T73" fmla="*/ 1579 h 2371"/>
              <a:gd name="T74" fmla="*/ 184 w 1979"/>
              <a:gd name="T75" fmla="*/ 1583 h 2371"/>
              <a:gd name="T76" fmla="*/ 130 w 1979"/>
              <a:gd name="T77" fmla="*/ 1565 h 2371"/>
              <a:gd name="T78" fmla="*/ 88 w 1979"/>
              <a:gd name="T79" fmla="*/ 1528 h 2371"/>
              <a:gd name="T80" fmla="*/ 63 w 1979"/>
              <a:gd name="T81" fmla="*/ 1489 h 2371"/>
              <a:gd name="T82" fmla="*/ 24 w 1979"/>
              <a:gd name="T83" fmla="*/ 1462 h 2371"/>
              <a:gd name="T84" fmla="*/ 0 w 1979"/>
              <a:gd name="T85" fmla="*/ 2371 h 2371"/>
              <a:gd name="T86" fmla="*/ 853 w 1979"/>
              <a:gd name="T87" fmla="*/ 2356 h 2371"/>
              <a:gd name="T88" fmla="*/ 836 w 1979"/>
              <a:gd name="T89" fmla="*/ 2322 h 2371"/>
              <a:gd name="T90" fmla="*/ 800 w 1979"/>
              <a:gd name="T91" fmla="*/ 2298 h 2371"/>
              <a:gd name="T92" fmla="*/ 758 w 1979"/>
              <a:gd name="T93" fmla="*/ 2257 h 2371"/>
              <a:gd name="T94" fmla="*/ 735 w 1979"/>
              <a:gd name="T95" fmla="*/ 2208 h 2371"/>
              <a:gd name="T96" fmla="*/ 734 w 1979"/>
              <a:gd name="T97" fmla="*/ 2157 h 2371"/>
              <a:gd name="T98" fmla="*/ 759 w 1979"/>
              <a:gd name="T99" fmla="*/ 2088 h 2371"/>
              <a:gd name="T100" fmla="*/ 816 w 1979"/>
              <a:gd name="T101" fmla="*/ 2035 h 2371"/>
              <a:gd name="T102" fmla="*/ 894 w 1979"/>
              <a:gd name="T103" fmla="*/ 2000 h 2371"/>
              <a:gd name="T104" fmla="*/ 961 w 1979"/>
              <a:gd name="T105" fmla="*/ 1993 h 2371"/>
              <a:gd name="T106" fmla="*/ 1051 w 1979"/>
              <a:gd name="T107" fmla="*/ 2006 h 2371"/>
              <a:gd name="T108" fmla="*/ 1124 w 1979"/>
              <a:gd name="T109" fmla="*/ 2046 h 2371"/>
              <a:gd name="T110" fmla="*/ 1173 w 1979"/>
              <a:gd name="T111" fmla="*/ 2105 h 2371"/>
              <a:gd name="T112" fmla="*/ 1191 w 1979"/>
              <a:gd name="T113" fmla="*/ 2177 h 2371"/>
              <a:gd name="T114" fmla="*/ 1184 w 1979"/>
              <a:gd name="T115" fmla="*/ 2221 h 2371"/>
              <a:gd name="T116" fmla="*/ 1158 w 1979"/>
              <a:gd name="T117" fmla="*/ 2266 h 2371"/>
              <a:gd name="T118" fmla="*/ 1111 w 1979"/>
              <a:gd name="T119" fmla="*/ 2305 h 2371"/>
              <a:gd name="T120" fmla="*/ 1079 w 1979"/>
              <a:gd name="T121" fmla="*/ 2329 h 2371"/>
              <a:gd name="T122" fmla="*/ 1072 w 1979"/>
              <a:gd name="T123" fmla="*/ 2363 h 2371"/>
              <a:gd name="T124" fmla="*/ 1100 w 1979"/>
              <a:gd name="T125" fmla="*/ 392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9" h="2371">
                <a:moveTo>
                  <a:pt x="1100" y="392"/>
                </a:moveTo>
                <a:lnTo>
                  <a:pt x="1100" y="392"/>
                </a:lnTo>
                <a:lnTo>
                  <a:pt x="1093" y="389"/>
                </a:lnTo>
                <a:lnTo>
                  <a:pt x="1085" y="386"/>
                </a:lnTo>
                <a:lnTo>
                  <a:pt x="1081" y="383"/>
                </a:lnTo>
                <a:lnTo>
                  <a:pt x="1076" y="378"/>
                </a:lnTo>
                <a:lnTo>
                  <a:pt x="1073" y="374"/>
                </a:lnTo>
                <a:lnTo>
                  <a:pt x="1070" y="368"/>
                </a:lnTo>
                <a:lnTo>
                  <a:pt x="1070" y="363"/>
                </a:lnTo>
                <a:lnTo>
                  <a:pt x="1070" y="357"/>
                </a:lnTo>
                <a:lnTo>
                  <a:pt x="1072" y="351"/>
                </a:lnTo>
                <a:lnTo>
                  <a:pt x="1073" y="345"/>
                </a:lnTo>
                <a:lnTo>
                  <a:pt x="1078" y="339"/>
                </a:lnTo>
                <a:lnTo>
                  <a:pt x="1082" y="333"/>
                </a:lnTo>
                <a:lnTo>
                  <a:pt x="1087" y="329"/>
                </a:lnTo>
                <a:lnTo>
                  <a:pt x="1094" y="323"/>
                </a:lnTo>
                <a:lnTo>
                  <a:pt x="1102" y="317"/>
                </a:lnTo>
                <a:lnTo>
                  <a:pt x="1111" y="312"/>
                </a:lnTo>
                <a:lnTo>
                  <a:pt x="1111" y="312"/>
                </a:lnTo>
                <a:lnTo>
                  <a:pt x="1124" y="305"/>
                </a:lnTo>
                <a:lnTo>
                  <a:pt x="1136" y="296"/>
                </a:lnTo>
                <a:lnTo>
                  <a:pt x="1151" y="283"/>
                </a:lnTo>
                <a:lnTo>
                  <a:pt x="1158" y="274"/>
                </a:lnTo>
                <a:lnTo>
                  <a:pt x="1166" y="265"/>
                </a:lnTo>
                <a:lnTo>
                  <a:pt x="1173" y="254"/>
                </a:lnTo>
                <a:lnTo>
                  <a:pt x="1179" y="242"/>
                </a:lnTo>
                <a:lnTo>
                  <a:pt x="1184" y="229"/>
                </a:lnTo>
                <a:lnTo>
                  <a:pt x="1188" y="215"/>
                </a:lnTo>
                <a:lnTo>
                  <a:pt x="1190" y="200"/>
                </a:lnTo>
                <a:lnTo>
                  <a:pt x="1191" y="184"/>
                </a:lnTo>
                <a:lnTo>
                  <a:pt x="1191" y="184"/>
                </a:lnTo>
                <a:lnTo>
                  <a:pt x="1190" y="164"/>
                </a:lnTo>
                <a:lnTo>
                  <a:pt x="1187" y="147"/>
                </a:lnTo>
                <a:lnTo>
                  <a:pt x="1181" y="129"/>
                </a:lnTo>
                <a:lnTo>
                  <a:pt x="1173" y="112"/>
                </a:lnTo>
                <a:lnTo>
                  <a:pt x="1163" y="96"/>
                </a:lnTo>
                <a:lnTo>
                  <a:pt x="1152" y="81"/>
                </a:lnTo>
                <a:lnTo>
                  <a:pt x="1139" y="66"/>
                </a:lnTo>
                <a:lnTo>
                  <a:pt x="1124" y="54"/>
                </a:lnTo>
                <a:lnTo>
                  <a:pt x="1108" y="42"/>
                </a:lnTo>
                <a:lnTo>
                  <a:pt x="1090" y="31"/>
                </a:lnTo>
                <a:lnTo>
                  <a:pt x="1072" y="21"/>
                </a:lnTo>
                <a:lnTo>
                  <a:pt x="1051" y="13"/>
                </a:lnTo>
                <a:lnTo>
                  <a:pt x="1030" y="7"/>
                </a:lnTo>
                <a:lnTo>
                  <a:pt x="1007" y="3"/>
                </a:lnTo>
                <a:lnTo>
                  <a:pt x="985" y="0"/>
                </a:lnTo>
                <a:lnTo>
                  <a:pt x="963" y="0"/>
                </a:lnTo>
                <a:lnTo>
                  <a:pt x="963" y="0"/>
                </a:lnTo>
                <a:lnTo>
                  <a:pt x="939" y="0"/>
                </a:lnTo>
                <a:lnTo>
                  <a:pt x="916" y="3"/>
                </a:lnTo>
                <a:lnTo>
                  <a:pt x="894" y="7"/>
                </a:lnTo>
                <a:lnTo>
                  <a:pt x="873" y="13"/>
                </a:lnTo>
                <a:lnTo>
                  <a:pt x="852" y="21"/>
                </a:lnTo>
                <a:lnTo>
                  <a:pt x="834" y="31"/>
                </a:lnTo>
                <a:lnTo>
                  <a:pt x="816" y="42"/>
                </a:lnTo>
                <a:lnTo>
                  <a:pt x="800" y="54"/>
                </a:lnTo>
                <a:lnTo>
                  <a:pt x="785" y="66"/>
                </a:lnTo>
                <a:lnTo>
                  <a:pt x="771" y="81"/>
                </a:lnTo>
                <a:lnTo>
                  <a:pt x="761" y="96"/>
                </a:lnTo>
                <a:lnTo>
                  <a:pt x="750" y="112"/>
                </a:lnTo>
                <a:lnTo>
                  <a:pt x="743" y="129"/>
                </a:lnTo>
                <a:lnTo>
                  <a:pt x="737" y="147"/>
                </a:lnTo>
                <a:lnTo>
                  <a:pt x="734" y="164"/>
                </a:lnTo>
                <a:lnTo>
                  <a:pt x="732" y="184"/>
                </a:lnTo>
                <a:lnTo>
                  <a:pt x="732" y="184"/>
                </a:lnTo>
                <a:lnTo>
                  <a:pt x="734" y="200"/>
                </a:lnTo>
                <a:lnTo>
                  <a:pt x="735" y="215"/>
                </a:lnTo>
                <a:lnTo>
                  <a:pt x="740" y="229"/>
                </a:lnTo>
                <a:lnTo>
                  <a:pt x="744" y="242"/>
                </a:lnTo>
                <a:lnTo>
                  <a:pt x="752" y="254"/>
                </a:lnTo>
                <a:lnTo>
                  <a:pt x="758" y="265"/>
                </a:lnTo>
                <a:lnTo>
                  <a:pt x="765" y="274"/>
                </a:lnTo>
                <a:lnTo>
                  <a:pt x="773" y="283"/>
                </a:lnTo>
                <a:lnTo>
                  <a:pt x="788" y="296"/>
                </a:lnTo>
                <a:lnTo>
                  <a:pt x="800" y="305"/>
                </a:lnTo>
                <a:lnTo>
                  <a:pt x="813" y="312"/>
                </a:lnTo>
                <a:lnTo>
                  <a:pt x="813" y="312"/>
                </a:lnTo>
                <a:lnTo>
                  <a:pt x="822" y="317"/>
                </a:lnTo>
                <a:lnTo>
                  <a:pt x="830" y="323"/>
                </a:lnTo>
                <a:lnTo>
                  <a:pt x="837" y="329"/>
                </a:lnTo>
                <a:lnTo>
                  <a:pt x="843" y="333"/>
                </a:lnTo>
                <a:lnTo>
                  <a:pt x="847" y="339"/>
                </a:lnTo>
                <a:lnTo>
                  <a:pt x="850" y="345"/>
                </a:lnTo>
                <a:lnTo>
                  <a:pt x="852" y="351"/>
                </a:lnTo>
                <a:lnTo>
                  <a:pt x="853" y="357"/>
                </a:lnTo>
                <a:lnTo>
                  <a:pt x="853" y="363"/>
                </a:lnTo>
                <a:lnTo>
                  <a:pt x="853" y="368"/>
                </a:lnTo>
                <a:lnTo>
                  <a:pt x="850" y="374"/>
                </a:lnTo>
                <a:lnTo>
                  <a:pt x="847" y="378"/>
                </a:lnTo>
                <a:lnTo>
                  <a:pt x="843" y="383"/>
                </a:lnTo>
                <a:lnTo>
                  <a:pt x="839" y="386"/>
                </a:lnTo>
                <a:lnTo>
                  <a:pt x="831" y="389"/>
                </a:lnTo>
                <a:lnTo>
                  <a:pt x="824" y="392"/>
                </a:lnTo>
                <a:lnTo>
                  <a:pt x="0" y="392"/>
                </a:lnTo>
                <a:lnTo>
                  <a:pt x="0" y="1233"/>
                </a:lnTo>
                <a:lnTo>
                  <a:pt x="0" y="1233"/>
                </a:lnTo>
                <a:lnTo>
                  <a:pt x="6" y="1241"/>
                </a:lnTo>
                <a:lnTo>
                  <a:pt x="15" y="1245"/>
                </a:lnTo>
                <a:lnTo>
                  <a:pt x="24" y="1245"/>
                </a:lnTo>
                <a:lnTo>
                  <a:pt x="33" y="1244"/>
                </a:lnTo>
                <a:lnTo>
                  <a:pt x="43" y="1239"/>
                </a:lnTo>
                <a:lnTo>
                  <a:pt x="54" y="1230"/>
                </a:lnTo>
                <a:lnTo>
                  <a:pt x="63" y="1220"/>
                </a:lnTo>
                <a:lnTo>
                  <a:pt x="70" y="1205"/>
                </a:lnTo>
                <a:lnTo>
                  <a:pt x="70" y="1205"/>
                </a:lnTo>
                <a:lnTo>
                  <a:pt x="78" y="1193"/>
                </a:lnTo>
                <a:lnTo>
                  <a:pt x="88" y="1179"/>
                </a:lnTo>
                <a:lnTo>
                  <a:pt x="102" y="1165"/>
                </a:lnTo>
                <a:lnTo>
                  <a:pt x="109" y="1157"/>
                </a:lnTo>
                <a:lnTo>
                  <a:pt x="120" y="1150"/>
                </a:lnTo>
                <a:lnTo>
                  <a:pt x="130" y="1144"/>
                </a:lnTo>
                <a:lnTo>
                  <a:pt x="142" y="1138"/>
                </a:lnTo>
                <a:lnTo>
                  <a:pt x="154" y="1132"/>
                </a:lnTo>
                <a:lnTo>
                  <a:pt x="169" y="1129"/>
                </a:lnTo>
                <a:lnTo>
                  <a:pt x="184" y="1126"/>
                </a:lnTo>
                <a:lnTo>
                  <a:pt x="200" y="1124"/>
                </a:lnTo>
                <a:lnTo>
                  <a:pt x="200" y="1124"/>
                </a:lnTo>
                <a:lnTo>
                  <a:pt x="218" y="1126"/>
                </a:lnTo>
                <a:lnTo>
                  <a:pt x="238" y="1129"/>
                </a:lnTo>
                <a:lnTo>
                  <a:pt x="254" y="1135"/>
                </a:lnTo>
                <a:lnTo>
                  <a:pt x="272" y="1142"/>
                </a:lnTo>
                <a:lnTo>
                  <a:pt x="287" y="1153"/>
                </a:lnTo>
                <a:lnTo>
                  <a:pt x="303" y="1163"/>
                </a:lnTo>
                <a:lnTo>
                  <a:pt x="317" y="1176"/>
                </a:lnTo>
                <a:lnTo>
                  <a:pt x="330" y="1191"/>
                </a:lnTo>
                <a:lnTo>
                  <a:pt x="342" y="1208"/>
                </a:lnTo>
                <a:lnTo>
                  <a:pt x="353" y="1226"/>
                </a:lnTo>
                <a:lnTo>
                  <a:pt x="362" y="1245"/>
                </a:lnTo>
                <a:lnTo>
                  <a:pt x="369" y="1265"/>
                </a:lnTo>
                <a:lnTo>
                  <a:pt x="375" y="1286"/>
                </a:lnTo>
                <a:lnTo>
                  <a:pt x="380" y="1308"/>
                </a:lnTo>
                <a:lnTo>
                  <a:pt x="383" y="1330"/>
                </a:lnTo>
                <a:lnTo>
                  <a:pt x="384" y="1354"/>
                </a:lnTo>
                <a:lnTo>
                  <a:pt x="384" y="1354"/>
                </a:lnTo>
                <a:lnTo>
                  <a:pt x="383" y="1377"/>
                </a:lnTo>
                <a:lnTo>
                  <a:pt x="380" y="1401"/>
                </a:lnTo>
                <a:lnTo>
                  <a:pt x="375" y="1422"/>
                </a:lnTo>
                <a:lnTo>
                  <a:pt x="369" y="1443"/>
                </a:lnTo>
                <a:lnTo>
                  <a:pt x="362" y="1463"/>
                </a:lnTo>
                <a:lnTo>
                  <a:pt x="353" y="1483"/>
                </a:lnTo>
                <a:lnTo>
                  <a:pt x="342" y="1499"/>
                </a:lnTo>
                <a:lnTo>
                  <a:pt x="330" y="1516"/>
                </a:lnTo>
                <a:lnTo>
                  <a:pt x="317" y="1531"/>
                </a:lnTo>
                <a:lnTo>
                  <a:pt x="303" y="1544"/>
                </a:lnTo>
                <a:lnTo>
                  <a:pt x="287" y="1556"/>
                </a:lnTo>
                <a:lnTo>
                  <a:pt x="272" y="1565"/>
                </a:lnTo>
                <a:lnTo>
                  <a:pt x="254" y="1573"/>
                </a:lnTo>
                <a:lnTo>
                  <a:pt x="238" y="1579"/>
                </a:lnTo>
                <a:lnTo>
                  <a:pt x="218" y="1582"/>
                </a:lnTo>
                <a:lnTo>
                  <a:pt x="200" y="1583"/>
                </a:lnTo>
                <a:lnTo>
                  <a:pt x="200" y="1583"/>
                </a:lnTo>
                <a:lnTo>
                  <a:pt x="184" y="1583"/>
                </a:lnTo>
                <a:lnTo>
                  <a:pt x="169" y="1580"/>
                </a:lnTo>
                <a:lnTo>
                  <a:pt x="154" y="1576"/>
                </a:lnTo>
                <a:lnTo>
                  <a:pt x="142" y="1571"/>
                </a:lnTo>
                <a:lnTo>
                  <a:pt x="130" y="1565"/>
                </a:lnTo>
                <a:lnTo>
                  <a:pt x="120" y="1558"/>
                </a:lnTo>
                <a:lnTo>
                  <a:pt x="109" y="1550"/>
                </a:lnTo>
                <a:lnTo>
                  <a:pt x="102" y="1543"/>
                </a:lnTo>
                <a:lnTo>
                  <a:pt x="88" y="1528"/>
                </a:lnTo>
                <a:lnTo>
                  <a:pt x="78" y="1516"/>
                </a:lnTo>
                <a:lnTo>
                  <a:pt x="70" y="1502"/>
                </a:lnTo>
                <a:lnTo>
                  <a:pt x="70" y="1502"/>
                </a:lnTo>
                <a:lnTo>
                  <a:pt x="63" y="1489"/>
                </a:lnTo>
                <a:lnTo>
                  <a:pt x="54" y="1477"/>
                </a:lnTo>
                <a:lnTo>
                  <a:pt x="43" y="1469"/>
                </a:lnTo>
                <a:lnTo>
                  <a:pt x="33" y="1463"/>
                </a:lnTo>
                <a:lnTo>
                  <a:pt x="24" y="1462"/>
                </a:lnTo>
                <a:lnTo>
                  <a:pt x="15" y="1463"/>
                </a:lnTo>
                <a:lnTo>
                  <a:pt x="6" y="1468"/>
                </a:lnTo>
                <a:lnTo>
                  <a:pt x="0" y="1474"/>
                </a:lnTo>
                <a:lnTo>
                  <a:pt x="0" y="2371"/>
                </a:lnTo>
                <a:lnTo>
                  <a:pt x="847" y="2371"/>
                </a:lnTo>
                <a:lnTo>
                  <a:pt x="847" y="2371"/>
                </a:lnTo>
                <a:lnTo>
                  <a:pt x="852" y="2363"/>
                </a:lnTo>
                <a:lnTo>
                  <a:pt x="853" y="2356"/>
                </a:lnTo>
                <a:lnTo>
                  <a:pt x="853" y="2347"/>
                </a:lnTo>
                <a:lnTo>
                  <a:pt x="850" y="2338"/>
                </a:lnTo>
                <a:lnTo>
                  <a:pt x="844" y="2329"/>
                </a:lnTo>
                <a:lnTo>
                  <a:pt x="836" y="2322"/>
                </a:lnTo>
                <a:lnTo>
                  <a:pt x="825" y="2313"/>
                </a:lnTo>
                <a:lnTo>
                  <a:pt x="813" y="2305"/>
                </a:lnTo>
                <a:lnTo>
                  <a:pt x="813" y="2305"/>
                </a:lnTo>
                <a:lnTo>
                  <a:pt x="800" y="2298"/>
                </a:lnTo>
                <a:lnTo>
                  <a:pt x="788" y="2289"/>
                </a:lnTo>
                <a:lnTo>
                  <a:pt x="773" y="2275"/>
                </a:lnTo>
                <a:lnTo>
                  <a:pt x="765" y="2266"/>
                </a:lnTo>
                <a:lnTo>
                  <a:pt x="758" y="2257"/>
                </a:lnTo>
                <a:lnTo>
                  <a:pt x="750" y="2247"/>
                </a:lnTo>
                <a:lnTo>
                  <a:pt x="744" y="2235"/>
                </a:lnTo>
                <a:lnTo>
                  <a:pt x="740" y="2221"/>
                </a:lnTo>
                <a:lnTo>
                  <a:pt x="735" y="2208"/>
                </a:lnTo>
                <a:lnTo>
                  <a:pt x="732" y="2193"/>
                </a:lnTo>
                <a:lnTo>
                  <a:pt x="732" y="2177"/>
                </a:lnTo>
                <a:lnTo>
                  <a:pt x="732" y="2177"/>
                </a:lnTo>
                <a:lnTo>
                  <a:pt x="734" y="2157"/>
                </a:lnTo>
                <a:lnTo>
                  <a:pt x="737" y="2139"/>
                </a:lnTo>
                <a:lnTo>
                  <a:pt x="743" y="2121"/>
                </a:lnTo>
                <a:lnTo>
                  <a:pt x="750" y="2105"/>
                </a:lnTo>
                <a:lnTo>
                  <a:pt x="759" y="2088"/>
                </a:lnTo>
                <a:lnTo>
                  <a:pt x="771" y="2073"/>
                </a:lnTo>
                <a:lnTo>
                  <a:pt x="785" y="2060"/>
                </a:lnTo>
                <a:lnTo>
                  <a:pt x="800" y="2046"/>
                </a:lnTo>
                <a:lnTo>
                  <a:pt x="816" y="2035"/>
                </a:lnTo>
                <a:lnTo>
                  <a:pt x="833" y="2024"/>
                </a:lnTo>
                <a:lnTo>
                  <a:pt x="852" y="2015"/>
                </a:lnTo>
                <a:lnTo>
                  <a:pt x="873" y="2006"/>
                </a:lnTo>
                <a:lnTo>
                  <a:pt x="894" y="2000"/>
                </a:lnTo>
                <a:lnTo>
                  <a:pt x="915" y="1996"/>
                </a:lnTo>
                <a:lnTo>
                  <a:pt x="939" y="1993"/>
                </a:lnTo>
                <a:lnTo>
                  <a:pt x="961" y="1993"/>
                </a:lnTo>
                <a:lnTo>
                  <a:pt x="961" y="1993"/>
                </a:lnTo>
                <a:lnTo>
                  <a:pt x="985" y="1993"/>
                </a:lnTo>
                <a:lnTo>
                  <a:pt x="1007" y="1996"/>
                </a:lnTo>
                <a:lnTo>
                  <a:pt x="1030" y="2000"/>
                </a:lnTo>
                <a:lnTo>
                  <a:pt x="1051" y="2006"/>
                </a:lnTo>
                <a:lnTo>
                  <a:pt x="1070" y="2015"/>
                </a:lnTo>
                <a:lnTo>
                  <a:pt x="1090" y="2024"/>
                </a:lnTo>
                <a:lnTo>
                  <a:pt x="1108" y="2035"/>
                </a:lnTo>
                <a:lnTo>
                  <a:pt x="1124" y="2046"/>
                </a:lnTo>
                <a:lnTo>
                  <a:pt x="1139" y="2060"/>
                </a:lnTo>
                <a:lnTo>
                  <a:pt x="1152" y="2073"/>
                </a:lnTo>
                <a:lnTo>
                  <a:pt x="1163" y="2088"/>
                </a:lnTo>
                <a:lnTo>
                  <a:pt x="1173" y="2105"/>
                </a:lnTo>
                <a:lnTo>
                  <a:pt x="1181" y="2121"/>
                </a:lnTo>
                <a:lnTo>
                  <a:pt x="1187" y="2139"/>
                </a:lnTo>
                <a:lnTo>
                  <a:pt x="1190" y="2157"/>
                </a:lnTo>
                <a:lnTo>
                  <a:pt x="1191" y="2177"/>
                </a:lnTo>
                <a:lnTo>
                  <a:pt x="1191" y="2177"/>
                </a:lnTo>
                <a:lnTo>
                  <a:pt x="1190" y="2193"/>
                </a:lnTo>
                <a:lnTo>
                  <a:pt x="1187" y="2208"/>
                </a:lnTo>
                <a:lnTo>
                  <a:pt x="1184" y="2221"/>
                </a:lnTo>
                <a:lnTo>
                  <a:pt x="1178" y="2235"/>
                </a:lnTo>
                <a:lnTo>
                  <a:pt x="1172" y="2247"/>
                </a:lnTo>
                <a:lnTo>
                  <a:pt x="1166" y="2257"/>
                </a:lnTo>
                <a:lnTo>
                  <a:pt x="1158" y="2266"/>
                </a:lnTo>
                <a:lnTo>
                  <a:pt x="1151" y="2275"/>
                </a:lnTo>
                <a:lnTo>
                  <a:pt x="1136" y="2289"/>
                </a:lnTo>
                <a:lnTo>
                  <a:pt x="1123" y="2298"/>
                </a:lnTo>
                <a:lnTo>
                  <a:pt x="1111" y="2305"/>
                </a:lnTo>
                <a:lnTo>
                  <a:pt x="1111" y="2305"/>
                </a:lnTo>
                <a:lnTo>
                  <a:pt x="1097" y="2313"/>
                </a:lnTo>
                <a:lnTo>
                  <a:pt x="1087" y="2322"/>
                </a:lnTo>
                <a:lnTo>
                  <a:pt x="1079" y="2329"/>
                </a:lnTo>
                <a:lnTo>
                  <a:pt x="1073" y="2338"/>
                </a:lnTo>
                <a:lnTo>
                  <a:pt x="1070" y="2347"/>
                </a:lnTo>
                <a:lnTo>
                  <a:pt x="1070" y="2356"/>
                </a:lnTo>
                <a:lnTo>
                  <a:pt x="1072" y="2363"/>
                </a:lnTo>
                <a:lnTo>
                  <a:pt x="1076" y="2371"/>
                </a:lnTo>
                <a:lnTo>
                  <a:pt x="1979" y="2371"/>
                </a:lnTo>
                <a:lnTo>
                  <a:pt x="1979" y="392"/>
                </a:lnTo>
                <a:lnTo>
                  <a:pt x="1100" y="392"/>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w="28575">
            <a:solidFill>
              <a:schemeClr val="bg1">
                <a:lumMod val="50000"/>
              </a:schemeClr>
            </a:solidFill>
            <a:prstDash val="solid"/>
            <a:round/>
            <a:headEnd/>
            <a:tailEnd/>
          </a:ln>
          <a:scene3d>
            <a:camera prst="orthographicFront"/>
            <a:lightRig rig="threePt" dir="t"/>
          </a:scene3d>
          <a:sp3d>
            <a:bevelT prst="angle"/>
          </a:sp3d>
        </p:spPr>
        <p:txBody>
          <a:bodyPr bIns="360000" anchor="ctr"/>
          <a:lstStyle/>
          <a:p>
            <a:pPr algn="ctr" eaLnBrk="1" hangingPunct="1"/>
            <a:br>
              <a:rPr lang="en-GB" dirty="0">
                <a:cs typeface="Arial" charset="0"/>
              </a:rPr>
            </a:br>
            <a:br>
              <a:rPr lang="en-GB" dirty="0">
                <a:cs typeface="Arial" charset="0"/>
              </a:rPr>
            </a:br>
            <a:endParaRPr lang="en-GB" b="1" dirty="0">
              <a:cs typeface="Arial" charset="0"/>
            </a:endParaRPr>
          </a:p>
        </p:txBody>
      </p:sp>
      <p:sp>
        <p:nvSpPr>
          <p:cNvPr id="5" name="Freeform 7"/>
          <p:cNvSpPr>
            <a:spLocks/>
          </p:cNvSpPr>
          <p:nvPr/>
        </p:nvSpPr>
        <p:spPr bwMode="auto">
          <a:xfrm>
            <a:off x="6145948" y="4387851"/>
            <a:ext cx="1884362" cy="1884363"/>
          </a:xfrm>
          <a:custGeom>
            <a:avLst/>
            <a:gdLst>
              <a:gd name="T0" fmla="*/ 2145 w 2376"/>
              <a:gd name="T1" fmla="*/ 1136 h 2374"/>
              <a:gd name="T2" fmla="*/ 2092 w 2376"/>
              <a:gd name="T3" fmla="*/ 1169 h 2374"/>
              <a:gd name="T4" fmla="*/ 2056 w 2376"/>
              <a:gd name="T5" fmla="*/ 1218 h 2374"/>
              <a:gd name="T6" fmla="*/ 2023 w 2376"/>
              <a:gd name="T7" fmla="*/ 1248 h 2374"/>
              <a:gd name="T8" fmla="*/ 1993 w 2376"/>
              <a:gd name="T9" fmla="*/ 1241 h 2374"/>
              <a:gd name="T10" fmla="*/ 1979 w 2376"/>
              <a:gd name="T11" fmla="*/ 1198 h 2374"/>
              <a:gd name="T12" fmla="*/ 1102 w 2376"/>
              <a:gd name="T13" fmla="*/ 393 h 2374"/>
              <a:gd name="T14" fmla="*/ 1072 w 2376"/>
              <a:gd name="T15" fmla="*/ 371 h 2374"/>
              <a:gd name="T16" fmla="*/ 1080 w 2376"/>
              <a:gd name="T17" fmla="*/ 338 h 2374"/>
              <a:gd name="T18" fmla="*/ 1113 w 2376"/>
              <a:gd name="T19" fmla="*/ 314 h 2374"/>
              <a:gd name="T20" fmla="*/ 1168 w 2376"/>
              <a:gd name="T21" fmla="*/ 265 h 2374"/>
              <a:gd name="T22" fmla="*/ 1192 w 2376"/>
              <a:gd name="T23" fmla="*/ 200 h 2374"/>
              <a:gd name="T24" fmla="*/ 1183 w 2376"/>
              <a:gd name="T25" fmla="*/ 130 h 2374"/>
              <a:gd name="T26" fmla="*/ 1126 w 2376"/>
              <a:gd name="T27" fmla="*/ 54 h 2374"/>
              <a:gd name="T28" fmla="*/ 1032 w 2376"/>
              <a:gd name="T29" fmla="*/ 9 h 2374"/>
              <a:gd name="T30" fmla="*/ 939 w 2376"/>
              <a:gd name="T31" fmla="*/ 2 h 2374"/>
              <a:gd name="T32" fmla="*/ 835 w 2376"/>
              <a:gd name="T33" fmla="*/ 32 h 2374"/>
              <a:gd name="T34" fmla="*/ 761 w 2376"/>
              <a:gd name="T35" fmla="*/ 97 h 2374"/>
              <a:gd name="T36" fmla="*/ 734 w 2376"/>
              <a:gd name="T37" fmla="*/ 184 h 2374"/>
              <a:gd name="T38" fmla="*/ 746 w 2376"/>
              <a:gd name="T39" fmla="*/ 242 h 2374"/>
              <a:gd name="T40" fmla="*/ 788 w 2376"/>
              <a:gd name="T41" fmla="*/ 296 h 2374"/>
              <a:gd name="T42" fmla="*/ 833 w 2376"/>
              <a:gd name="T43" fmla="*/ 326 h 2374"/>
              <a:gd name="T44" fmla="*/ 855 w 2376"/>
              <a:gd name="T45" fmla="*/ 359 h 2374"/>
              <a:gd name="T46" fmla="*/ 840 w 2376"/>
              <a:gd name="T47" fmla="*/ 386 h 2374"/>
              <a:gd name="T48" fmla="*/ 0 w 2376"/>
              <a:gd name="T49" fmla="*/ 395 h 2374"/>
              <a:gd name="T50" fmla="*/ 24 w 2376"/>
              <a:gd name="T51" fmla="*/ 1250 h 2374"/>
              <a:gd name="T52" fmla="*/ 72 w 2376"/>
              <a:gd name="T53" fmla="*/ 1208 h 2374"/>
              <a:gd name="T54" fmla="*/ 111 w 2376"/>
              <a:gd name="T55" fmla="*/ 1160 h 2374"/>
              <a:gd name="T56" fmla="*/ 169 w 2376"/>
              <a:gd name="T57" fmla="*/ 1132 h 2374"/>
              <a:gd name="T58" fmla="*/ 238 w 2376"/>
              <a:gd name="T59" fmla="*/ 1133 h 2374"/>
              <a:gd name="T60" fmla="*/ 319 w 2376"/>
              <a:gd name="T61" fmla="*/ 1181 h 2374"/>
              <a:gd name="T62" fmla="*/ 371 w 2376"/>
              <a:gd name="T63" fmla="*/ 1268 h 2374"/>
              <a:gd name="T64" fmla="*/ 386 w 2376"/>
              <a:gd name="T65" fmla="*/ 1358 h 2374"/>
              <a:gd name="T66" fmla="*/ 364 w 2376"/>
              <a:gd name="T67" fmla="*/ 1467 h 2374"/>
              <a:gd name="T68" fmla="*/ 304 w 2376"/>
              <a:gd name="T69" fmla="*/ 1547 h 2374"/>
              <a:gd name="T70" fmla="*/ 220 w 2376"/>
              <a:gd name="T71" fmla="*/ 1586 h 2374"/>
              <a:gd name="T72" fmla="*/ 156 w 2376"/>
              <a:gd name="T73" fmla="*/ 1579 h 2374"/>
              <a:gd name="T74" fmla="*/ 102 w 2376"/>
              <a:gd name="T75" fmla="*/ 1547 h 2374"/>
              <a:gd name="T76" fmla="*/ 63 w 2376"/>
              <a:gd name="T77" fmla="*/ 1492 h 2374"/>
              <a:gd name="T78" fmla="*/ 15 w 2376"/>
              <a:gd name="T79" fmla="*/ 1467 h 2374"/>
              <a:gd name="T80" fmla="*/ 1979 w 2376"/>
              <a:gd name="T81" fmla="*/ 1519 h 2374"/>
              <a:gd name="T82" fmla="*/ 1988 w 2376"/>
              <a:gd name="T83" fmla="*/ 1482 h 2374"/>
              <a:gd name="T84" fmla="*/ 2017 w 2376"/>
              <a:gd name="T85" fmla="*/ 1467 h 2374"/>
              <a:gd name="T86" fmla="*/ 2050 w 2376"/>
              <a:gd name="T87" fmla="*/ 1488 h 2374"/>
              <a:gd name="T88" fmla="*/ 2078 w 2376"/>
              <a:gd name="T89" fmla="*/ 1532 h 2374"/>
              <a:gd name="T90" fmla="*/ 2132 w 2376"/>
              <a:gd name="T91" fmla="*/ 1574 h 2374"/>
              <a:gd name="T92" fmla="*/ 2190 w 2376"/>
              <a:gd name="T93" fmla="*/ 1588 h 2374"/>
              <a:gd name="T94" fmla="*/ 2278 w 2376"/>
              <a:gd name="T95" fmla="*/ 1559 h 2374"/>
              <a:gd name="T96" fmla="*/ 2344 w 2376"/>
              <a:gd name="T97" fmla="*/ 1486 h 2374"/>
              <a:gd name="T98" fmla="*/ 2374 w 2376"/>
              <a:gd name="T99" fmla="*/ 1381 h 2374"/>
              <a:gd name="T100" fmla="*/ 2367 w 2376"/>
              <a:gd name="T101" fmla="*/ 1290 h 2374"/>
              <a:gd name="T102" fmla="*/ 2322 w 2376"/>
              <a:gd name="T103" fmla="*/ 1196 h 2374"/>
              <a:gd name="T104" fmla="*/ 2246 w 2376"/>
              <a:gd name="T105" fmla="*/ 1139 h 2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6" h="2374">
                <a:moveTo>
                  <a:pt x="2190" y="1129"/>
                </a:moveTo>
                <a:lnTo>
                  <a:pt x="2190" y="1129"/>
                </a:lnTo>
                <a:lnTo>
                  <a:pt x="2174" y="1129"/>
                </a:lnTo>
                <a:lnTo>
                  <a:pt x="2159" y="1132"/>
                </a:lnTo>
                <a:lnTo>
                  <a:pt x="2145" y="1136"/>
                </a:lnTo>
                <a:lnTo>
                  <a:pt x="2132" y="1141"/>
                </a:lnTo>
                <a:lnTo>
                  <a:pt x="2121" y="1147"/>
                </a:lnTo>
                <a:lnTo>
                  <a:pt x="2110" y="1154"/>
                </a:lnTo>
                <a:lnTo>
                  <a:pt x="2101" y="1162"/>
                </a:lnTo>
                <a:lnTo>
                  <a:pt x="2092" y="1169"/>
                </a:lnTo>
                <a:lnTo>
                  <a:pt x="2078" y="1184"/>
                </a:lnTo>
                <a:lnTo>
                  <a:pt x="2069" y="1196"/>
                </a:lnTo>
                <a:lnTo>
                  <a:pt x="2062" y="1210"/>
                </a:lnTo>
                <a:lnTo>
                  <a:pt x="2062" y="1210"/>
                </a:lnTo>
                <a:lnTo>
                  <a:pt x="2056" y="1218"/>
                </a:lnTo>
                <a:lnTo>
                  <a:pt x="2050" y="1227"/>
                </a:lnTo>
                <a:lnTo>
                  <a:pt x="2044" y="1235"/>
                </a:lnTo>
                <a:lnTo>
                  <a:pt x="2036" y="1241"/>
                </a:lnTo>
                <a:lnTo>
                  <a:pt x="2030" y="1245"/>
                </a:lnTo>
                <a:lnTo>
                  <a:pt x="2023" y="1248"/>
                </a:lnTo>
                <a:lnTo>
                  <a:pt x="2017" y="1250"/>
                </a:lnTo>
                <a:lnTo>
                  <a:pt x="2009" y="1250"/>
                </a:lnTo>
                <a:lnTo>
                  <a:pt x="2003" y="1248"/>
                </a:lnTo>
                <a:lnTo>
                  <a:pt x="1999" y="1245"/>
                </a:lnTo>
                <a:lnTo>
                  <a:pt x="1993" y="1241"/>
                </a:lnTo>
                <a:lnTo>
                  <a:pt x="1988" y="1235"/>
                </a:lnTo>
                <a:lnTo>
                  <a:pt x="1985" y="1227"/>
                </a:lnTo>
                <a:lnTo>
                  <a:pt x="1982" y="1218"/>
                </a:lnTo>
                <a:lnTo>
                  <a:pt x="1981" y="1208"/>
                </a:lnTo>
                <a:lnTo>
                  <a:pt x="1979" y="1198"/>
                </a:lnTo>
                <a:lnTo>
                  <a:pt x="1979" y="395"/>
                </a:lnTo>
                <a:lnTo>
                  <a:pt x="1125" y="395"/>
                </a:lnTo>
                <a:lnTo>
                  <a:pt x="1125" y="395"/>
                </a:lnTo>
                <a:lnTo>
                  <a:pt x="1113" y="395"/>
                </a:lnTo>
                <a:lnTo>
                  <a:pt x="1102" y="393"/>
                </a:lnTo>
                <a:lnTo>
                  <a:pt x="1093" y="390"/>
                </a:lnTo>
                <a:lnTo>
                  <a:pt x="1086" y="386"/>
                </a:lnTo>
                <a:lnTo>
                  <a:pt x="1080" y="381"/>
                </a:lnTo>
                <a:lnTo>
                  <a:pt x="1075" y="377"/>
                </a:lnTo>
                <a:lnTo>
                  <a:pt x="1072" y="371"/>
                </a:lnTo>
                <a:lnTo>
                  <a:pt x="1071" y="365"/>
                </a:lnTo>
                <a:lnTo>
                  <a:pt x="1071" y="359"/>
                </a:lnTo>
                <a:lnTo>
                  <a:pt x="1072" y="351"/>
                </a:lnTo>
                <a:lnTo>
                  <a:pt x="1075" y="345"/>
                </a:lnTo>
                <a:lnTo>
                  <a:pt x="1080" y="338"/>
                </a:lnTo>
                <a:lnTo>
                  <a:pt x="1086" y="332"/>
                </a:lnTo>
                <a:lnTo>
                  <a:pt x="1093" y="326"/>
                </a:lnTo>
                <a:lnTo>
                  <a:pt x="1102" y="319"/>
                </a:lnTo>
                <a:lnTo>
                  <a:pt x="1113" y="314"/>
                </a:lnTo>
                <a:lnTo>
                  <a:pt x="1113" y="314"/>
                </a:lnTo>
                <a:lnTo>
                  <a:pt x="1125" y="307"/>
                </a:lnTo>
                <a:lnTo>
                  <a:pt x="1138" y="296"/>
                </a:lnTo>
                <a:lnTo>
                  <a:pt x="1153" y="283"/>
                </a:lnTo>
                <a:lnTo>
                  <a:pt x="1160" y="275"/>
                </a:lnTo>
                <a:lnTo>
                  <a:pt x="1168" y="265"/>
                </a:lnTo>
                <a:lnTo>
                  <a:pt x="1174" y="254"/>
                </a:lnTo>
                <a:lnTo>
                  <a:pt x="1180" y="242"/>
                </a:lnTo>
                <a:lnTo>
                  <a:pt x="1186" y="230"/>
                </a:lnTo>
                <a:lnTo>
                  <a:pt x="1189" y="215"/>
                </a:lnTo>
                <a:lnTo>
                  <a:pt x="1192" y="200"/>
                </a:lnTo>
                <a:lnTo>
                  <a:pt x="1193" y="184"/>
                </a:lnTo>
                <a:lnTo>
                  <a:pt x="1193" y="184"/>
                </a:lnTo>
                <a:lnTo>
                  <a:pt x="1192" y="166"/>
                </a:lnTo>
                <a:lnTo>
                  <a:pt x="1187" y="147"/>
                </a:lnTo>
                <a:lnTo>
                  <a:pt x="1183" y="130"/>
                </a:lnTo>
                <a:lnTo>
                  <a:pt x="1174" y="112"/>
                </a:lnTo>
                <a:lnTo>
                  <a:pt x="1165" y="97"/>
                </a:lnTo>
                <a:lnTo>
                  <a:pt x="1153" y="81"/>
                </a:lnTo>
                <a:lnTo>
                  <a:pt x="1141" y="67"/>
                </a:lnTo>
                <a:lnTo>
                  <a:pt x="1126" y="54"/>
                </a:lnTo>
                <a:lnTo>
                  <a:pt x="1110" y="42"/>
                </a:lnTo>
                <a:lnTo>
                  <a:pt x="1092" y="32"/>
                </a:lnTo>
                <a:lnTo>
                  <a:pt x="1072" y="23"/>
                </a:lnTo>
                <a:lnTo>
                  <a:pt x="1053" y="15"/>
                </a:lnTo>
                <a:lnTo>
                  <a:pt x="1032" y="9"/>
                </a:lnTo>
                <a:lnTo>
                  <a:pt x="1009" y="3"/>
                </a:lnTo>
                <a:lnTo>
                  <a:pt x="987" y="2"/>
                </a:lnTo>
                <a:lnTo>
                  <a:pt x="963" y="0"/>
                </a:lnTo>
                <a:lnTo>
                  <a:pt x="963" y="0"/>
                </a:lnTo>
                <a:lnTo>
                  <a:pt x="939" y="2"/>
                </a:lnTo>
                <a:lnTo>
                  <a:pt x="917" y="3"/>
                </a:lnTo>
                <a:lnTo>
                  <a:pt x="894" y="9"/>
                </a:lnTo>
                <a:lnTo>
                  <a:pt x="873" y="15"/>
                </a:lnTo>
                <a:lnTo>
                  <a:pt x="854" y="23"/>
                </a:lnTo>
                <a:lnTo>
                  <a:pt x="835" y="32"/>
                </a:lnTo>
                <a:lnTo>
                  <a:pt x="817" y="42"/>
                </a:lnTo>
                <a:lnTo>
                  <a:pt x="802" y="54"/>
                </a:lnTo>
                <a:lnTo>
                  <a:pt x="787" y="67"/>
                </a:lnTo>
                <a:lnTo>
                  <a:pt x="773" y="81"/>
                </a:lnTo>
                <a:lnTo>
                  <a:pt x="761" y="97"/>
                </a:lnTo>
                <a:lnTo>
                  <a:pt x="752" y="112"/>
                </a:lnTo>
                <a:lnTo>
                  <a:pt x="745" y="130"/>
                </a:lnTo>
                <a:lnTo>
                  <a:pt x="739" y="147"/>
                </a:lnTo>
                <a:lnTo>
                  <a:pt x="734" y="166"/>
                </a:lnTo>
                <a:lnTo>
                  <a:pt x="734" y="184"/>
                </a:lnTo>
                <a:lnTo>
                  <a:pt x="734" y="184"/>
                </a:lnTo>
                <a:lnTo>
                  <a:pt x="734" y="200"/>
                </a:lnTo>
                <a:lnTo>
                  <a:pt x="737" y="215"/>
                </a:lnTo>
                <a:lnTo>
                  <a:pt x="742" y="230"/>
                </a:lnTo>
                <a:lnTo>
                  <a:pt x="746" y="242"/>
                </a:lnTo>
                <a:lnTo>
                  <a:pt x="752" y="254"/>
                </a:lnTo>
                <a:lnTo>
                  <a:pt x="760" y="265"/>
                </a:lnTo>
                <a:lnTo>
                  <a:pt x="766" y="275"/>
                </a:lnTo>
                <a:lnTo>
                  <a:pt x="775" y="283"/>
                </a:lnTo>
                <a:lnTo>
                  <a:pt x="788" y="296"/>
                </a:lnTo>
                <a:lnTo>
                  <a:pt x="802" y="307"/>
                </a:lnTo>
                <a:lnTo>
                  <a:pt x="814" y="314"/>
                </a:lnTo>
                <a:lnTo>
                  <a:pt x="814" y="314"/>
                </a:lnTo>
                <a:lnTo>
                  <a:pt x="824" y="319"/>
                </a:lnTo>
                <a:lnTo>
                  <a:pt x="833" y="326"/>
                </a:lnTo>
                <a:lnTo>
                  <a:pt x="840" y="332"/>
                </a:lnTo>
                <a:lnTo>
                  <a:pt x="846" y="338"/>
                </a:lnTo>
                <a:lnTo>
                  <a:pt x="851" y="345"/>
                </a:lnTo>
                <a:lnTo>
                  <a:pt x="854" y="351"/>
                </a:lnTo>
                <a:lnTo>
                  <a:pt x="855" y="359"/>
                </a:lnTo>
                <a:lnTo>
                  <a:pt x="855" y="365"/>
                </a:lnTo>
                <a:lnTo>
                  <a:pt x="854" y="371"/>
                </a:lnTo>
                <a:lnTo>
                  <a:pt x="851" y="377"/>
                </a:lnTo>
                <a:lnTo>
                  <a:pt x="846" y="381"/>
                </a:lnTo>
                <a:lnTo>
                  <a:pt x="840" y="386"/>
                </a:lnTo>
                <a:lnTo>
                  <a:pt x="833" y="390"/>
                </a:lnTo>
                <a:lnTo>
                  <a:pt x="824" y="393"/>
                </a:lnTo>
                <a:lnTo>
                  <a:pt x="814" y="395"/>
                </a:lnTo>
                <a:lnTo>
                  <a:pt x="802" y="395"/>
                </a:lnTo>
                <a:lnTo>
                  <a:pt x="0" y="395"/>
                </a:lnTo>
                <a:lnTo>
                  <a:pt x="0" y="1236"/>
                </a:lnTo>
                <a:lnTo>
                  <a:pt x="0" y="1236"/>
                </a:lnTo>
                <a:lnTo>
                  <a:pt x="8" y="1244"/>
                </a:lnTo>
                <a:lnTo>
                  <a:pt x="15" y="1248"/>
                </a:lnTo>
                <a:lnTo>
                  <a:pt x="24" y="1250"/>
                </a:lnTo>
                <a:lnTo>
                  <a:pt x="35" y="1247"/>
                </a:lnTo>
                <a:lnTo>
                  <a:pt x="45" y="1242"/>
                </a:lnTo>
                <a:lnTo>
                  <a:pt x="54" y="1235"/>
                </a:lnTo>
                <a:lnTo>
                  <a:pt x="63" y="1223"/>
                </a:lnTo>
                <a:lnTo>
                  <a:pt x="72" y="1208"/>
                </a:lnTo>
                <a:lnTo>
                  <a:pt x="72" y="1208"/>
                </a:lnTo>
                <a:lnTo>
                  <a:pt x="80" y="1196"/>
                </a:lnTo>
                <a:lnTo>
                  <a:pt x="89" y="1183"/>
                </a:lnTo>
                <a:lnTo>
                  <a:pt x="102" y="1168"/>
                </a:lnTo>
                <a:lnTo>
                  <a:pt x="111" y="1160"/>
                </a:lnTo>
                <a:lnTo>
                  <a:pt x="120" y="1153"/>
                </a:lnTo>
                <a:lnTo>
                  <a:pt x="130" y="1147"/>
                </a:lnTo>
                <a:lnTo>
                  <a:pt x="142" y="1141"/>
                </a:lnTo>
                <a:lnTo>
                  <a:pt x="156" y="1135"/>
                </a:lnTo>
                <a:lnTo>
                  <a:pt x="169" y="1132"/>
                </a:lnTo>
                <a:lnTo>
                  <a:pt x="184" y="1129"/>
                </a:lnTo>
                <a:lnTo>
                  <a:pt x="201" y="1127"/>
                </a:lnTo>
                <a:lnTo>
                  <a:pt x="201" y="1127"/>
                </a:lnTo>
                <a:lnTo>
                  <a:pt x="220" y="1129"/>
                </a:lnTo>
                <a:lnTo>
                  <a:pt x="238" y="1133"/>
                </a:lnTo>
                <a:lnTo>
                  <a:pt x="256" y="1138"/>
                </a:lnTo>
                <a:lnTo>
                  <a:pt x="272" y="1147"/>
                </a:lnTo>
                <a:lnTo>
                  <a:pt x="289" y="1156"/>
                </a:lnTo>
                <a:lnTo>
                  <a:pt x="304" y="1168"/>
                </a:lnTo>
                <a:lnTo>
                  <a:pt x="319" y="1181"/>
                </a:lnTo>
                <a:lnTo>
                  <a:pt x="331" y="1195"/>
                </a:lnTo>
                <a:lnTo>
                  <a:pt x="343" y="1211"/>
                </a:lnTo>
                <a:lnTo>
                  <a:pt x="353" y="1229"/>
                </a:lnTo>
                <a:lnTo>
                  <a:pt x="364" y="1248"/>
                </a:lnTo>
                <a:lnTo>
                  <a:pt x="371" y="1268"/>
                </a:lnTo>
                <a:lnTo>
                  <a:pt x="377" y="1289"/>
                </a:lnTo>
                <a:lnTo>
                  <a:pt x="382" y="1311"/>
                </a:lnTo>
                <a:lnTo>
                  <a:pt x="385" y="1334"/>
                </a:lnTo>
                <a:lnTo>
                  <a:pt x="386" y="1358"/>
                </a:lnTo>
                <a:lnTo>
                  <a:pt x="386" y="1358"/>
                </a:lnTo>
                <a:lnTo>
                  <a:pt x="385" y="1381"/>
                </a:lnTo>
                <a:lnTo>
                  <a:pt x="382" y="1404"/>
                </a:lnTo>
                <a:lnTo>
                  <a:pt x="377" y="1426"/>
                </a:lnTo>
                <a:lnTo>
                  <a:pt x="371" y="1447"/>
                </a:lnTo>
                <a:lnTo>
                  <a:pt x="364" y="1467"/>
                </a:lnTo>
                <a:lnTo>
                  <a:pt x="353" y="1486"/>
                </a:lnTo>
                <a:lnTo>
                  <a:pt x="343" y="1504"/>
                </a:lnTo>
                <a:lnTo>
                  <a:pt x="331" y="1519"/>
                </a:lnTo>
                <a:lnTo>
                  <a:pt x="319" y="1534"/>
                </a:lnTo>
                <a:lnTo>
                  <a:pt x="304" y="1547"/>
                </a:lnTo>
                <a:lnTo>
                  <a:pt x="289" y="1559"/>
                </a:lnTo>
                <a:lnTo>
                  <a:pt x="272" y="1568"/>
                </a:lnTo>
                <a:lnTo>
                  <a:pt x="256" y="1577"/>
                </a:lnTo>
                <a:lnTo>
                  <a:pt x="238" y="1582"/>
                </a:lnTo>
                <a:lnTo>
                  <a:pt x="220" y="1586"/>
                </a:lnTo>
                <a:lnTo>
                  <a:pt x="201" y="1586"/>
                </a:lnTo>
                <a:lnTo>
                  <a:pt x="201" y="1586"/>
                </a:lnTo>
                <a:lnTo>
                  <a:pt x="184" y="1586"/>
                </a:lnTo>
                <a:lnTo>
                  <a:pt x="169" y="1583"/>
                </a:lnTo>
                <a:lnTo>
                  <a:pt x="156" y="1579"/>
                </a:lnTo>
                <a:lnTo>
                  <a:pt x="142" y="1574"/>
                </a:lnTo>
                <a:lnTo>
                  <a:pt x="130" y="1568"/>
                </a:lnTo>
                <a:lnTo>
                  <a:pt x="120" y="1561"/>
                </a:lnTo>
                <a:lnTo>
                  <a:pt x="111" y="1555"/>
                </a:lnTo>
                <a:lnTo>
                  <a:pt x="102" y="1547"/>
                </a:lnTo>
                <a:lnTo>
                  <a:pt x="89" y="1532"/>
                </a:lnTo>
                <a:lnTo>
                  <a:pt x="80" y="1519"/>
                </a:lnTo>
                <a:lnTo>
                  <a:pt x="72" y="1507"/>
                </a:lnTo>
                <a:lnTo>
                  <a:pt x="72" y="1507"/>
                </a:lnTo>
                <a:lnTo>
                  <a:pt x="63" y="1492"/>
                </a:lnTo>
                <a:lnTo>
                  <a:pt x="54" y="1480"/>
                </a:lnTo>
                <a:lnTo>
                  <a:pt x="45" y="1473"/>
                </a:lnTo>
                <a:lnTo>
                  <a:pt x="35" y="1467"/>
                </a:lnTo>
                <a:lnTo>
                  <a:pt x="24" y="1465"/>
                </a:lnTo>
                <a:lnTo>
                  <a:pt x="15" y="1467"/>
                </a:lnTo>
                <a:lnTo>
                  <a:pt x="8" y="1471"/>
                </a:lnTo>
                <a:lnTo>
                  <a:pt x="0" y="1479"/>
                </a:lnTo>
                <a:lnTo>
                  <a:pt x="0" y="2374"/>
                </a:lnTo>
                <a:lnTo>
                  <a:pt x="1979" y="2374"/>
                </a:lnTo>
                <a:lnTo>
                  <a:pt x="1979" y="1519"/>
                </a:lnTo>
                <a:lnTo>
                  <a:pt x="1979" y="1519"/>
                </a:lnTo>
                <a:lnTo>
                  <a:pt x="1981" y="1507"/>
                </a:lnTo>
                <a:lnTo>
                  <a:pt x="1982" y="1497"/>
                </a:lnTo>
                <a:lnTo>
                  <a:pt x="1985" y="1488"/>
                </a:lnTo>
                <a:lnTo>
                  <a:pt x="1988" y="1482"/>
                </a:lnTo>
                <a:lnTo>
                  <a:pt x="1993" y="1476"/>
                </a:lnTo>
                <a:lnTo>
                  <a:pt x="1999" y="1471"/>
                </a:lnTo>
                <a:lnTo>
                  <a:pt x="2003" y="1468"/>
                </a:lnTo>
                <a:lnTo>
                  <a:pt x="2009" y="1467"/>
                </a:lnTo>
                <a:lnTo>
                  <a:pt x="2017" y="1467"/>
                </a:lnTo>
                <a:lnTo>
                  <a:pt x="2023" y="1467"/>
                </a:lnTo>
                <a:lnTo>
                  <a:pt x="2030" y="1470"/>
                </a:lnTo>
                <a:lnTo>
                  <a:pt x="2036" y="1474"/>
                </a:lnTo>
                <a:lnTo>
                  <a:pt x="2044" y="1480"/>
                </a:lnTo>
                <a:lnTo>
                  <a:pt x="2050" y="1488"/>
                </a:lnTo>
                <a:lnTo>
                  <a:pt x="2056" y="1497"/>
                </a:lnTo>
                <a:lnTo>
                  <a:pt x="2062" y="1507"/>
                </a:lnTo>
                <a:lnTo>
                  <a:pt x="2062" y="1507"/>
                </a:lnTo>
                <a:lnTo>
                  <a:pt x="2069" y="1519"/>
                </a:lnTo>
                <a:lnTo>
                  <a:pt x="2078" y="1532"/>
                </a:lnTo>
                <a:lnTo>
                  <a:pt x="2092" y="1547"/>
                </a:lnTo>
                <a:lnTo>
                  <a:pt x="2101" y="1555"/>
                </a:lnTo>
                <a:lnTo>
                  <a:pt x="2110" y="1562"/>
                </a:lnTo>
                <a:lnTo>
                  <a:pt x="2121" y="1568"/>
                </a:lnTo>
                <a:lnTo>
                  <a:pt x="2132" y="1574"/>
                </a:lnTo>
                <a:lnTo>
                  <a:pt x="2145" y="1580"/>
                </a:lnTo>
                <a:lnTo>
                  <a:pt x="2159" y="1583"/>
                </a:lnTo>
                <a:lnTo>
                  <a:pt x="2174" y="1586"/>
                </a:lnTo>
                <a:lnTo>
                  <a:pt x="2190" y="1588"/>
                </a:lnTo>
                <a:lnTo>
                  <a:pt x="2190" y="1588"/>
                </a:lnTo>
                <a:lnTo>
                  <a:pt x="2210" y="1586"/>
                </a:lnTo>
                <a:lnTo>
                  <a:pt x="2228" y="1583"/>
                </a:lnTo>
                <a:lnTo>
                  <a:pt x="2246" y="1577"/>
                </a:lnTo>
                <a:lnTo>
                  <a:pt x="2262" y="1570"/>
                </a:lnTo>
                <a:lnTo>
                  <a:pt x="2278" y="1559"/>
                </a:lnTo>
                <a:lnTo>
                  <a:pt x="2293" y="1547"/>
                </a:lnTo>
                <a:lnTo>
                  <a:pt x="2308" y="1535"/>
                </a:lnTo>
                <a:lnTo>
                  <a:pt x="2322" y="1520"/>
                </a:lnTo>
                <a:lnTo>
                  <a:pt x="2332" y="1504"/>
                </a:lnTo>
                <a:lnTo>
                  <a:pt x="2344" y="1486"/>
                </a:lnTo>
                <a:lnTo>
                  <a:pt x="2353" y="1467"/>
                </a:lnTo>
                <a:lnTo>
                  <a:pt x="2361" y="1447"/>
                </a:lnTo>
                <a:lnTo>
                  <a:pt x="2367" y="1426"/>
                </a:lnTo>
                <a:lnTo>
                  <a:pt x="2371" y="1404"/>
                </a:lnTo>
                <a:lnTo>
                  <a:pt x="2374" y="1381"/>
                </a:lnTo>
                <a:lnTo>
                  <a:pt x="2376" y="1358"/>
                </a:lnTo>
                <a:lnTo>
                  <a:pt x="2376" y="1358"/>
                </a:lnTo>
                <a:lnTo>
                  <a:pt x="2374" y="1335"/>
                </a:lnTo>
                <a:lnTo>
                  <a:pt x="2371" y="1311"/>
                </a:lnTo>
                <a:lnTo>
                  <a:pt x="2367" y="1290"/>
                </a:lnTo>
                <a:lnTo>
                  <a:pt x="2361" y="1269"/>
                </a:lnTo>
                <a:lnTo>
                  <a:pt x="2353" y="1248"/>
                </a:lnTo>
                <a:lnTo>
                  <a:pt x="2344" y="1229"/>
                </a:lnTo>
                <a:lnTo>
                  <a:pt x="2332" y="1213"/>
                </a:lnTo>
                <a:lnTo>
                  <a:pt x="2322" y="1196"/>
                </a:lnTo>
                <a:lnTo>
                  <a:pt x="2308" y="1181"/>
                </a:lnTo>
                <a:lnTo>
                  <a:pt x="2293" y="1168"/>
                </a:lnTo>
                <a:lnTo>
                  <a:pt x="2278" y="1156"/>
                </a:lnTo>
                <a:lnTo>
                  <a:pt x="2262" y="1147"/>
                </a:lnTo>
                <a:lnTo>
                  <a:pt x="2246" y="1139"/>
                </a:lnTo>
                <a:lnTo>
                  <a:pt x="2228" y="1133"/>
                </a:lnTo>
                <a:lnTo>
                  <a:pt x="2210" y="1130"/>
                </a:lnTo>
                <a:lnTo>
                  <a:pt x="2190" y="1129"/>
                </a:lnTo>
                <a:lnTo>
                  <a:pt x="2190" y="1129"/>
                </a:lnTo>
                <a:close/>
              </a:path>
            </a:pathLst>
          </a:custGeom>
          <a:blipFill dpi="0" rotWithShape="1">
            <a:blip r:embed="rId4">
              <a:extLst>
                <a:ext uri="{28A0092B-C50C-407E-A947-70E740481C1C}">
                  <a14:useLocalDpi xmlns:a14="http://schemas.microsoft.com/office/drawing/2010/main" val="0"/>
                </a:ext>
              </a:extLst>
            </a:blip>
            <a:srcRect/>
            <a:stretch>
              <a:fillRect/>
            </a:stretch>
          </a:blipFill>
          <a:ln w="28575">
            <a:solidFill>
              <a:schemeClr val="bg1">
                <a:lumMod val="50000"/>
              </a:schemeClr>
            </a:solidFill>
            <a:prstDash val="solid"/>
            <a:round/>
            <a:headEnd/>
            <a:tailEnd/>
          </a:ln>
          <a:scene3d>
            <a:camera prst="orthographicFront"/>
            <a:lightRig rig="threePt" dir="t"/>
          </a:scene3d>
          <a:sp3d>
            <a:bevelT prst="angle"/>
          </a:sp3d>
        </p:spPr>
        <p:txBody>
          <a:bodyPr bIns="360000" anchor="ctr"/>
          <a:lstStyle/>
          <a:p>
            <a:pPr algn="ctr" eaLnBrk="1" hangingPunct="1"/>
            <a:br>
              <a:rPr lang="en-GB" dirty="0">
                <a:cs typeface="Arial" charset="0"/>
              </a:rPr>
            </a:br>
            <a:endParaRPr lang="en-GB" b="1" dirty="0">
              <a:cs typeface="Arial" charset="0"/>
            </a:endParaRPr>
          </a:p>
        </p:txBody>
      </p:sp>
      <p:sp>
        <p:nvSpPr>
          <p:cNvPr id="6" name="Freeform 8"/>
          <p:cNvSpPr>
            <a:spLocks/>
          </p:cNvSpPr>
          <p:nvPr/>
        </p:nvSpPr>
        <p:spPr bwMode="auto">
          <a:xfrm>
            <a:off x="5831623" y="1558233"/>
            <a:ext cx="1885950" cy="1882775"/>
          </a:xfrm>
          <a:custGeom>
            <a:avLst/>
            <a:gdLst>
              <a:gd name="T0" fmla="*/ 2222 w 2377"/>
              <a:gd name="T1" fmla="*/ 795 h 2371"/>
              <a:gd name="T2" fmla="*/ 2275 w 2377"/>
              <a:gd name="T3" fmla="*/ 827 h 2371"/>
              <a:gd name="T4" fmla="*/ 2314 w 2377"/>
              <a:gd name="T5" fmla="*/ 882 h 2371"/>
              <a:gd name="T6" fmla="*/ 2362 w 2377"/>
              <a:gd name="T7" fmla="*/ 907 h 2371"/>
              <a:gd name="T8" fmla="*/ 395 w 2377"/>
              <a:gd name="T9" fmla="*/ 855 h 2371"/>
              <a:gd name="T10" fmla="*/ 386 w 2377"/>
              <a:gd name="T11" fmla="*/ 892 h 2371"/>
              <a:gd name="T12" fmla="*/ 358 w 2377"/>
              <a:gd name="T13" fmla="*/ 907 h 2371"/>
              <a:gd name="T14" fmla="*/ 325 w 2377"/>
              <a:gd name="T15" fmla="*/ 886 h 2371"/>
              <a:gd name="T16" fmla="*/ 296 w 2377"/>
              <a:gd name="T17" fmla="*/ 842 h 2371"/>
              <a:gd name="T18" fmla="*/ 242 w 2377"/>
              <a:gd name="T19" fmla="*/ 800 h 2371"/>
              <a:gd name="T20" fmla="*/ 184 w 2377"/>
              <a:gd name="T21" fmla="*/ 786 h 2371"/>
              <a:gd name="T22" fmla="*/ 96 w 2377"/>
              <a:gd name="T23" fmla="*/ 815 h 2371"/>
              <a:gd name="T24" fmla="*/ 32 w 2377"/>
              <a:gd name="T25" fmla="*/ 888 h 2371"/>
              <a:gd name="T26" fmla="*/ 0 w 2377"/>
              <a:gd name="T27" fmla="*/ 993 h 2371"/>
              <a:gd name="T28" fmla="*/ 8 w 2377"/>
              <a:gd name="T29" fmla="*/ 1084 h 2371"/>
              <a:gd name="T30" fmla="*/ 54 w 2377"/>
              <a:gd name="T31" fmla="*/ 1178 h 2371"/>
              <a:gd name="T32" fmla="*/ 129 w 2377"/>
              <a:gd name="T33" fmla="*/ 1235 h 2371"/>
              <a:gd name="T34" fmla="*/ 201 w 2377"/>
              <a:gd name="T35" fmla="*/ 1245 h 2371"/>
              <a:gd name="T36" fmla="*/ 265 w 2377"/>
              <a:gd name="T37" fmla="*/ 1220 h 2371"/>
              <a:gd name="T38" fmla="*/ 313 w 2377"/>
              <a:gd name="T39" fmla="*/ 1164 h 2371"/>
              <a:gd name="T40" fmla="*/ 338 w 2377"/>
              <a:gd name="T41" fmla="*/ 1133 h 2371"/>
              <a:gd name="T42" fmla="*/ 371 w 2377"/>
              <a:gd name="T43" fmla="*/ 1126 h 2371"/>
              <a:gd name="T44" fmla="*/ 392 w 2377"/>
              <a:gd name="T45" fmla="*/ 1155 h 2371"/>
              <a:gd name="T46" fmla="*/ 1256 w 2377"/>
              <a:gd name="T47" fmla="*/ 1976 h 2371"/>
              <a:gd name="T48" fmla="*/ 1298 w 2377"/>
              <a:gd name="T49" fmla="*/ 1990 h 2371"/>
              <a:gd name="T50" fmla="*/ 1305 w 2377"/>
              <a:gd name="T51" fmla="*/ 2020 h 2371"/>
              <a:gd name="T52" fmla="*/ 1275 w 2377"/>
              <a:gd name="T53" fmla="*/ 2052 h 2371"/>
              <a:gd name="T54" fmla="*/ 1225 w 2377"/>
              <a:gd name="T55" fmla="*/ 2088 h 2371"/>
              <a:gd name="T56" fmla="*/ 1193 w 2377"/>
              <a:gd name="T57" fmla="*/ 2141 h 2371"/>
              <a:gd name="T58" fmla="*/ 1186 w 2377"/>
              <a:gd name="T59" fmla="*/ 2206 h 2371"/>
              <a:gd name="T60" fmla="*/ 1225 w 2377"/>
              <a:gd name="T61" fmla="*/ 2290 h 2371"/>
              <a:gd name="T62" fmla="*/ 1305 w 2377"/>
              <a:gd name="T63" fmla="*/ 2348 h 2371"/>
              <a:gd name="T64" fmla="*/ 1414 w 2377"/>
              <a:gd name="T65" fmla="*/ 2371 h 2371"/>
              <a:gd name="T66" fmla="*/ 1504 w 2377"/>
              <a:gd name="T67" fmla="*/ 2357 h 2371"/>
              <a:gd name="T68" fmla="*/ 1591 w 2377"/>
              <a:gd name="T69" fmla="*/ 2304 h 2371"/>
              <a:gd name="T70" fmla="*/ 1639 w 2377"/>
              <a:gd name="T71" fmla="*/ 2224 h 2371"/>
              <a:gd name="T72" fmla="*/ 1640 w 2377"/>
              <a:gd name="T73" fmla="*/ 2156 h 2371"/>
              <a:gd name="T74" fmla="*/ 1612 w 2377"/>
              <a:gd name="T75" fmla="*/ 2097 h 2371"/>
              <a:gd name="T76" fmla="*/ 1564 w 2377"/>
              <a:gd name="T77" fmla="*/ 2057 h 2371"/>
              <a:gd name="T78" fmla="*/ 1526 w 2377"/>
              <a:gd name="T79" fmla="*/ 2026 h 2371"/>
              <a:gd name="T80" fmla="*/ 1526 w 2377"/>
              <a:gd name="T81" fmla="*/ 1994 h 2371"/>
              <a:gd name="T82" fmla="*/ 1564 w 2377"/>
              <a:gd name="T83" fmla="*/ 1976 h 2371"/>
              <a:gd name="T84" fmla="*/ 2370 w 2377"/>
              <a:gd name="T85" fmla="*/ 1130 h 2371"/>
              <a:gd name="T86" fmla="*/ 2323 w 2377"/>
              <a:gd name="T87" fmla="*/ 1139 h 2371"/>
              <a:gd name="T88" fmla="*/ 2289 w 2377"/>
              <a:gd name="T89" fmla="*/ 1191 h 2371"/>
              <a:gd name="T90" fmla="*/ 2235 w 2377"/>
              <a:gd name="T91" fmla="*/ 1233 h 2371"/>
              <a:gd name="T92" fmla="*/ 2177 w 2377"/>
              <a:gd name="T93" fmla="*/ 1245 h 2371"/>
              <a:gd name="T94" fmla="*/ 2089 w 2377"/>
              <a:gd name="T95" fmla="*/ 1218 h 2371"/>
              <a:gd name="T96" fmla="*/ 2024 w 2377"/>
              <a:gd name="T97" fmla="*/ 1145 h 2371"/>
              <a:gd name="T98" fmla="*/ 1993 w 2377"/>
              <a:gd name="T99" fmla="*/ 1040 h 2371"/>
              <a:gd name="T100" fmla="*/ 2000 w 2377"/>
              <a:gd name="T101" fmla="*/ 948 h 2371"/>
              <a:gd name="T102" fmla="*/ 2047 w 2377"/>
              <a:gd name="T103" fmla="*/ 855 h 2371"/>
              <a:gd name="T104" fmla="*/ 2121 w 2377"/>
              <a:gd name="T105" fmla="*/ 797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7" h="2371">
                <a:moveTo>
                  <a:pt x="2177" y="788"/>
                </a:moveTo>
                <a:lnTo>
                  <a:pt x="2177" y="788"/>
                </a:lnTo>
                <a:lnTo>
                  <a:pt x="2193" y="788"/>
                </a:lnTo>
                <a:lnTo>
                  <a:pt x="2208" y="791"/>
                </a:lnTo>
                <a:lnTo>
                  <a:pt x="2222" y="795"/>
                </a:lnTo>
                <a:lnTo>
                  <a:pt x="2235" y="800"/>
                </a:lnTo>
                <a:lnTo>
                  <a:pt x="2247" y="806"/>
                </a:lnTo>
                <a:lnTo>
                  <a:pt x="2257" y="813"/>
                </a:lnTo>
                <a:lnTo>
                  <a:pt x="2266" y="819"/>
                </a:lnTo>
                <a:lnTo>
                  <a:pt x="2275" y="827"/>
                </a:lnTo>
                <a:lnTo>
                  <a:pt x="2289" y="842"/>
                </a:lnTo>
                <a:lnTo>
                  <a:pt x="2298" y="855"/>
                </a:lnTo>
                <a:lnTo>
                  <a:pt x="2305" y="867"/>
                </a:lnTo>
                <a:lnTo>
                  <a:pt x="2305" y="867"/>
                </a:lnTo>
                <a:lnTo>
                  <a:pt x="2314" y="882"/>
                </a:lnTo>
                <a:lnTo>
                  <a:pt x="2323" y="894"/>
                </a:lnTo>
                <a:lnTo>
                  <a:pt x="2334" y="901"/>
                </a:lnTo>
                <a:lnTo>
                  <a:pt x="2343" y="907"/>
                </a:lnTo>
                <a:lnTo>
                  <a:pt x="2353" y="909"/>
                </a:lnTo>
                <a:lnTo>
                  <a:pt x="2362" y="907"/>
                </a:lnTo>
                <a:lnTo>
                  <a:pt x="2370" y="903"/>
                </a:lnTo>
                <a:lnTo>
                  <a:pt x="2377" y="895"/>
                </a:lnTo>
                <a:lnTo>
                  <a:pt x="2377" y="0"/>
                </a:lnTo>
                <a:lnTo>
                  <a:pt x="395" y="0"/>
                </a:lnTo>
                <a:lnTo>
                  <a:pt x="395" y="855"/>
                </a:lnTo>
                <a:lnTo>
                  <a:pt x="395" y="855"/>
                </a:lnTo>
                <a:lnTo>
                  <a:pt x="393" y="867"/>
                </a:lnTo>
                <a:lnTo>
                  <a:pt x="392" y="877"/>
                </a:lnTo>
                <a:lnTo>
                  <a:pt x="389" y="886"/>
                </a:lnTo>
                <a:lnTo>
                  <a:pt x="386" y="892"/>
                </a:lnTo>
                <a:lnTo>
                  <a:pt x="382" y="898"/>
                </a:lnTo>
                <a:lnTo>
                  <a:pt x="377" y="903"/>
                </a:lnTo>
                <a:lnTo>
                  <a:pt x="371" y="906"/>
                </a:lnTo>
                <a:lnTo>
                  <a:pt x="365" y="907"/>
                </a:lnTo>
                <a:lnTo>
                  <a:pt x="358" y="907"/>
                </a:lnTo>
                <a:lnTo>
                  <a:pt x="352" y="907"/>
                </a:lnTo>
                <a:lnTo>
                  <a:pt x="344" y="904"/>
                </a:lnTo>
                <a:lnTo>
                  <a:pt x="338" y="900"/>
                </a:lnTo>
                <a:lnTo>
                  <a:pt x="331" y="894"/>
                </a:lnTo>
                <a:lnTo>
                  <a:pt x="325" y="886"/>
                </a:lnTo>
                <a:lnTo>
                  <a:pt x="319" y="877"/>
                </a:lnTo>
                <a:lnTo>
                  <a:pt x="313" y="867"/>
                </a:lnTo>
                <a:lnTo>
                  <a:pt x="313" y="867"/>
                </a:lnTo>
                <a:lnTo>
                  <a:pt x="305" y="855"/>
                </a:lnTo>
                <a:lnTo>
                  <a:pt x="296" y="842"/>
                </a:lnTo>
                <a:lnTo>
                  <a:pt x="283" y="827"/>
                </a:lnTo>
                <a:lnTo>
                  <a:pt x="274" y="819"/>
                </a:lnTo>
                <a:lnTo>
                  <a:pt x="265" y="812"/>
                </a:lnTo>
                <a:lnTo>
                  <a:pt x="254" y="806"/>
                </a:lnTo>
                <a:lnTo>
                  <a:pt x="242" y="800"/>
                </a:lnTo>
                <a:lnTo>
                  <a:pt x="229" y="794"/>
                </a:lnTo>
                <a:lnTo>
                  <a:pt x="216" y="791"/>
                </a:lnTo>
                <a:lnTo>
                  <a:pt x="201" y="788"/>
                </a:lnTo>
                <a:lnTo>
                  <a:pt x="184" y="786"/>
                </a:lnTo>
                <a:lnTo>
                  <a:pt x="184" y="786"/>
                </a:lnTo>
                <a:lnTo>
                  <a:pt x="165" y="788"/>
                </a:lnTo>
                <a:lnTo>
                  <a:pt x="147" y="791"/>
                </a:lnTo>
                <a:lnTo>
                  <a:pt x="129" y="797"/>
                </a:lnTo>
                <a:lnTo>
                  <a:pt x="112" y="804"/>
                </a:lnTo>
                <a:lnTo>
                  <a:pt x="96" y="815"/>
                </a:lnTo>
                <a:lnTo>
                  <a:pt x="81" y="825"/>
                </a:lnTo>
                <a:lnTo>
                  <a:pt x="66" y="839"/>
                </a:lnTo>
                <a:lnTo>
                  <a:pt x="54" y="854"/>
                </a:lnTo>
                <a:lnTo>
                  <a:pt x="42" y="870"/>
                </a:lnTo>
                <a:lnTo>
                  <a:pt x="32" y="888"/>
                </a:lnTo>
                <a:lnTo>
                  <a:pt x="21" y="907"/>
                </a:lnTo>
                <a:lnTo>
                  <a:pt x="14" y="927"/>
                </a:lnTo>
                <a:lnTo>
                  <a:pt x="8" y="948"/>
                </a:lnTo>
                <a:lnTo>
                  <a:pt x="3" y="970"/>
                </a:lnTo>
                <a:lnTo>
                  <a:pt x="0" y="993"/>
                </a:lnTo>
                <a:lnTo>
                  <a:pt x="0" y="1016"/>
                </a:lnTo>
                <a:lnTo>
                  <a:pt x="0" y="1016"/>
                </a:lnTo>
                <a:lnTo>
                  <a:pt x="0" y="1039"/>
                </a:lnTo>
                <a:lnTo>
                  <a:pt x="3" y="1063"/>
                </a:lnTo>
                <a:lnTo>
                  <a:pt x="8" y="1084"/>
                </a:lnTo>
                <a:lnTo>
                  <a:pt x="14" y="1105"/>
                </a:lnTo>
                <a:lnTo>
                  <a:pt x="21" y="1126"/>
                </a:lnTo>
                <a:lnTo>
                  <a:pt x="32" y="1145"/>
                </a:lnTo>
                <a:lnTo>
                  <a:pt x="42" y="1161"/>
                </a:lnTo>
                <a:lnTo>
                  <a:pt x="54" y="1178"/>
                </a:lnTo>
                <a:lnTo>
                  <a:pt x="66" y="1193"/>
                </a:lnTo>
                <a:lnTo>
                  <a:pt x="81" y="1206"/>
                </a:lnTo>
                <a:lnTo>
                  <a:pt x="96" y="1218"/>
                </a:lnTo>
                <a:lnTo>
                  <a:pt x="112" y="1227"/>
                </a:lnTo>
                <a:lnTo>
                  <a:pt x="129" y="1235"/>
                </a:lnTo>
                <a:lnTo>
                  <a:pt x="147" y="1241"/>
                </a:lnTo>
                <a:lnTo>
                  <a:pt x="165" y="1244"/>
                </a:lnTo>
                <a:lnTo>
                  <a:pt x="184" y="1245"/>
                </a:lnTo>
                <a:lnTo>
                  <a:pt x="184" y="1245"/>
                </a:lnTo>
                <a:lnTo>
                  <a:pt x="201" y="1245"/>
                </a:lnTo>
                <a:lnTo>
                  <a:pt x="216" y="1242"/>
                </a:lnTo>
                <a:lnTo>
                  <a:pt x="229" y="1238"/>
                </a:lnTo>
                <a:lnTo>
                  <a:pt x="242" y="1233"/>
                </a:lnTo>
                <a:lnTo>
                  <a:pt x="254" y="1227"/>
                </a:lnTo>
                <a:lnTo>
                  <a:pt x="265" y="1220"/>
                </a:lnTo>
                <a:lnTo>
                  <a:pt x="274" y="1212"/>
                </a:lnTo>
                <a:lnTo>
                  <a:pt x="283" y="1205"/>
                </a:lnTo>
                <a:lnTo>
                  <a:pt x="296" y="1190"/>
                </a:lnTo>
                <a:lnTo>
                  <a:pt x="305" y="1178"/>
                </a:lnTo>
                <a:lnTo>
                  <a:pt x="313" y="1164"/>
                </a:lnTo>
                <a:lnTo>
                  <a:pt x="313" y="1164"/>
                </a:lnTo>
                <a:lnTo>
                  <a:pt x="319" y="1155"/>
                </a:lnTo>
                <a:lnTo>
                  <a:pt x="325" y="1147"/>
                </a:lnTo>
                <a:lnTo>
                  <a:pt x="331" y="1139"/>
                </a:lnTo>
                <a:lnTo>
                  <a:pt x="338" y="1133"/>
                </a:lnTo>
                <a:lnTo>
                  <a:pt x="344" y="1129"/>
                </a:lnTo>
                <a:lnTo>
                  <a:pt x="352" y="1126"/>
                </a:lnTo>
                <a:lnTo>
                  <a:pt x="358" y="1124"/>
                </a:lnTo>
                <a:lnTo>
                  <a:pt x="365" y="1124"/>
                </a:lnTo>
                <a:lnTo>
                  <a:pt x="371" y="1126"/>
                </a:lnTo>
                <a:lnTo>
                  <a:pt x="377" y="1129"/>
                </a:lnTo>
                <a:lnTo>
                  <a:pt x="382" y="1133"/>
                </a:lnTo>
                <a:lnTo>
                  <a:pt x="386" y="1139"/>
                </a:lnTo>
                <a:lnTo>
                  <a:pt x="389" y="1147"/>
                </a:lnTo>
                <a:lnTo>
                  <a:pt x="392" y="1155"/>
                </a:lnTo>
                <a:lnTo>
                  <a:pt x="393" y="1166"/>
                </a:lnTo>
                <a:lnTo>
                  <a:pt x="395" y="1176"/>
                </a:lnTo>
                <a:lnTo>
                  <a:pt x="395" y="1979"/>
                </a:lnTo>
                <a:lnTo>
                  <a:pt x="1256" y="1976"/>
                </a:lnTo>
                <a:lnTo>
                  <a:pt x="1256" y="1976"/>
                </a:lnTo>
                <a:lnTo>
                  <a:pt x="1266" y="1978"/>
                </a:lnTo>
                <a:lnTo>
                  <a:pt x="1277" y="1979"/>
                </a:lnTo>
                <a:lnTo>
                  <a:pt x="1286" y="1982"/>
                </a:lnTo>
                <a:lnTo>
                  <a:pt x="1292" y="1985"/>
                </a:lnTo>
                <a:lnTo>
                  <a:pt x="1298" y="1990"/>
                </a:lnTo>
                <a:lnTo>
                  <a:pt x="1302" y="1996"/>
                </a:lnTo>
                <a:lnTo>
                  <a:pt x="1305" y="2000"/>
                </a:lnTo>
                <a:lnTo>
                  <a:pt x="1307" y="2006"/>
                </a:lnTo>
                <a:lnTo>
                  <a:pt x="1307" y="2014"/>
                </a:lnTo>
                <a:lnTo>
                  <a:pt x="1305" y="2020"/>
                </a:lnTo>
                <a:lnTo>
                  <a:pt x="1302" y="2027"/>
                </a:lnTo>
                <a:lnTo>
                  <a:pt x="1298" y="2033"/>
                </a:lnTo>
                <a:lnTo>
                  <a:pt x="1292" y="2040"/>
                </a:lnTo>
                <a:lnTo>
                  <a:pt x="1284" y="2046"/>
                </a:lnTo>
                <a:lnTo>
                  <a:pt x="1275" y="2052"/>
                </a:lnTo>
                <a:lnTo>
                  <a:pt x="1265" y="2057"/>
                </a:lnTo>
                <a:lnTo>
                  <a:pt x="1265" y="2057"/>
                </a:lnTo>
                <a:lnTo>
                  <a:pt x="1253" y="2064"/>
                </a:lnTo>
                <a:lnTo>
                  <a:pt x="1239" y="2075"/>
                </a:lnTo>
                <a:lnTo>
                  <a:pt x="1225" y="2088"/>
                </a:lnTo>
                <a:lnTo>
                  <a:pt x="1217" y="2097"/>
                </a:lnTo>
                <a:lnTo>
                  <a:pt x="1211" y="2106"/>
                </a:lnTo>
                <a:lnTo>
                  <a:pt x="1204" y="2117"/>
                </a:lnTo>
                <a:lnTo>
                  <a:pt x="1198" y="2129"/>
                </a:lnTo>
                <a:lnTo>
                  <a:pt x="1193" y="2141"/>
                </a:lnTo>
                <a:lnTo>
                  <a:pt x="1189" y="2156"/>
                </a:lnTo>
                <a:lnTo>
                  <a:pt x="1186" y="2171"/>
                </a:lnTo>
                <a:lnTo>
                  <a:pt x="1186" y="2187"/>
                </a:lnTo>
                <a:lnTo>
                  <a:pt x="1186" y="2187"/>
                </a:lnTo>
                <a:lnTo>
                  <a:pt x="1186" y="2206"/>
                </a:lnTo>
                <a:lnTo>
                  <a:pt x="1190" y="2224"/>
                </a:lnTo>
                <a:lnTo>
                  <a:pt x="1196" y="2242"/>
                </a:lnTo>
                <a:lnTo>
                  <a:pt x="1204" y="2259"/>
                </a:lnTo>
                <a:lnTo>
                  <a:pt x="1213" y="2275"/>
                </a:lnTo>
                <a:lnTo>
                  <a:pt x="1225" y="2290"/>
                </a:lnTo>
                <a:lnTo>
                  <a:pt x="1238" y="2304"/>
                </a:lnTo>
                <a:lnTo>
                  <a:pt x="1253" y="2317"/>
                </a:lnTo>
                <a:lnTo>
                  <a:pt x="1268" y="2329"/>
                </a:lnTo>
                <a:lnTo>
                  <a:pt x="1286" y="2339"/>
                </a:lnTo>
                <a:lnTo>
                  <a:pt x="1305" y="2348"/>
                </a:lnTo>
                <a:lnTo>
                  <a:pt x="1325" y="2357"/>
                </a:lnTo>
                <a:lnTo>
                  <a:pt x="1346" y="2363"/>
                </a:lnTo>
                <a:lnTo>
                  <a:pt x="1368" y="2368"/>
                </a:lnTo>
                <a:lnTo>
                  <a:pt x="1390" y="2371"/>
                </a:lnTo>
                <a:lnTo>
                  <a:pt x="1414" y="2371"/>
                </a:lnTo>
                <a:lnTo>
                  <a:pt x="1414" y="2371"/>
                </a:lnTo>
                <a:lnTo>
                  <a:pt x="1438" y="2371"/>
                </a:lnTo>
                <a:lnTo>
                  <a:pt x="1461" y="2368"/>
                </a:lnTo>
                <a:lnTo>
                  <a:pt x="1483" y="2363"/>
                </a:lnTo>
                <a:lnTo>
                  <a:pt x="1504" y="2357"/>
                </a:lnTo>
                <a:lnTo>
                  <a:pt x="1523" y="2348"/>
                </a:lnTo>
                <a:lnTo>
                  <a:pt x="1543" y="2339"/>
                </a:lnTo>
                <a:lnTo>
                  <a:pt x="1561" y="2329"/>
                </a:lnTo>
                <a:lnTo>
                  <a:pt x="1577" y="2317"/>
                </a:lnTo>
                <a:lnTo>
                  <a:pt x="1591" y="2304"/>
                </a:lnTo>
                <a:lnTo>
                  <a:pt x="1604" y="2290"/>
                </a:lnTo>
                <a:lnTo>
                  <a:pt x="1616" y="2275"/>
                </a:lnTo>
                <a:lnTo>
                  <a:pt x="1625" y="2259"/>
                </a:lnTo>
                <a:lnTo>
                  <a:pt x="1634" y="2242"/>
                </a:lnTo>
                <a:lnTo>
                  <a:pt x="1639" y="2224"/>
                </a:lnTo>
                <a:lnTo>
                  <a:pt x="1643" y="2206"/>
                </a:lnTo>
                <a:lnTo>
                  <a:pt x="1645" y="2187"/>
                </a:lnTo>
                <a:lnTo>
                  <a:pt x="1645" y="2187"/>
                </a:lnTo>
                <a:lnTo>
                  <a:pt x="1643" y="2171"/>
                </a:lnTo>
                <a:lnTo>
                  <a:pt x="1640" y="2156"/>
                </a:lnTo>
                <a:lnTo>
                  <a:pt x="1637" y="2141"/>
                </a:lnTo>
                <a:lnTo>
                  <a:pt x="1631" y="2129"/>
                </a:lnTo>
                <a:lnTo>
                  <a:pt x="1625" y="2117"/>
                </a:lnTo>
                <a:lnTo>
                  <a:pt x="1619" y="2106"/>
                </a:lnTo>
                <a:lnTo>
                  <a:pt x="1612" y="2097"/>
                </a:lnTo>
                <a:lnTo>
                  <a:pt x="1604" y="2088"/>
                </a:lnTo>
                <a:lnTo>
                  <a:pt x="1589" y="2075"/>
                </a:lnTo>
                <a:lnTo>
                  <a:pt x="1576" y="2064"/>
                </a:lnTo>
                <a:lnTo>
                  <a:pt x="1564" y="2057"/>
                </a:lnTo>
                <a:lnTo>
                  <a:pt x="1564" y="2057"/>
                </a:lnTo>
                <a:lnTo>
                  <a:pt x="1553" y="2052"/>
                </a:lnTo>
                <a:lnTo>
                  <a:pt x="1544" y="2046"/>
                </a:lnTo>
                <a:lnTo>
                  <a:pt x="1537" y="2039"/>
                </a:lnTo>
                <a:lnTo>
                  <a:pt x="1531" y="2033"/>
                </a:lnTo>
                <a:lnTo>
                  <a:pt x="1526" y="2026"/>
                </a:lnTo>
                <a:lnTo>
                  <a:pt x="1523" y="2020"/>
                </a:lnTo>
                <a:lnTo>
                  <a:pt x="1522" y="2012"/>
                </a:lnTo>
                <a:lnTo>
                  <a:pt x="1522" y="2006"/>
                </a:lnTo>
                <a:lnTo>
                  <a:pt x="1523" y="2000"/>
                </a:lnTo>
                <a:lnTo>
                  <a:pt x="1526" y="1994"/>
                </a:lnTo>
                <a:lnTo>
                  <a:pt x="1531" y="1990"/>
                </a:lnTo>
                <a:lnTo>
                  <a:pt x="1537" y="1985"/>
                </a:lnTo>
                <a:lnTo>
                  <a:pt x="1544" y="1981"/>
                </a:lnTo>
                <a:lnTo>
                  <a:pt x="1553" y="1978"/>
                </a:lnTo>
                <a:lnTo>
                  <a:pt x="1564" y="1976"/>
                </a:lnTo>
                <a:lnTo>
                  <a:pt x="1576" y="1976"/>
                </a:lnTo>
                <a:lnTo>
                  <a:pt x="2377" y="1976"/>
                </a:lnTo>
                <a:lnTo>
                  <a:pt x="2377" y="1138"/>
                </a:lnTo>
                <a:lnTo>
                  <a:pt x="2377" y="1138"/>
                </a:lnTo>
                <a:lnTo>
                  <a:pt x="2370" y="1130"/>
                </a:lnTo>
                <a:lnTo>
                  <a:pt x="2362" y="1126"/>
                </a:lnTo>
                <a:lnTo>
                  <a:pt x="2353" y="1124"/>
                </a:lnTo>
                <a:lnTo>
                  <a:pt x="2343" y="1127"/>
                </a:lnTo>
                <a:lnTo>
                  <a:pt x="2334" y="1132"/>
                </a:lnTo>
                <a:lnTo>
                  <a:pt x="2323" y="1139"/>
                </a:lnTo>
                <a:lnTo>
                  <a:pt x="2314" y="1151"/>
                </a:lnTo>
                <a:lnTo>
                  <a:pt x="2305" y="1166"/>
                </a:lnTo>
                <a:lnTo>
                  <a:pt x="2305" y="1166"/>
                </a:lnTo>
                <a:lnTo>
                  <a:pt x="2298" y="1178"/>
                </a:lnTo>
                <a:lnTo>
                  <a:pt x="2289" y="1191"/>
                </a:lnTo>
                <a:lnTo>
                  <a:pt x="2275" y="1206"/>
                </a:lnTo>
                <a:lnTo>
                  <a:pt x="2266" y="1214"/>
                </a:lnTo>
                <a:lnTo>
                  <a:pt x="2257" y="1220"/>
                </a:lnTo>
                <a:lnTo>
                  <a:pt x="2247" y="1227"/>
                </a:lnTo>
                <a:lnTo>
                  <a:pt x="2235" y="1233"/>
                </a:lnTo>
                <a:lnTo>
                  <a:pt x="2222" y="1239"/>
                </a:lnTo>
                <a:lnTo>
                  <a:pt x="2208" y="1242"/>
                </a:lnTo>
                <a:lnTo>
                  <a:pt x="2193" y="1245"/>
                </a:lnTo>
                <a:lnTo>
                  <a:pt x="2177" y="1245"/>
                </a:lnTo>
                <a:lnTo>
                  <a:pt x="2177" y="1245"/>
                </a:lnTo>
                <a:lnTo>
                  <a:pt x="2157" y="1245"/>
                </a:lnTo>
                <a:lnTo>
                  <a:pt x="2139" y="1241"/>
                </a:lnTo>
                <a:lnTo>
                  <a:pt x="2121" y="1236"/>
                </a:lnTo>
                <a:lnTo>
                  <a:pt x="2105" y="1227"/>
                </a:lnTo>
                <a:lnTo>
                  <a:pt x="2089" y="1218"/>
                </a:lnTo>
                <a:lnTo>
                  <a:pt x="2074" y="1206"/>
                </a:lnTo>
                <a:lnTo>
                  <a:pt x="2060" y="1193"/>
                </a:lnTo>
                <a:lnTo>
                  <a:pt x="2047" y="1179"/>
                </a:lnTo>
                <a:lnTo>
                  <a:pt x="2035" y="1163"/>
                </a:lnTo>
                <a:lnTo>
                  <a:pt x="2024" y="1145"/>
                </a:lnTo>
                <a:lnTo>
                  <a:pt x="2015" y="1126"/>
                </a:lnTo>
                <a:lnTo>
                  <a:pt x="2006" y="1106"/>
                </a:lnTo>
                <a:lnTo>
                  <a:pt x="2000" y="1085"/>
                </a:lnTo>
                <a:lnTo>
                  <a:pt x="1996" y="1063"/>
                </a:lnTo>
                <a:lnTo>
                  <a:pt x="1993" y="1040"/>
                </a:lnTo>
                <a:lnTo>
                  <a:pt x="1993" y="1016"/>
                </a:lnTo>
                <a:lnTo>
                  <a:pt x="1993" y="1016"/>
                </a:lnTo>
                <a:lnTo>
                  <a:pt x="1993" y="993"/>
                </a:lnTo>
                <a:lnTo>
                  <a:pt x="1996" y="970"/>
                </a:lnTo>
                <a:lnTo>
                  <a:pt x="2000" y="948"/>
                </a:lnTo>
                <a:lnTo>
                  <a:pt x="2006" y="927"/>
                </a:lnTo>
                <a:lnTo>
                  <a:pt x="2015" y="907"/>
                </a:lnTo>
                <a:lnTo>
                  <a:pt x="2024" y="888"/>
                </a:lnTo>
                <a:lnTo>
                  <a:pt x="2035" y="870"/>
                </a:lnTo>
                <a:lnTo>
                  <a:pt x="2047" y="855"/>
                </a:lnTo>
                <a:lnTo>
                  <a:pt x="2060" y="840"/>
                </a:lnTo>
                <a:lnTo>
                  <a:pt x="2074" y="827"/>
                </a:lnTo>
                <a:lnTo>
                  <a:pt x="2089" y="815"/>
                </a:lnTo>
                <a:lnTo>
                  <a:pt x="2105" y="806"/>
                </a:lnTo>
                <a:lnTo>
                  <a:pt x="2121" y="797"/>
                </a:lnTo>
                <a:lnTo>
                  <a:pt x="2139" y="792"/>
                </a:lnTo>
                <a:lnTo>
                  <a:pt x="2157" y="788"/>
                </a:lnTo>
                <a:lnTo>
                  <a:pt x="2177" y="788"/>
                </a:lnTo>
                <a:lnTo>
                  <a:pt x="2177" y="788"/>
                </a:lnTo>
                <a:close/>
              </a:path>
            </a:pathLst>
          </a:custGeom>
          <a:blipFill dpi="0" rotWithShape="1">
            <a:blip r:embed="rId5">
              <a:extLst>
                <a:ext uri="{28A0092B-C50C-407E-A947-70E740481C1C}">
                  <a14:useLocalDpi xmlns:a14="http://schemas.microsoft.com/office/drawing/2010/main" val="0"/>
                </a:ext>
              </a:extLst>
            </a:blip>
            <a:srcRect/>
            <a:stretch>
              <a:fillRect/>
            </a:stretch>
          </a:blipFill>
          <a:ln w="28575">
            <a:solidFill>
              <a:schemeClr val="bg1">
                <a:lumMod val="50000"/>
              </a:schemeClr>
            </a:solidFill>
            <a:prstDash val="solid"/>
            <a:round/>
            <a:headEnd/>
            <a:tailEnd/>
          </a:ln>
          <a:scene3d>
            <a:camera prst="orthographicFront"/>
            <a:lightRig rig="threePt" dir="t"/>
          </a:scene3d>
          <a:sp3d>
            <a:bevelT prst="angle"/>
          </a:sp3d>
        </p:spPr>
        <p:txBody>
          <a:bodyPr bIns="360000" anchor="ctr"/>
          <a:lstStyle/>
          <a:p>
            <a:pPr algn="ctr" eaLnBrk="1" hangingPunct="1"/>
            <a:endParaRPr lang="en-GB" b="1" dirty="0">
              <a:cs typeface="Arial" charset="0"/>
            </a:endParaRPr>
          </a:p>
        </p:txBody>
      </p:sp>
      <p:sp>
        <p:nvSpPr>
          <p:cNvPr id="7" name="Freeform 12"/>
          <p:cNvSpPr>
            <a:spLocks/>
          </p:cNvSpPr>
          <p:nvPr/>
        </p:nvSpPr>
        <p:spPr bwMode="auto">
          <a:xfrm>
            <a:off x="7417999" y="1555750"/>
            <a:ext cx="1887537" cy="1568450"/>
          </a:xfrm>
          <a:custGeom>
            <a:avLst/>
            <a:gdLst>
              <a:gd name="T0" fmla="*/ 1586 w 2377"/>
              <a:gd name="T1" fmla="*/ 1797 h 1975"/>
              <a:gd name="T2" fmla="*/ 1564 w 2377"/>
              <a:gd name="T3" fmla="*/ 1845 h 1975"/>
              <a:gd name="T4" fmla="*/ 1522 w 2377"/>
              <a:gd name="T5" fmla="*/ 1886 h 1975"/>
              <a:gd name="T6" fmla="*/ 1489 w 2377"/>
              <a:gd name="T7" fmla="*/ 1906 h 1975"/>
              <a:gd name="T8" fmla="*/ 1470 w 2377"/>
              <a:gd name="T9" fmla="*/ 1933 h 1975"/>
              <a:gd name="T10" fmla="*/ 1473 w 2377"/>
              <a:gd name="T11" fmla="*/ 1957 h 1975"/>
              <a:gd name="T12" fmla="*/ 1500 w 2377"/>
              <a:gd name="T13" fmla="*/ 1973 h 1975"/>
              <a:gd name="T14" fmla="*/ 2377 w 2377"/>
              <a:gd name="T15" fmla="*/ 0 h 1975"/>
              <a:gd name="T16" fmla="*/ 395 w 2377"/>
              <a:gd name="T17" fmla="*/ 855 h 1975"/>
              <a:gd name="T18" fmla="*/ 390 w 2377"/>
              <a:gd name="T19" fmla="*/ 886 h 1975"/>
              <a:gd name="T20" fmla="*/ 371 w 2377"/>
              <a:gd name="T21" fmla="*/ 907 h 1975"/>
              <a:gd name="T22" fmla="*/ 346 w 2377"/>
              <a:gd name="T23" fmla="*/ 904 h 1975"/>
              <a:gd name="T24" fmla="*/ 320 w 2377"/>
              <a:gd name="T25" fmla="*/ 877 h 1975"/>
              <a:gd name="T26" fmla="*/ 298 w 2377"/>
              <a:gd name="T27" fmla="*/ 842 h 1975"/>
              <a:gd name="T28" fmla="*/ 254 w 2377"/>
              <a:gd name="T29" fmla="*/ 806 h 1975"/>
              <a:gd name="T30" fmla="*/ 201 w 2377"/>
              <a:gd name="T31" fmla="*/ 788 h 1975"/>
              <a:gd name="T32" fmla="*/ 148 w 2377"/>
              <a:gd name="T33" fmla="*/ 792 h 1975"/>
              <a:gd name="T34" fmla="*/ 83 w 2377"/>
              <a:gd name="T35" fmla="*/ 827 h 1975"/>
              <a:gd name="T36" fmla="*/ 32 w 2377"/>
              <a:gd name="T37" fmla="*/ 888 h 1975"/>
              <a:gd name="T38" fmla="*/ 5 w 2377"/>
              <a:gd name="T39" fmla="*/ 970 h 1975"/>
              <a:gd name="T40" fmla="*/ 2 w 2377"/>
              <a:gd name="T41" fmla="*/ 1040 h 1975"/>
              <a:gd name="T42" fmla="*/ 23 w 2377"/>
              <a:gd name="T43" fmla="*/ 1126 h 1975"/>
              <a:gd name="T44" fmla="*/ 68 w 2377"/>
              <a:gd name="T45" fmla="*/ 1193 h 1975"/>
              <a:gd name="T46" fmla="*/ 130 w 2377"/>
              <a:gd name="T47" fmla="*/ 1236 h 1975"/>
              <a:gd name="T48" fmla="*/ 184 w 2377"/>
              <a:gd name="T49" fmla="*/ 1245 h 1975"/>
              <a:gd name="T50" fmla="*/ 243 w 2377"/>
              <a:gd name="T51" fmla="*/ 1233 h 1975"/>
              <a:gd name="T52" fmla="*/ 283 w 2377"/>
              <a:gd name="T53" fmla="*/ 1206 h 1975"/>
              <a:gd name="T54" fmla="*/ 314 w 2377"/>
              <a:gd name="T55" fmla="*/ 1166 h 1975"/>
              <a:gd name="T56" fmla="*/ 340 w 2377"/>
              <a:gd name="T57" fmla="*/ 1133 h 1975"/>
              <a:gd name="T58" fmla="*/ 365 w 2377"/>
              <a:gd name="T59" fmla="*/ 1124 h 1975"/>
              <a:gd name="T60" fmla="*/ 388 w 2377"/>
              <a:gd name="T61" fmla="*/ 1139 h 1975"/>
              <a:gd name="T62" fmla="*/ 395 w 2377"/>
              <a:gd name="T63" fmla="*/ 1178 h 1975"/>
              <a:gd name="T64" fmla="*/ 1199 w 2377"/>
              <a:gd name="T65" fmla="*/ 1975 h 1975"/>
              <a:gd name="T66" fmla="*/ 1229 w 2377"/>
              <a:gd name="T67" fmla="*/ 1970 h 1975"/>
              <a:gd name="T68" fmla="*/ 1250 w 2377"/>
              <a:gd name="T69" fmla="*/ 1951 h 1975"/>
              <a:gd name="T70" fmla="*/ 1247 w 2377"/>
              <a:gd name="T71" fmla="*/ 1925 h 1975"/>
              <a:gd name="T72" fmla="*/ 1222 w 2377"/>
              <a:gd name="T73" fmla="*/ 1900 h 1975"/>
              <a:gd name="T74" fmla="*/ 1186 w 2377"/>
              <a:gd name="T75" fmla="*/ 1878 h 1975"/>
              <a:gd name="T76" fmla="*/ 1150 w 2377"/>
              <a:gd name="T77" fmla="*/ 1834 h 1975"/>
              <a:gd name="T78" fmla="*/ 1132 w 2377"/>
              <a:gd name="T79" fmla="*/ 1780 h 1975"/>
              <a:gd name="T80" fmla="*/ 1135 w 2377"/>
              <a:gd name="T81" fmla="*/ 1728 h 1975"/>
              <a:gd name="T82" fmla="*/ 1169 w 2377"/>
              <a:gd name="T83" fmla="*/ 1662 h 1975"/>
              <a:gd name="T84" fmla="*/ 1232 w 2377"/>
              <a:gd name="T85" fmla="*/ 1611 h 1975"/>
              <a:gd name="T86" fmla="*/ 1314 w 2377"/>
              <a:gd name="T87" fmla="*/ 1585 h 1975"/>
              <a:gd name="T88" fmla="*/ 1383 w 2377"/>
              <a:gd name="T89" fmla="*/ 1582 h 1975"/>
              <a:gd name="T90" fmla="*/ 1470 w 2377"/>
              <a:gd name="T91" fmla="*/ 1602 h 1975"/>
              <a:gd name="T92" fmla="*/ 1537 w 2377"/>
              <a:gd name="T93" fmla="*/ 1647 h 1975"/>
              <a:gd name="T94" fmla="*/ 1579 w 2377"/>
              <a:gd name="T95" fmla="*/ 1710 h 1975"/>
              <a:gd name="T96" fmla="*/ 1589 w 2377"/>
              <a:gd name="T97" fmla="*/ 1764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5">
                <a:moveTo>
                  <a:pt x="1589" y="1764"/>
                </a:moveTo>
                <a:lnTo>
                  <a:pt x="1589" y="1764"/>
                </a:lnTo>
                <a:lnTo>
                  <a:pt x="1588" y="1780"/>
                </a:lnTo>
                <a:lnTo>
                  <a:pt x="1586" y="1797"/>
                </a:lnTo>
                <a:lnTo>
                  <a:pt x="1582" y="1810"/>
                </a:lnTo>
                <a:lnTo>
                  <a:pt x="1577" y="1822"/>
                </a:lnTo>
                <a:lnTo>
                  <a:pt x="1571" y="1834"/>
                </a:lnTo>
                <a:lnTo>
                  <a:pt x="1564" y="1845"/>
                </a:lnTo>
                <a:lnTo>
                  <a:pt x="1556" y="1855"/>
                </a:lnTo>
                <a:lnTo>
                  <a:pt x="1549" y="1863"/>
                </a:lnTo>
                <a:lnTo>
                  <a:pt x="1534" y="1878"/>
                </a:lnTo>
                <a:lnTo>
                  <a:pt x="1522" y="1886"/>
                </a:lnTo>
                <a:lnTo>
                  <a:pt x="1509" y="1894"/>
                </a:lnTo>
                <a:lnTo>
                  <a:pt x="1509" y="1894"/>
                </a:lnTo>
                <a:lnTo>
                  <a:pt x="1498" y="1900"/>
                </a:lnTo>
                <a:lnTo>
                  <a:pt x="1489" y="1906"/>
                </a:lnTo>
                <a:lnTo>
                  <a:pt x="1483" y="1912"/>
                </a:lnTo>
                <a:lnTo>
                  <a:pt x="1477" y="1919"/>
                </a:lnTo>
                <a:lnTo>
                  <a:pt x="1473" y="1925"/>
                </a:lnTo>
                <a:lnTo>
                  <a:pt x="1470" y="1933"/>
                </a:lnTo>
                <a:lnTo>
                  <a:pt x="1468" y="1939"/>
                </a:lnTo>
                <a:lnTo>
                  <a:pt x="1468" y="1945"/>
                </a:lnTo>
                <a:lnTo>
                  <a:pt x="1470" y="1951"/>
                </a:lnTo>
                <a:lnTo>
                  <a:pt x="1473" y="1957"/>
                </a:lnTo>
                <a:lnTo>
                  <a:pt x="1477" y="1963"/>
                </a:lnTo>
                <a:lnTo>
                  <a:pt x="1483" y="1967"/>
                </a:lnTo>
                <a:lnTo>
                  <a:pt x="1491" y="1970"/>
                </a:lnTo>
                <a:lnTo>
                  <a:pt x="1500" y="1973"/>
                </a:lnTo>
                <a:lnTo>
                  <a:pt x="1509" y="1975"/>
                </a:lnTo>
                <a:lnTo>
                  <a:pt x="1521" y="1975"/>
                </a:lnTo>
                <a:lnTo>
                  <a:pt x="2377" y="1975"/>
                </a:lnTo>
                <a:lnTo>
                  <a:pt x="2377" y="0"/>
                </a:lnTo>
                <a:lnTo>
                  <a:pt x="398" y="0"/>
                </a:lnTo>
                <a:lnTo>
                  <a:pt x="398" y="454"/>
                </a:lnTo>
                <a:lnTo>
                  <a:pt x="395" y="454"/>
                </a:lnTo>
                <a:lnTo>
                  <a:pt x="395" y="855"/>
                </a:lnTo>
                <a:lnTo>
                  <a:pt x="395" y="855"/>
                </a:lnTo>
                <a:lnTo>
                  <a:pt x="395" y="867"/>
                </a:lnTo>
                <a:lnTo>
                  <a:pt x="393" y="877"/>
                </a:lnTo>
                <a:lnTo>
                  <a:pt x="390" y="886"/>
                </a:lnTo>
                <a:lnTo>
                  <a:pt x="388" y="894"/>
                </a:lnTo>
                <a:lnTo>
                  <a:pt x="383" y="900"/>
                </a:lnTo>
                <a:lnTo>
                  <a:pt x="377" y="904"/>
                </a:lnTo>
                <a:lnTo>
                  <a:pt x="371" y="907"/>
                </a:lnTo>
                <a:lnTo>
                  <a:pt x="365" y="909"/>
                </a:lnTo>
                <a:lnTo>
                  <a:pt x="359" y="909"/>
                </a:lnTo>
                <a:lnTo>
                  <a:pt x="353" y="907"/>
                </a:lnTo>
                <a:lnTo>
                  <a:pt x="346" y="904"/>
                </a:lnTo>
                <a:lnTo>
                  <a:pt x="340" y="900"/>
                </a:lnTo>
                <a:lnTo>
                  <a:pt x="332" y="894"/>
                </a:lnTo>
                <a:lnTo>
                  <a:pt x="326" y="886"/>
                </a:lnTo>
                <a:lnTo>
                  <a:pt x="320" y="877"/>
                </a:lnTo>
                <a:lnTo>
                  <a:pt x="314" y="867"/>
                </a:lnTo>
                <a:lnTo>
                  <a:pt x="314" y="867"/>
                </a:lnTo>
                <a:lnTo>
                  <a:pt x="307" y="855"/>
                </a:lnTo>
                <a:lnTo>
                  <a:pt x="298" y="842"/>
                </a:lnTo>
                <a:lnTo>
                  <a:pt x="283" y="827"/>
                </a:lnTo>
                <a:lnTo>
                  <a:pt x="275" y="819"/>
                </a:lnTo>
                <a:lnTo>
                  <a:pt x="265" y="813"/>
                </a:lnTo>
                <a:lnTo>
                  <a:pt x="254" y="806"/>
                </a:lnTo>
                <a:lnTo>
                  <a:pt x="243" y="800"/>
                </a:lnTo>
                <a:lnTo>
                  <a:pt x="231" y="795"/>
                </a:lnTo>
                <a:lnTo>
                  <a:pt x="217" y="791"/>
                </a:lnTo>
                <a:lnTo>
                  <a:pt x="201" y="788"/>
                </a:lnTo>
                <a:lnTo>
                  <a:pt x="184" y="788"/>
                </a:lnTo>
                <a:lnTo>
                  <a:pt x="184" y="788"/>
                </a:lnTo>
                <a:lnTo>
                  <a:pt x="166" y="788"/>
                </a:lnTo>
                <a:lnTo>
                  <a:pt x="148" y="792"/>
                </a:lnTo>
                <a:lnTo>
                  <a:pt x="130" y="797"/>
                </a:lnTo>
                <a:lnTo>
                  <a:pt x="112" y="806"/>
                </a:lnTo>
                <a:lnTo>
                  <a:pt x="98" y="815"/>
                </a:lnTo>
                <a:lnTo>
                  <a:pt x="83" y="827"/>
                </a:lnTo>
                <a:lnTo>
                  <a:pt x="68" y="840"/>
                </a:lnTo>
                <a:lnTo>
                  <a:pt x="54" y="855"/>
                </a:lnTo>
                <a:lnTo>
                  <a:pt x="42" y="870"/>
                </a:lnTo>
                <a:lnTo>
                  <a:pt x="32" y="888"/>
                </a:lnTo>
                <a:lnTo>
                  <a:pt x="23" y="907"/>
                </a:lnTo>
                <a:lnTo>
                  <a:pt x="15" y="927"/>
                </a:lnTo>
                <a:lnTo>
                  <a:pt x="9" y="948"/>
                </a:lnTo>
                <a:lnTo>
                  <a:pt x="5" y="970"/>
                </a:lnTo>
                <a:lnTo>
                  <a:pt x="2" y="993"/>
                </a:lnTo>
                <a:lnTo>
                  <a:pt x="0" y="1016"/>
                </a:lnTo>
                <a:lnTo>
                  <a:pt x="0" y="1016"/>
                </a:lnTo>
                <a:lnTo>
                  <a:pt x="2" y="1040"/>
                </a:lnTo>
                <a:lnTo>
                  <a:pt x="5" y="1063"/>
                </a:lnTo>
                <a:lnTo>
                  <a:pt x="9" y="1085"/>
                </a:lnTo>
                <a:lnTo>
                  <a:pt x="15" y="1106"/>
                </a:lnTo>
                <a:lnTo>
                  <a:pt x="23" y="1126"/>
                </a:lnTo>
                <a:lnTo>
                  <a:pt x="32" y="1145"/>
                </a:lnTo>
                <a:lnTo>
                  <a:pt x="42" y="1163"/>
                </a:lnTo>
                <a:lnTo>
                  <a:pt x="54" y="1179"/>
                </a:lnTo>
                <a:lnTo>
                  <a:pt x="68" y="1193"/>
                </a:lnTo>
                <a:lnTo>
                  <a:pt x="83" y="1206"/>
                </a:lnTo>
                <a:lnTo>
                  <a:pt x="98" y="1218"/>
                </a:lnTo>
                <a:lnTo>
                  <a:pt x="112" y="1227"/>
                </a:lnTo>
                <a:lnTo>
                  <a:pt x="130" y="1236"/>
                </a:lnTo>
                <a:lnTo>
                  <a:pt x="148" y="1241"/>
                </a:lnTo>
                <a:lnTo>
                  <a:pt x="166" y="1245"/>
                </a:lnTo>
                <a:lnTo>
                  <a:pt x="184" y="1245"/>
                </a:lnTo>
                <a:lnTo>
                  <a:pt x="184" y="1245"/>
                </a:lnTo>
                <a:lnTo>
                  <a:pt x="201" y="1245"/>
                </a:lnTo>
                <a:lnTo>
                  <a:pt x="217" y="1242"/>
                </a:lnTo>
                <a:lnTo>
                  <a:pt x="231" y="1239"/>
                </a:lnTo>
                <a:lnTo>
                  <a:pt x="243" y="1233"/>
                </a:lnTo>
                <a:lnTo>
                  <a:pt x="254" y="1227"/>
                </a:lnTo>
                <a:lnTo>
                  <a:pt x="265" y="1220"/>
                </a:lnTo>
                <a:lnTo>
                  <a:pt x="275" y="1214"/>
                </a:lnTo>
                <a:lnTo>
                  <a:pt x="283" y="1206"/>
                </a:lnTo>
                <a:lnTo>
                  <a:pt x="298" y="1191"/>
                </a:lnTo>
                <a:lnTo>
                  <a:pt x="307" y="1178"/>
                </a:lnTo>
                <a:lnTo>
                  <a:pt x="314" y="1166"/>
                </a:lnTo>
                <a:lnTo>
                  <a:pt x="314" y="1166"/>
                </a:lnTo>
                <a:lnTo>
                  <a:pt x="320" y="1155"/>
                </a:lnTo>
                <a:lnTo>
                  <a:pt x="326" y="1147"/>
                </a:lnTo>
                <a:lnTo>
                  <a:pt x="332" y="1139"/>
                </a:lnTo>
                <a:lnTo>
                  <a:pt x="340" y="1133"/>
                </a:lnTo>
                <a:lnTo>
                  <a:pt x="346" y="1129"/>
                </a:lnTo>
                <a:lnTo>
                  <a:pt x="353" y="1126"/>
                </a:lnTo>
                <a:lnTo>
                  <a:pt x="359" y="1124"/>
                </a:lnTo>
                <a:lnTo>
                  <a:pt x="365" y="1124"/>
                </a:lnTo>
                <a:lnTo>
                  <a:pt x="371" y="1126"/>
                </a:lnTo>
                <a:lnTo>
                  <a:pt x="377" y="1129"/>
                </a:lnTo>
                <a:lnTo>
                  <a:pt x="383" y="1133"/>
                </a:lnTo>
                <a:lnTo>
                  <a:pt x="388" y="1139"/>
                </a:lnTo>
                <a:lnTo>
                  <a:pt x="390" y="1147"/>
                </a:lnTo>
                <a:lnTo>
                  <a:pt x="393" y="1155"/>
                </a:lnTo>
                <a:lnTo>
                  <a:pt x="395" y="1166"/>
                </a:lnTo>
                <a:lnTo>
                  <a:pt x="395" y="1178"/>
                </a:lnTo>
                <a:lnTo>
                  <a:pt x="395" y="1429"/>
                </a:lnTo>
                <a:lnTo>
                  <a:pt x="398" y="1429"/>
                </a:lnTo>
                <a:lnTo>
                  <a:pt x="398" y="1975"/>
                </a:lnTo>
                <a:lnTo>
                  <a:pt x="1199" y="1975"/>
                </a:lnTo>
                <a:lnTo>
                  <a:pt x="1199" y="1975"/>
                </a:lnTo>
                <a:lnTo>
                  <a:pt x="1211" y="1975"/>
                </a:lnTo>
                <a:lnTo>
                  <a:pt x="1220" y="1973"/>
                </a:lnTo>
                <a:lnTo>
                  <a:pt x="1229" y="1970"/>
                </a:lnTo>
                <a:lnTo>
                  <a:pt x="1237" y="1967"/>
                </a:lnTo>
                <a:lnTo>
                  <a:pt x="1242" y="1963"/>
                </a:lnTo>
                <a:lnTo>
                  <a:pt x="1247" y="1957"/>
                </a:lnTo>
                <a:lnTo>
                  <a:pt x="1250" y="1951"/>
                </a:lnTo>
                <a:lnTo>
                  <a:pt x="1251" y="1945"/>
                </a:lnTo>
                <a:lnTo>
                  <a:pt x="1251" y="1939"/>
                </a:lnTo>
                <a:lnTo>
                  <a:pt x="1250" y="1933"/>
                </a:lnTo>
                <a:lnTo>
                  <a:pt x="1247" y="1925"/>
                </a:lnTo>
                <a:lnTo>
                  <a:pt x="1242" y="1919"/>
                </a:lnTo>
                <a:lnTo>
                  <a:pt x="1238" y="1912"/>
                </a:lnTo>
                <a:lnTo>
                  <a:pt x="1231" y="1906"/>
                </a:lnTo>
                <a:lnTo>
                  <a:pt x="1222" y="1900"/>
                </a:lnTo>
                <a:lnTo>
                  <a:pt x="1211" y="1894"/>
                </a:lnTo>
                <a:lnTo>
                  <a:pt x="1211" y="1894"/>
                </a:lnTo>
                <a:lnTo>
                  <a:pt x="1198" y="1886"/>
                </a:lnTo>
                <a:lnTo>
                  <a:pt x="1186" y="1878"/>
                </a:lnTo>
                <a:lnTo>
                  <a:pt x="1171" y="1863"/>
                </a:lnTo>
                <a:lnTo>
                  <a:pt x="1163" y="1855"/>
                </a:lnTo>
                <a:lnTo>
                  <a:pt x="1156" y="1845"/>
                </a:lnTo>
                <a:lnTo>
                  <a:pt x="1150" y="1834"/>
                </a:lnTo>
                <a:lnTo>
                  <a:pt x="1142" y="1822"/>
                </a:lnTo>
                <a:lnTo>
                  <a:pt x="1138" y="1810"/>
                </a:lnTo>
                <a:lnTo>
                  <a:pt x="1133" y="1797"/>
                </a:lnTo>
                <a:lnTo>
                  <a:pt x="1132" y="1780"/>
                </a:lnTo>
                <a:lnTo>
                  <a:pt x="1130" y="1764"/>
                </a:lnTo>
                <a:lnTo>
                  <a:pt x="1130" y="1764"/>
                </a:lnTo>
                <a:lnTo>
                  <a:pt x="1132" y="1746"/>
                </a:lnTo>
                <a:lnTo>
                  <a:pt x="1135" y="1728"/>
                </a:lnTo>
                <a:lnTo>
                  <a:pt x="1141" y="1710"/>
                </a:lnTo>
                <a:lnTo>
                  <a:pt x="1148" y="1692"/>
                </a:lnTo>
                <a:lnTo>
                  <a:pt x="1159" y="1677"/>
                </a:lnTo>
                <a:lnTo>
                  <a:pt x="1169" y="1662"/>
                </a:lnTo>
                <a:lnTo>
                  <a:pt x="1183" y="1647"/>
                </a:lnTo>
                <a:lnTo>
                  <a:pt x="1198" y="1634"/>
                </a:lnTo>
                <a:lnTo>
                  <a:pt x="1214" y="1622"/>
                </a:lnTo>
                <a:lnTo>
                  <a:pt x="1232" y="1611"/>
                </a:lnTo>
                <a:lnTo>
                  <a:pt x="1250" y="1602"/>
                </a:lnTo>
                <a:lnTo>
                  <a:pt x="1271" y="1595"/>
                </a:lnTo>
                <a:lnTo>
                  <a:pt x="1292" y="1589"/>
                </a:lnTo>
                <a:lnTo>
                  <a:pt x="1314" y="1585"/>
                </a:lnTo>
                <a:lnTo>
                  <a:pt x="1337" y="1582"/>
                </a:lnTo>
                <a:lnTo>
                  <a:pt x="1361" y="1580"/>
                </a:lnTo>
                <a:lnTo>
                  <a:pt x="1361" y="1580"/>
                </a:lnTo>
                <a:lnTo>
                  <a:pt x="1383" y="1582"/>
                </a:lnTo>
                <a:lnTo>
                  <a:pt x="1405" y="1585"/>
                </a:lnTo>
                <a:lnTo>
                  <a:pt x="1428" y="1589"/>
                </a:lnTo>
                <a:lnTo>
                  <a:pt x="1449" y="1595"/>
                </a:lnTo>
                <a:lnTo>
                  <a:pt x="1470" y="1602"/>
                </a:lnTo>
                <a:lnTo>
                  <a:pt x="1488" y="1611"/>
                </a:lnTo>
                <a:lnTo>
                  <a:pt x="1506" y="1622"/>
                </a:lnTo>
                <a:lnTo>
                  <a:pt x="1522" y="1634"/>
                </a:lnTo>
                <a:lnTo>
                  <a:pt x="1537" y="1647"/>
                </a:lnTo>
                <a:lnTo>
                  <a:pt x="1550" y="1662"/>
                </a:lnTo>
                <a:lnTo>
                  <a:pt x="1561" y="1677"/>
                </a:lnTo>
                <a:lnTo>
                  <a:pt x="1571" y="1692"/>
                </a:lnTo>
                <a:lnTo>
                  <a:pt x="1579" y="1710"/>
                </a:lnTo>
                <a:lnTo>
                  <a:pt x="1585" y="1728"/>
                </a:lnTo>
                <a:lnTo>
                  <a:pt x="1588" y="1746"/>
                </a:lnTo>
                <a:lnTo>
                  <a:pt x="1589" y="1764"/>
                </a:lnTo>
                <a:lnTo>
                  <a:pt x="1589" y="1764"/>
                </a:lnTo>
                <a:close/>
              </a:path>
            </a:pathLst>
          </a:custGeom>
          <a:blipFill dpi="0" rotWithShape="1">
            <a:blip r:embed="rId6" cstate="print">
              <a:extLst>
                <a:ext uri="{28A0092B-C50C-407E-A947-70E740481C1C}">
                  <a14:useLocalDpi xmlns:a14="http://schemas.microsoft.com/office/drawing/2010/main" val="0"/>
                </a:ext>
              </a:extLst>
            </a:blip>
            <a:srcRect/>
            <a:stretch>
              <a:fillRect/>
            </a:stretch>
          </a:blipFill>
          <a:ln w="28575">
            <a:solidFill>
              <a:schemeClr val="bg1">
                <a:lumMod val="50000"/>
              </a:schemeClr>
            </a:solidFill>
            <a:prstDash val="solid"/>
            <a:round/>
            <a:headEnd/>
            <a:tailEnd/>
          </a:ln>
          <a:scene3d>
            <a:camera prst="orthographicFront"/>
            <a:lightRig rig="threePt" dir="t"/>
          </a:scene3d>
          <a:sp3d>
            <a:bevelT prst="angle"/>
          </a:sp3d>
        </p:spPr>
        <p:txBody>
          <a:bodyPr bIns="360000" anchor="ctr"/>
          <a:lstStyle/>
          <a:p>
            <a:pPr algn="ctr" eaLnBrk="1" hangingPunct="1"/>
            <a:endParaRPr lang="en-GB" dirty="0">
              <a:cs typeface="Arial" charset="0"/>
            </a:endParaRPr>
          </a:p>
        </p:txBody>
      </p:sp>
      <p:sp>
        <p:nvSpPr>
          <p:cNvPr id="8" name="Freeform 13"/>
          <p:cNvSpPr>
            <a:spLocks/>
          </p:cNvSpPr>
          <p:nvPr/>
        </p:nvSpPr>
        <p:spPr bwMode="auto">
          <a:xfrm>
            <a:off x="7735499" y="4386263"/>
            <a:ext cx="1570037" cy="1885950"/>
          </a:xfrm>
          <a:custGeom>
            <a:avLst/>
            <a:gdLst>
              <a:gd name="T0" fmla="*/ 179 w 1976"/>
              <a:gd name="T1" fmla="*/ 1584 h 2375"/>
              <a:gd name="T2" fmla="*/ 130 w 1976"/>
              <a:gd name="T3" fmla="*/ 1563 h 2375"/>
              <a:gd name="T4" fmla="*/ 88 w 1976"/>
              <a:gd name="T5" fmla="*/ 1520 h 2375"/>
              <a:gd name="T6" fmla="*/ 70 w 1976"/>
              <a:gd name="T7" fmla="*/ 1489 h 2375"/>
              <a:gd name="T8" fmla="*/ 43 w 1976"/>
              <a:gd name="T9" fmla="*/ 1468 h 2375"/>
              <a:gd name="T10" fmla="*/ 18 w 1976"/>
              <a:gd name="T11" fmla="*/ 1472 h 2375"/>
              <a:gd name="T12" fmla="*/ 1 w 1976"/>
              <a:gd name="T13" fmla="*/ 1498 h 2375"/>
              <a:gd name="T14" fmla="*/ 1976 w 1976"/>
              <a:gd name="T15" fmla="*/ 2375 h 2375"/>
              <a:gd name="T16" fmla="*/ 1120 w 1976"/>
              <a:gd name="T17" fmla="*/ 394 h 2375"/>
              <a:gd name="T18" fmla="*/ 1088 w 1976"/>
              <a:gd name="T19" fmla="*/ 390 h 2375"/>
              <a:gd name="T20" fmla="*/ 1069 w 1976"/>
              <a:gd name="T21" fmla="*/ 370 h 2375"/>
              <a:gd name="T22" fmla="*/ 1070 w 1976"/>
              <a:gd name="T23" fmla="*/ 345 h 2375"/>
              <a:gd name="T24" fmla="*/ 1097 w 1976"/>
              <a:gd name="T25" fmla="*/ 318 h 2375"/>
              <a:gd name="T26" fmla="*/ 1133 w 1976"/>
              <a:gd name="T27" fmla="*/ 296 h 2375"/>
              <a:gd name="T28" fmla="*/ 1169 w 1976"/>
              <a:gd name="T29" fmla="*/ 254 h 2375"/>
              <a:gd name="T30" fmla="*/ 1187 w 1976"/>
              <a:gd name="T31" fmla="*/ 200 h 2375"/>
              <a:gd name="T32" fmla="*/ 1184 w 1976"/>
              <a:gd name="T33" fmla="*/ 146 h 2375"/>
              <a:gd name="T34" fmla="*/ 1149 w 1976"/>
              <a:gd name="T35" fmla="*/ 80 h 2375"/>
              <a:gd name="T36" fmla="*/ 1087 w 1976"/>
              <a:gd name="T37" fmla="*/ 31 h 2375"/>
              <a:gd name="T38" fmla="*/ 1004 w 1976"/>
              <a:gd name="T39" fmla="*/ 3 h 2375"/>
              <a:gd name="T40" fmla="*/ 936 w 1976"/>
              <a:gd name="T41" fmla="*/ 1 h 2375"/>
              <a:gd name="T42" fmla="*/ 849 w 1976"/>
              <a:gd name="T43" fmla="*/ 22 h 2375"/>
              <a:gd name="T44" fmla="*/ 782 w 1976"/>
              <a:gd name="T45" fmla="*/ 67 h 2375"/>
              <a:gd name="T46" fmla="*/ 740 w 1976"/>
              <a:gd name="T47" fmla="*/ 130 h 2375"/>
              <a:gd name="T48" fmla="*/ 729 w 1976"/>
              <a:gd name="T49" fmla="*/ 184 h 2375"/>
              <a:gd name="T50" fmla="*/ 741 w 1976"/>
              <a:gd name="T51" fmla="*/ 242 h 2375"/>
              <a:gd name="T52" fmla="*/ 770 w 1976"/>
              <a:gd name="T53" fmla="*/ 282 h 2375"/>
              <a:gd name="T54" fmla="*/ 810 w 1976"/>
              <a:gd name="T55" fmla="*/ 314 h 2375"/>
              <a:gd name="T56" fmla="*/ 841 w 1976"/>
              <a:gd name="T57" fmla="*/ 338 h 2375"/>
              <a:gd name="T58" fmla="*/ 850 w 1976"/>
              <a:gd name="T59" fmla="*/ 364 h 2375"/>
              <a:gd name="T60" fmla="*/ 836 w 1976"/>
              <a:gd name="T61" fmla="*/ 385 h 2375"/>
              <a:gd name="T62" fmla="*/ 798 w 1976"/>
              <a:gd name="T63" fmla="*/ 394 h 2375"/>
              <a:gd name="T64" fmla="*/ 0 w 1976"/>
              <a:gd name="T65" fmla="*/ 1199 h 2375"/>
              <a:gd name="T66" fmla="*/ 4 w 1976"/>
              <a:gd name="T67" fmla="*/ 1228 h 2375"/>
              <a:gd name="T68" fmla="*/ 24 w 1976"/>
              <a:gd name="T69" fmla="*/ 1249 h 2375"/>
              <a:gd name="T70" fmla="*/ 49 w 1976"/>
              <a:gd name="T71" fmla="*/ 1246 h 2375"/>
              <a:gd name="T72" fmla="*/ 76 w 1976"/>
              <a:gd name="T73" fmla="*/ 1219 h 2375"/>
              <a:gd name="T74" fmla="*/ 99 w 1976"/>
              <a:gd name="T75" fmla="*/ 1185 h 2375"/>
              <a:gd name="T76" fmla="*/ 140 w 1976"/>
              <a:gd name="T77" fmla="*/ 1148 h 2375"/>
              <a:gd name="T78" fmla="*/ 194 w 1976"/>
              <a:gd name="T79" fmla="*/ 1130 h 2375"/>
              <a:gd name="T80" fmla="*/ 248 w 1976"/>
              <a:gd name="T81" fmla="*/ 1134 h 2375"/>
              <a:gd name="T82" fmla="*/ 314 w 1976"/>
              <a:gd name="T83" fmla="*/ 1169 h 2375"/>
              <a:gd name="T84" fmla="*/ 363 w 1976"/>
              <a:gd name="T85" fmla="*/ 1230 h 2375"/>
              <a:gd name="T86" fmla="*/ 392 w 1976"/>
              <a:gd name="T87" fmla="*/ 1312 h 2375"/>
              <a:gd name="T88" fmla="*/ 393 w 1976"/>
              <a:gd name="T89" fmla="*/ 1382 h 2375"/>
              <a:gd name="T90" fmla="*/ 372 w 1976"/>
              <a:gd name="T91" fmla="*/ 1468 h 2375"/>
              <a:gd name="T92" fmla="*/ 327 w 1976"/>
              <a:gd name="T93" fmla="*/ 1536 h 2375"/>
              <a:gd name="T94" fmla="*/ 265 w 1976"/>
              <a:gd name="T95" fmla="*/ 1578 h 2375"/>
              <a:gd name="T96" fmla="*/ 211 w 1976"/>
              <a:gd name="T97" fmla="*/ 1589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2375">
                <a:moveTo>
                  <a:pt x="211" y="1589"/>
                </a:moveTo>
                <a:lnTo>
                  <a:pt x="211" y="1589"/>
                </a:lnTo>
                <a:lnTo>
                  <a:pt x="194" y="1587"/>
                </a:lnTo>
                <a:lnTo>
                  <a:pt x="179" y="1584"/>
                </a:lnTo>
                <a:lnTo>
                  <a:pt x="164" y="1581"/>
                </a:lnTo>
                <a:lnTo>
                  <a:pt x="152" y="1575"/>
                </a:lnTo>
                <a:lnTo>
                  <a:pt x="140" y="1569"/>
                </a:lnTo>
                <a:lnTo>
                  <a:pt x="130" y="1563"/>
                </a:lnTo>
                <a:lnTo>
                  <a:pt x="121" y="1556"/>
                </a:lnTo>
                <a:lnTo>
                  <a:pt x="112" y="1548"/>
                </a:lnTo>
                <a:lnTo>
                  <a:pt x="99" y="1533"/>
                </a:lnTo>
                <a:lnTo>
                  <a:pt x="88" y="1520"/>
                </a:lnTo>
                <a:lnTo>
                  <a:pt x="81" y="1508"/>
                </a:lnTo>
                <a:lnTo>
                  <a:pt x="81" y="1508"/>
                </a:lnTo>
                <a:lnTo>
                  <a:pt x="76" y="1498"/>
                </a:lnTo>
                <a:lnTo>
                  <a:pt x="70" y="1489"/>
                </a:lnTo>
                <a:lnTo>
                  <a:pt x="63" y="1481"/>
                </a:lnTo>
                <a:lnTo>
                  <a:pt x="57" y="1475"/>
                </a:lnTo>
                <a:lnTo>
                  <a:pt x="49" y="1471"/>
                </a:lnTo>
                <a:lnTo>
                  <a:pt x="43" y="1468"/>
                </a:lnTo>
                <a:lnTo>
                  <a:pt x="36" y="1468"/>
                </a:lnTo>
                <a:lnTo>
                  <a:pt x="30" y="1468"/>
                </a:lnTo>
                <a:lnTo>
                  <a:pt x="24" y="1469"/>
                </a:lnTo>
                <a:lnTo>
                  <a:pt x="18" y="1472"/>
                </a:lnTo>
                <a:lnTo>
                  <a:pt x="13" y="1477"/>
                </a:lnTo>
                <a:lnTo>
                  <a:pt x="9" y="1483"/>
                </a:lnTo>
                <a:lnTo>
                  <a:pt x="4" y="1489"/>
                </a:lnTo>
                <a:lnTo>
                  <a:pt x="1" y="1498"/>
                </a:lnTo>
                <a:lnTo>
                  <a:pt x="0" y="1508"/>
                </a:lnTo>
                <a:lnTo>
                  <a:pt x="0" y="1520"/>
                </a:lnTo>
                <a:lnTo>
                  <a:pt x="0" y="2375"/>
                </a:lnTo>
                <a:lnTo>
                  <a:pt x="1976" y="2375"/>
                </a:lnTo>
                <a:lnTo>
                  <a:pt x="1976" y="396"/>
                </a:lnTo>
                <a:lnTo>
                  <a:pt x="1522" y="396"/>
                </a:lnTo>
                <a:lnTo>
                  <a:pt x="1522" y="394"/>
                </a:lnTo>
                <a:lnTo>
                  <a:pt x="1120" y="394"/>
                </a:lnTo>
                <a:lnTo>
                  <a:pt x="1120" y="394"/>
                </a:lnTo>
                <a:lnTo>
                  <a:pt x="1108" y="394"/>
                </a:lnTo>
                <a:lnTo>
                  <a:pt x="1097" y="393"/>
                </a:lnTo>
                <a:lnTo>
                  <a:pt x="1088" y="390"/>
                </a:lnTo>
                <a:lnTo>
                  <a:pt x="1082" y="385"/>
                </a:lnTo>
                <a:lnTo>
                  <a:pt x="1076" y="381"/>
                </a:lnTo>
                <a:lnTo>
                  <a:pt x="1072" y="376"/>
                </a:lnTo>
                <a:lnTo>
                  <a:pt x="1069" y="370"/>
                </a:lnTo>
                <a:lnTo>
                  <a:pt x="1067" y="364"/>
                </a:lnTo>
                <a:lnTo>
                  <a:pt x="1067" y="358"/>
                </a:lnTo>
                <a:lnTo>
                  <a:pt x="1067" y="351"/>
                </a:lnTo>
                <a:lnTo>
                  <a:pt x="1070" y="345"/>
                </a:lnTo>
                <a:lnTo>
                  <a:pt x="1075" y="338"/>
                </a:lnTo>
                <a:lnTo>
                  <a:pt x="1081" y="332"/>
                </a:lnTo>
                <a:lnTo>
                  <a:pt x="1088" y="324"/>
                </a:lnTo>
                <a:lnTo>
                  <a:pt x="1097" y="318"/>
                </a:lnTo>
                <a:lnTo>
                  <a:pt x="1108" y="314"/>
                </a:lnTo>
                <a:lnTo>
                  <a:pt x="1108" y="314"/>
                </a:lnTo>
                <a:lnTo>
                  <a:pt x="1120" y="306"/>
                </a:lnTo>
                <a:lnTo>
                  <a:pt x="1133" y="296"/>
                </a:lnTo>
                <a:lnTo>
                  <a:pt x="1148" y="282"/>
                </a:lnTo>
                <a:lnTo>
                  <a:pt x="1155" y="273"/>
                </a:lnTo>
                <a:lnTo>
                  <a:pt x="1163" y="264"/>
                </a:lnTo>
                <a:lnTo>
                  <a:pt x="1169" y="254"/>
                </a:lnTo>
                <a:lnTo>
                  <a:pt x="1175" y="242"/>
                </a:lnTo>
                <a:lnTo>
                  <a:pt x="1181" y="230"/>
                </a:lnTo>
                <a:lnTo>
                  <a:pt x="1184" y="215"/>
                </a:lnTo>
                <a:lnTo>
                  <a:pt x="1187" y="200"/>
                </a:lnTo>
                <a:lnTo>
                  <a:pt x="1188" y="184"/>
                </a:lnTo>
                <a:lnTo>
                  <a:pt x="1188" y="184"/>
                </a:lnTo>
                <a:lnTo>
                  <a:pt x="1187" y="166"/>
                </a:lnTo>
                <a:lnTo>
                  <a:pt x="1184" y="146"/>
                </a:lnTo>
                <a:lnTo>
                  <a:pt x="1178" y="130"/>
                </a:lnTo>
                <a:lnTo>
                  <a:pt x="1170" y="112"/>
                </a:lnTo>
                <a:lnTo>
                  <a:pt x="1160" y="95"/>
                </a:lnTo>
                <a:lnTo>
                  <a:pt x="1149" y="80"/>
                </a:lnTo>
                <a:lnTo>
                  <a:pt x="1136" y="67"/>
                </a:lnTo>
                <a:lnTo>
                  <a:pt x="1121" y="53"/>
                </a:lnTo>
                <a:lnTo>
                  <a:pt x="1105" y="42"/>
                </a:lnTo>
                <a:lnTo>
                  <a:pt x="1087" y="31"/>
                </a:lnTo>
                <a:lnTo>
                  <a:pt x="1067" y="22"/>
                </a:lnTo>
                <a:lnTo>
                  <a:pt x="1048" y="15"/>
                </a:lnTo>
                <a:lnTo>
                  <a:pt x="1027" y="7"/>
                </a:lnTo>
                <a:lnTo>
                  <a:pt x="1004" y="3"/>
                </a:lnTo>
                <a:lnTo>
                  <a:pt x="982" y="1"/>
                </a:lnTo>
                <a:lnTo>
                  <a:pt x="958" y="0"/>
                </a:lnTo>
                <a:lnTo>
                  <a:pt x="958" y="0"/>
                </a:lnTo>
                <a:lnTo>
                  <a:pt x="936" y="1"/>
                </a:lnTo>
                <a:lnTo>
                  <a:pt x="912" y="3"/>
                </a:lnTo>
                <a:lnTo>
                  <a:pt x="891" y="7"/>
                </a:lnTo>
                <a:lnTo>
                  <a:pt x="870" y="15"/>
                </a:lnTo>
                <a:lnTo>
                  <a:pt x="849" y="22"/>
                </a:lnTo>
                <a:lnTo>
                  <a:pt x="830" y="31"/>
                </a:lnTo>
                <a:lnTo>
                  <a:pt x="813" y="42"/>
                </a:lnTo>
                <a:lnTo>
                  <a:pt x="797" y="53"/>
                </a:lnTo>
                <a:lnTo>
                  <a:pt x="782" y="67"/>
                </a:lnTo>
                <a:lnTo>
                  <a:pt x="768" y="80"/>
                </a:lnTo>
                <a:lnTo>
                  <a:pt x="756" y="95"/>
                </a:lnTo>
                <a:lnTo>
                  <a:pt x="747" y="112"/>
                </a:lnTo>
                <a:lnTo>
                  <a:pt x="740" y="130"/>
                </a:lnTo>
                <a:lnTo>
                  <a:pt x="734" y="146"/>
                </a:lnTo>
                <a:lnTo>
                  <a:pt x="731" y="166"/>
                </a:lnTo>
                <a:lnTo>
                  <a:pt x="729" y="184"/>
                </a:lnTo>
                <a:lnTo>
                  <a:pt x="729" y="184"/>
                </a:lnTo>
                <a:lnTo>
                  <a:pt x="729" y="200"/>
                </a:lnTo>
                <a:lnTo>
                  <a:pt x="732" y="215"/>
                </a:lnTo>
                <a:lnTo>
                  <a:pt x="737" y="230"/>
                </a:lnTo>
                <a:lnTo>
                  <a:pt x="741" y="242"/>
                </a:lnTo>
                <a:lnTo>
                  <a:pt x="747" y="254"/>
                </a:lnTo>
                <a:lnTo>
                  <a:pt x="755" y="264"/>
                </a:lnTo>
                <a:lnTo>
                  <a:pt x="762" y="273"/>
                </a:lnTo>
                <a:lnTo>
                  <a:pt x="770" y="282"/>
                </a:lnTo>
                <a:lnTo>
                  <a:pt x="785" y="296"/>
                </a:lnTo>
                <a:lnTo>
                  <a:pt x="797" y="306"/>
                </a:lnTo>
                <a:lnTo>
                  <a:pt x="810" y="314"/>
                </a:lnTo>
                <a:lnTo>
                  <a:pt x="810" y="314"/>
                </a:lnTo>
                <a:lnTo>
                  <a:pt x="819" y="318"/>
                </a:lnTo>
                <a:lnTo>
                  <a:pt x="828" y="324"/>
                </a:lnTo>
                <a:lnTo>
                  <a:pt x="836" y="332"/>
                </a:lnTo>
                <a:lnTo>
                  <a:pt x="841" y="338"/>
                </a:lnTo>
                <a:lnTo>
                  <a:pt x="846" y="345"/>
                </a:lnTo>
                <a:lnTo>
                  <a:pt x="849" y="351"/>
                </a:lnTo>
                <a:lnTo>
                  <a:pt x="850" y="358"/>
                </a:lnTo>
                <a:lnTo>
                  <a:pt x="850" y="364"/>
                </a:lnTo>
                <a:lnTo>
                  <a:pt x="849" y="370"/>
                </a:lnTo>
                <a:lnTo>
                  <a:pt x="846" y="376"/>
                </a:lnTo>
                <a:lnTo>
                  <a:pt x="841" y="381"/>
                </a:lnTo>
                <a:lnTo>
                  <a:pt x="836" y="385"/>
                </a:lnTo>
                <a:lnTo>
                  <a:pt x="828" y="390"/>
                </a:lnTo>
                <a:lnTo>
                  <a:pt x="819" y="393"/>
                </a:lnTo>
                <a:lnTo>
                  <a:pt x="809" y="394"/>
                </a:lnTo>
                <a:lnTo>
                  <a:pt x="798" y="394"/>
                </a:lnTo>
                <a:lnTo>
                  <a:pt x="547" y="394"/>
                </a:lnTo>
                <a:lnTo>
                  <a:pt x="547" y="396"/>
                </a:lnTo>
                <a:lnTo>
                  <a:pt x="0" y="396"/>
                </a:lnTo>
                <a:lnTo>
                  <a:pt x="0" y="1199"/>
                </a:lnTo>
                <a:lnTo>
                  <a:pt x="0" y="1199"/>
                </a:lnTo>
                <a:lnTo>
                  <a:pt x="0" y="1209"/>
                </a:lnTo>
                <a:lnTo>
                  <a:pt x="1" y="1219"/>
                </a:lnTo>
                <a:lnTo>
                  <a:pt x="4" y="1228"/>
                </a:lnTo>
                <a:lnTo>
                  <a:pt x="9" y="1236"/>
                </a:lnTo>
                <a:lnTo>
                  <a:pt x="13" y="1242"/>
                </a:lnTo>
                <a:lnTo>
                  <a:pt x="18" y="1246"/>
                </a:lnTo>
                <a:lnTo>
                  <a:pt x="24" y="1249"/>
                </a:lnTo>
                <a:lnTo>
                  <a:pt x="30" y="1251"/>
                </a:lnTo>
                <a:lnTo>
                  <a:pt x="36" y="1251"/>
                </a:lnTo>
                <a:lnTo>
                  <a:pt x="43" y="1249"/>
                </a:lnTo>
                <a:lnTo>
                  <a:pt x="49" y="1246"/>
                </a:lnTo>
                <a:lnTo>
                  <a:pt x="57" y="1242"/>
                </a:lnTo>
                <a:lnTo>
                  <a:pt x="63" y="1236"/>
                </a:lnTo>
                <a:lnTo>
                  <a:pt x="70" y="1228"/>
                </a:lnTo>
                <a:lnTo>
                  <a:pt x="76" y="1219"/>
                </a:lnTo>
                <a:lnTo>
                  <a:pt x="81" y="1211"/>
                </a:lnTo>
                <a:lnTo>
                  <a:pt x="81" y="1211"/>
                </a:lnTo>
                <a:lnTo>
                  <a:pt x="88" y="1197"/>
                </a:lnTo>
                <a:lnTo>
                  <a:pt x="99" y="1185"/>
                </a:lnTo>
                <a:lnTo>
                  <a:pt x="112" y="1170"/>
                </a:lnTo>
                <a:lnTo>
                  <a:pt x="121" y="1163"/>
                </a:lnTo>
                <a:lnTo>
                  <a:pt x="130" y="1155"/>
                </a:lnTo>
                <a:lnTo>
                  <a:pt x="140" y="1148"/>
                </a:lnTo>
                <a:lnTo>
                  <a:pt x="152" y="1142"/>
                </a:lnTo>
                <a:lnTo>
                  <a:pt x="164" y="1137"/>
                </a:lnTo>
                <a:lnTo>
                  <a:pt x="179" y="1133"/>
                </a:lnTo>
                <a:lnTo>
                  <a:pt x="194" y="1130"/>
                </a:lnTo>
                <a:lnTo>
                  <a:pt x="211" y="1130"/>
                </a:lnTo>
                <a:lnTo>
                  <a:pt x="211" y="1130"/>
                </a:lnTo>
                <a:lnTo>
                  <a:pt x="229" y="1131"/>
                </a:lnTo>
                <a:lnTo>
                  <a:pt x="248" y="1134"/>
                </a:lnTo>
                <a:lnTo>
                  <a:pt x="265" y="1140"/>
                </a:lnTo>
                <a:lnTo>
                  <a:pt x="282" y="1148"/>
                </a:lnTo>
                <a:lnTo>
                  <a:pt x="299" y="1157"/>
                </a:lnTo>
                <a:lnTo>
                  <a:pt x="314" y="1169"/>
                </a:lnTo>
                <a:lnTo>
                  <a:pt x="327" y="1182"/>
                </a:lnTo>
                <a:lnTo>
                  <a:pt x="341" y="1197"/>
                </a:lnTo>
                <a:lnTo>
                  <a:pt x="353" y="1214"/>
                </a:lnTo>
                <a:lnTo>
                  <a:pt x="363" y="1230"/>
                </a:lnTo>
                <a:lnTo>
                  <a:pt x="372" y="1249"/>
                </a:lnTo>
                <a:lnTo>
                  <a:pt x="380" y="1270"/>
                </a:lnTo>
                <a:lnTo>
                  <a:pt x="387" y="1291"/>
                </a:lnTo>
                <a:lnTo>
                  <a:pt x="392" y="1312"/>
                </a:lnTo>
                <a:lnTo>
                  <a:pt x="393" y="1336"/>
                </a:lnTo>
                <a:lnTo>
                  <a:pt x="395" y="1359"/>
                </a:lnTo>
                <a:lnTo>
                  <a:pt x="395" y="1359"/>
                </a:lnTo>
                <a:lnTo>
                  <a:pt x="393" y="1382"/>
                </a:lnTo>
                <a:lnTo>
                  <a:pt x="392" y="1405"/>
                </a:lnTo>
                <a:lnTo>
                  <a:pt x="387" y="1427"/>
                </a:lnTo>
                <a:lnTo>
                  <a:pt x="380" y="1448"/>
                </a:lnTo>
                <a:lnTo>
                  <a:pt x="372" y="1468"/>
                </a:lnTo>
                <a:lnTo>
                  <a:pt x="363" y="1487"/>
                </a:lnTo>
                <a:lnTo>
                  <a:pt x="353" y="1505"/>
                </a:lnTo>
                <a:lnTo>
                  <a:pt x="341" y="1521"/>
                </a:lnTo>
                <a:lnTo>
                  <a:pt x="327" y="1536"/>
                </a:lnTo>
                <a:lnTo>
                  <a:pt x="314" y="1548"/>
                </a:lnTo>
                <a:lnTo>
                  <a:pt x="299" y="1560"/>
                </a:lnTo>
                <a:lnTo>
                  <a:pt x="282" y="1571"/>
                </a:lnTo>
                <a:lnTo>
                  <a:pt x="265" y="1578"/>
                </a:lnTo>
                <a:lnTo>
                  <a:pt x="248" y="1584"/>
                </a:lnTo>
                <a:lnTo>
                  <a:pt x="229" y="1587"/>
                </a:lnTo>
                <a:lnTo>
                  <a:pt x="211" y="1589"/>
                </a:lnTo>
                <a:lnTo>
                  <a:pt x="211" y="1589"/>
                </a:lnTo>
                <a:close/>
              </a:path>
            </a:pathLst>
          </a:custGeom>
          <a:blipFill dpi="0" rotWithShape="1">
            <a:blip r:embed="rId7">
              <a:extLst>
                <a:ext uri="{28A0092B-C50C-407E-A947-70E740481C1C}">
                  <a14:useLocalDpi xmlns:a14="http://schemas.microsoft.com/office/drawing/2010/main" val="0"/>
                </a:ext>
              </a:extLst>
            </a:blip>
            <a:srcRect/>
            <a:stretch>
              <a:fillRect/>
            </a:stretch>
          </a:blipFill>
          <a:ln w="28575">
            <a:solidFill>
              <a:schemeClr val="bg1">
                <a:lumMod val="50000"/>
              </a:schemeClr>
            </a:solidFill>
            <a:prstDash val="solid"/>
            <a:round/>
            <a:headEnd/>
            <a:tailEnd/>
          </a:ln>
          <a:scene3d>
            <a:camera prst="orthographicFront"/>
            <a:lightRig rig="threePt" dir="t"/>
          </a:scene3d>
          <a:sp3d>
            <a:bevelT prst="angle"/>
          </a:sp3d>
        </p:spPr>
        <p:txBody>
          <a:bodyPr bIns="360000" anchor="ctr"/>
          <a:lstStyle/>
          <a:p>
            <a:pPr algn="ctr" eaLnBrk="1" hangingPunct="1"/>
            <a:br>
              <a:rPr lang="en-GB" dirty="0">
                <a:cs typeface="Arial" charset="0"/>
              </a:rPr>
            </a:br>
            <a:endParaRPr lang="en-GB" b="1" dirty="0">
              <a:cs typeface="Arial" charset="0"/>
            </a:endParaRPr>
          </a:p>
        </p:txBody>
      </p:sp>
      <p:sp>
        <p:nvSpPr>
          <p:cNvPr id="9" name="Freeform 5"/>
          <p:cNvSpPr>
            <a:spLocks/>
          </p:cNvSpPr>
          <p:nvPr/>
        </p:nvSpPr>
        <p:spPr bwMode="auto">
          <a:xfrm>
            <a:off x="2971801" y="3132139"/>
            <a:ext cx="1571625" cy="1887537"/>
          </a:xfrm>
          <a:custGeom>
            <a:avLst/>
            <a:gdLst>
              <a:gd name="T0" fmla="*/ 1810 w 1979"/>
              <a:gd name="T1" fmla="*/ 795 h 2378"/>
              <a:gd name="T2" fmla="*/ 1859 w 1979"/>
              <a:gd name="T3" fmla="*/ 816 h 2378"/>
              <a:gd name="T4" fmla="*/ 1901 w 1979"/>
              <a:gd name="T5" fmla="*/ 859 h 2378"/>
              <a:gd name="T6" fmla="*/ 1925 w 1979"/>
              <a:gd name="T7" fmla="*/ 897 h 2378"/>
              <a:gd name="T8" fmla="*/ 1964 w 1979"/>
              <a:gd name="T9" fmla="*/ 912 h 2378"/>
              <a:gd name="T10" fmla="*/ 1131 w 1979"/>
              <a:gd name="T11" fmla="*/ 0 h 2378"/>
              <a:gd name="T12" fmla="*/ 1125 w 1979"/>
              <a:gd name="T13" fmla="*/ 24 h 2378"/>
              <a:gd name="T14" fmla="*/ 1152 w 1979"/>
              <a:gd name="T15" fmla="*/ 58 h 2378"/>
              <a:gd name="T16" fmla="*/ 1191 w 1979"/>
              <a:gd name="T17" fmla="*/ 82 h 2378"/>
              <a:gd name="T18" fmla="*/ 1229 w 1979"/>
              <a:gd name="T19" fmla="*/ 125 h 2378"/>
              <a:gd name="T20" fmla="*/ 1245 w 1979"/>
              <a:gd name="T21" fmla="*/ 178 h 2378"/>
              <a:gd name="T22" fmla="*/ 1242 w 1979"/>
              <a:gd name="T23" fmla="*/ 231 h 2378"/>
              <a:gd name="T24" fmla="*/ 1208 w 1979"/>
              <a:gd name="T25" fmla="*/ 297 h 2378"/>
              <a:gd name="T26" fmla="*/ 1145 w 1979"/>
              <a:gd name="T27" fmla="*/ 348 h 2378"/>
              <a:gd name="T28" fmla="*/ 1063 w 1979"/>
              <a:gd name="T29" fmla="*/ 375 h 2378"/>
              <a:gd name="T30" fmla="*/ 994 w 1979"/>
              <a:gd name="T31" fmla="*/ 378 h 2378"/>
              <a:gd name="T32" fmla="*/ 907 w 1979"/>
              <a:gd name="T33" fmla="*/ 357 h 2378"/>
              <a:gd name="T34" fmla="*/ 840 w 1979"/>
              <a:gd name="T35" fmla="*/ 312 h 2378"/>
              <a:gd name="T36" fmla="*/ 798 w 1979"/>
              <a:gd name="T37" fmla="*/ 249 h 2378"/>
              <a:gd name="T38" fmla="*/ 788 w 1979"/>
              <a:gd name="T39" fmla="*/ 194 h 2378"/>
              <a:gd name="T40" fmla="*/ 800 w 1979"/>
              <a:gd name="T41" fmla="*/ 136 h 2378"/>
              <a:gd name="T42" fmla="*/ 828 w 1979"/>
              <a:gd name="T43" fmla="*/ 95 h 2378"/>
              <a:gd name="T44" fmla="*/ 868 w 1979"/>
              <a:gd name="T45" fmla="*/ 65 h 2378"/>
              <a:gd name="T46" fmla="*/ 906 w 1979"/>
              <a:gd name="T47" fmla="*/ 33 h 2378"/>
              <a:gd name="T48" fmla="*/ 903 w 1979"/>
              <a:gd name="T49" fmla="*/ 0 h 2378"/>
              <a:gd name="T50" fmla="*/ 856 w 1979"/>
              <a:gd name="T51" fmla="*/ 1982 h 2378"/>
              <a:gd name="T52" fmla="*/ 894 w 1979"/>
              <a:gd name="T53" fmla="*/ 1991 h 2378"/>
              <a:gd name="T54" fmla="*/ 909 w 1979"/>
              <a:gd name="T55" fmla="*/ 2013 h 2378"/>
              <a:gd name="T56" fmla="*/ 900 w 1979"/>
              <a:gd name="T57" fmla="*/ 2039 h 2378"/>
              <a:gd name="T58" fmla="*/ 868 w 1979"/>
              <a:gd name="T59" fmla="*/ 2064 h 2378"/>
              <a:gd name="T60" fmla="*/ 828 w 1979"/>
              <a:gd name="T61" fmla="*/ 2095 h 2378"/>
              <a:gd name="T62" fmla="*/ 800 w 1979"/>
              <a:gd name="T63" fmla="*/ 2134 h 2378"/>
              <a:gd name="T64" fmla="*/ 788 w 1979"/>
              <a:gd name="T65" fmla="*/ 2193 h 2378"/>
              <a:gd name="T66" fmla="*/ 798 w 1979"/>
              <a:gd name="T67" fmla="*/ 2248 h 2378"/>
              <a:gd name="T68" fmla="*/ 840 w 1979"/>
              <a:gd name="T69" fmla="*/ 2311 h 2378"/>
              <a:gd name="T70" fmla="*/ 907 w 1979"/>
              <a:gd name="T71" fmla="*/ 2356 h 2378"/>
              <a:gd name="T72" fmla="*/ 994 w 1979"/>
              <a:gd name="T73" fmla="*/ 2376 h 2378"/>
              <a:gd name="T74" fmla="*/ 1063 w 1979"/>
              <a:gd name="T75" fmla="*/ 2374 h 2378"/>
              <a:gd name="T76" fmla="*/ 1145 w 1979"/>
              <a:gd name="T77" fmla="*/ 2347 h 2378"/>
              <a:gd name="T78" fmla="*/ 1206 w 1979"/>
              <a:gd name="T79" fmla="*/ 2296 h 2378"/>
              <a:gd name="T80" fmla="*/ 1242 w 1979"/>
              <a:gd name="T81" fmla="*/ 2230 h 2378"/>
              <a:gd name="T82" fmla="*/ 1245 w 1979"/>
              <a:gd name="T83" fmla="*/ 2178 h 2378"/>
              <a:gd name="T84" fmla="*/ 1227 w 1979"/>
              <a:gd name="T85" fmla="*/ 2124 h 2378"/>
              <a:gd name="T86" fmla="*/ 1191 w 1979"/>
              <a:gd name="T87" fmla="*/ 2081 h 2378"/>
              <a:gd name="T88" fmla="*/ 1155 w 1979"/>
              <a:gd name="T89" fmla="*/ 2058 h 2378"/>
              <a:gd name="T90" fmla="*/ 1128 w 1979"/>
              <a:gd name="T91" fmla="*/ 2033 h 2378"/>
              <a:gd name="T92" fmla="*/ 1127 w 1979"/>
              <a:gd name="T93" fmla="*/ 2006 h 2378"/>
              <a:gd name="T94" fmla="*/ 1146 w 1979"/>
              <a:gd name="T95" fmla="*/ 1988 h 2378"/>
              <a:gd name="T96" fmla="*/ 1979 w 1979"/>
              <a:gd name="T97" fmla="*/ 1982 h 2378"/>
              <a:gd name="T98" fmla="*/ 1964 w 1979"/>
              <a:gd name="T99" fmla="*/ 1130 h 2378"/>
              <a:gd name="T100" fmla="*/ 1925 w 1979"/>
              <a:gd name="T101" fmla="*/ 1143 h 2378"/>
              <a:gd name="T102" fmla="*/ 1901 w 1979"/>
              <a:gd name="T103" fmla="*/ 1182 h 2378"/>
              <a:gd name="T104" fmla="*/ 1859 w 1979"/>
              <a:gd name="T105" fmla="*/ 1224 h 2378"/>
              <a:gd name="T106" fmla="*/ 1810 w 1979"/>
              <a:gd name="T107" fmla="*/ 1246 h 2378"/>
              <a:gd name="T108" fmla="*/ 1759 w 1979"/>
              <a:gd name="T109" fmla="*/ 1248 h 2378"/>
              <a:gd name="T110" fmla="*/ 1690 w 1979"/>
              <a:gd name="T111" fmla="*/ 1222 h 2378"/>
              <a:gd name="T112" fmla="*/ 1637 w 1979"/>
              <a:gd name="T113" fmla="*/ 1166 h 2378"/>
              <a:gd name="T114" fmla="*/ 1602 w 1979"/>
              <a:gd name="T115" fmla="*/ 1088 h 2378"/>
              <a:gd name="T116" fmla="*/ 1595 w 1979"/>
              <a:gd name="T117" fmla="*/ 1021 h 2378"/>
              <a:gd name="T118" fmla="*/ 1610 w 1979"/>
              <a:gd name="T119" fmla="*/ 931 h 2378"/>
              <a:gd name="T120" fmla="*/ 1649 w 1979"/>
              <a:gd name="T121" fmla="*/ 858 h 2378"/>
              <a:gd name="T122" fmla="*/ 1707 w 1979"/>
              <a:gd name="T123" fmla="*/ 808 h 2378"/>
              <a:gd name="T124" fmla="*/ 1779 w 1979"/>
              <a:gd name="T125" fmla="*/ 790 h 2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9" h="2378">
                <a:moveTo>
                  <a:pt x="1779" y="790"/>
                </a:moveTo>
                <a:lnTo>
                  <a:pt x="1779" y="790"/>
                </a:lnTo>
                <a:lnTo>
                  <a:pt x="1795" y="792"/>
                </a:lnTo>
                <a:lnTo>
                  <a:pt x="1810" y="795"/>
                </a:lnTo>
                <a:lnTo>
                  <a:pt x="1825" y="798"/>
                </a:lnTo>
                <a:lnTo>
                  <a:pt x="1837" y="804"/>
                </a:lnTo>
                <a:lnTo>
                  <a:pt x="1849" y="810"/>
                </a:lnTo>
                <a:lnTo>
                  <a:pt x="1859" y="816"/>
                </a:lnTo>
                <a:lnTo>
                  <a:pt x="1868" y="823"/>
                </a:lnTo>
                <a:lnTo>
                  <a:pt x="1877" y="831"/>
                </a:lnTo>
                <a:lnTo>
                  <a:pt x="1891" y="846"/>
                </a:lnTo>
                <a:lnTo>
                  <a:pt x="1901" y="859"/>
                </a:lnTo>
                <a:lnTo>
                  <a:pt x="1909" y="871"/>
                </a:lnTo>
                <a:lnTo>
                  <a:pt x="1909" y="871"/>
                </a:lnTo>
                <a:lnTo>
                  <a:pt x="1916" y="886"/>
                </a:lnTo>
                <a:lnTo>
                  <a:pt x="1925" y="897"/>
                </a:lnTo>
                <a:lnTo>
                  <a:pt x="1936" y="906"/>
                </a:lnTo>
                <a:lnTo>
                  <a:pt x="1945" y="910"/>
                </a:lnTo>
                <a:lnTo>
                  <a:pt x="1955" y="913"/>
                </a:lnTo>
                <a:lnTo>
                  <a:pt x="1964" y="912"/>
                </a:lnTo>
                <a:lnTo>
                  <a:pt x="1972" y="907"/>
                </a:lnTo>
                <a:lnTo>
                  <a:pt x="1979" y="900"/>
                </a:lnTo>
                <a:lnTo>
                  <a:pt x="1979" y="0"/>
                </a:lnTo>
                <a:lnTo>
                  <a:pt x="1131" y="0"/>
                </a:lnTo>
                <a:lnTo>
                  <a:pt x="1131" y="0"/>
                </a:lnTo>
                <a:lnTo>
                  <a:pt x="1127" y="7"/>
                </a:lnTo>
                <a:lnTo>
                  <a:pt x="1125" y="15"/>
                </a:lnTo>
                <a:lnTo>
                  <a:pt x="1125" y="24"/>
                </a:lnTo>
                <a:lnTo>
                  <a:pt x="1128" y="33"/>
                </a:lnTo>
                <a:lnTo>
                  <a:pt x="1134" y="42"/>
                </a:lnTo>
                <a:lnTo>
                  <a:pt x="1142" y="50"/>
                </a:lnTo>
                <a:lnTo>
                  <a:pt x="1152" y="58"/>
                </a:lnTo>
                <a:lnTo>
                  <a:pt x="1166" y="65"/>
                </a:lnTo>
                <a:lnTo>
                  <a:pt x="1166" y="65"/>
                </a:lnTo>
                <a:lnTo>
                  <a:pt x="1179" y="73"/>
                </a:lnTo>
                <a:lnTo>
                  <a:pt x="1191" y="82"/>
                </a:lnTo>
                <a:lnTo>
                  <a:pt x="1206" y="95"/>
                </a:lnTo>
                <a:lnTo>
                  <a:pt x="1214" y="104"/>
                </a:lnTo>
                <a:lnTo>
                  <a:pt x="1221" y="113"/>
                </a:lnTo>
                <a:lnTo>
                  <a:pt x="1229" y="125"/>
                </a:lnTo>
                <a:lnTo>
                  <a:pt x="1235" y="136"/>
                </a:lnTo>
                <a:lnTo>
                  <a:pt x="1239" y="149"/>
                </a:lnTo>
                <a:lnTo>
                  <a:pt x="1244" y="163"/>
                </a:lnTo>
                <a:lnTo>
                  <a:pt x="1245" y="178"/>
                </a:lnTo>
                <a:lnTo>
                  <a:pt x="1247" y="194"/>
                </a:lnTo>
                <a:lnTo>
                  <a:pt x="1247" y="194"/>
                </a:lnTo>
                <a:lnTo>
                  <a:pt x="1245" y="213"/>
                </a:lnTo>
                <a:lnTo>
                  <a:pt x="1242" y="231"/>
                </a:lnTo>
                <a:lnTo>
                  <a:pt x="1236" y="249"/>
                </a:lnTo>
                <a:lnTo>
                  <a:pt x="1229" y="266"/>
                </a:lnTo>
                <a:lnTo>
                  <a:pt x="1218" y="282"/>
                </a:lnTo>
                <a:lnTo>
                  <a:pt x="1208" y="297"/>
                </a:lnTo>
                <a:lnTo>
                  <a:pt x="1194" y="312"/>
                </a:lnTo>
                <a:lnTo>
                  <a:pt x="1179" y="326"/>
                </a:lnTo>
                <a:lnTo>
                  <a:pt x="1163" y="336"/>
                </a:lnTo>
                <a:lnTo>
                  <a:pt x="1145" y="348"/>
                </a:lnTo>
                <a:lnTo>
                  <a:pt x="1127" y="357"/>
                </a:lnTo>
                <a:lnTo>
                  <a:pt x="1106" y="364"/>
                </a:lnTo>
                <a:lnTo>
                  <a:pt x="1085" y="370"/>
                </a:lnTo>
                <a:lnTo>
                  <a:pt x="1063" y="375"/>
                </a:lnTo>
                <a:lnTo>
                  <a:pt x="1040" y="378"/>
                </a:lnTo>
                <a:lnTo>
                  <a:pt x="1018" y="379"/>
                </a:lnTo>
                <a:lnTo>
                  <a:pt x="1018" y="379"/>
                </a:lnTo>
                <a:lnTo>
                  <a:pt x="994" y="378"/>
                </a:lnTo>
                <a:lnTo>
                  <a:pt x="972" y="375"/>
                </a:lnTo>
                <a:lnTo>
                  <a:pt x="949" y="370"/>
                </a:lnTo>
                <a:lnTo>
                  <a:pt x="928" y="364"/>
                </a:lnTo>
                <a:lnTo>
                  <a:pt x="907" y="357"/>
                </a:lnTo>
                <a:lnTo>
                  <a:pt x="889" y="348"/>
                </a:lnTo>
                <a:lnTo>
                  <a:pt x="871" y="336"/>
                </a:lnTo>
                <a:lnTo>
                  <a:pt x="855" y="326"/>
                </a:lnTo>
                <a:lnTo>
                  <a:pt x="840" y="312"/>
                </a:lnTo>
                <a:lnTo>
                  <a:pt x="827" y="297"/>
                </a:lnTo>
                <a:lnTo>
                  <a:pt x="816" y="282"/>
                </a:lnTo>
                <a:lnTo>
                  <a:pt x="806" y="266"/>
                </a:lnTo>
                <a:lnTo>
                  <a:pt x="798" y="249"/>
                </a:lnTo>
                <a:lnTo>
                  <a:pt x="792" y="231"/>
                </a:lnTo>
                <a:lnTo>
                  <a:pt x="789" y="213"/>
                </a:lnTo>
                <a:lnTo>
                  <a:pt x="788" y="194"/>
                </a:lnTo>
                <a:lnTo>
                  <a:pt x="788" y="194"/>
                </a:lnTo>
                <a:lnTo>
                  <a:pt x="789" y="178"/>
                </a:lnTo>
                <a:lnTo>
                  <a:pt x="791" y="163"/>
                </a:lnTo>
                <a:lnTo>
                  <a:pt x="795" y="149"/>
                </a:lnTo>
                <a:lnTo>
                  <a:pt x="800" y="136"/>
                </a:lnTo>
                <a:lnTo>
                  <a:pt x="807" y="125"/>
                </a:lnTo>
                <a:lnTo>
                  <a:pt x="813" y="113"/>
                </a:lnTo>
                <a:lnTo>
                  <a:pt x="821" y="104"/>
                </a:lnTo>
                <a:lnTo>
                  <a:pt x="828" y="95"/>
                </a:lnTo>
                <a:lnTo>
                  <a:pt x="843" y="82"/>
                </a:lnTo>
                <a:lnTo>
                  <a:pt x="855" y="73"/>
                </a:lnTo>
                <a:lnTo>
                  <a:pt x="868" y="65"/>
                </a:lnTo>
                <a:lnTo>
                  <a:pt x="868" y="65"/>
                </a:lnTo>
                <a:lnTo>
                  <a:pt x="882" y="58"/>
                </a:lnTo>
                <a:lnTo>
                  <a:pt x="892" y="50"/>
                </a:lnTo>
                <a:lnTo>
                  <a:pt x="900" y="42"/>
                </a:lnTo>
                <a:lnTo>
                  <a:pt x="906" y="33"/>
                </a:lnTo>
                <a:lnTo>
                  <a:pt x="909" y="24"/>
                </a:lnTo>
                <a:lnTo>
                  <a:pt x="909" y="15"/>
                </a:lnTo>
                <a:lnTo>
                  <a:pt x="907" y="7"/>
                </a:lnTo>
                <a:lnTo>
                  <a:pt x="903" y="0"/>
                </a:lnTo>
                <a:lnTo>
                  <a:pt x="0" y="0"/>
                </a:lnTo>
                <a:lnTo>
                  <a:pt x="0" y="1982"/>
                </a:lnTo>
                <a:lnTo>
                  <a:pt x="856" y="1982"/>
                </a:lnTo>
                <a:lnTo>
                  <a:pt x="856" y="1982"/>
                </a:lnTo>
                <a:lnTo>
                  <a:pt x="867" y="1983"/>
                </a:lnTo>
                <a:lnTo>
                  <a:pt x="877" y="1985"/>
                </a:lnTo>
                <a:lnTo>
                  <a:pt x="886" y="1988"/>
                </a:lnTo>
                <a:lnTo>
                  <a:pt x="894" y="1991"/>
                </a:lnTo>
                <a:lnTo>
                  <a:pt x="900" y="1995"/>
                </a:lnTo>
                <a:lnTo>
                  <a:pt x="904" y="2001"/>
                </a:lnTo>
                <a:lnTo>
                  <a:pt x="907" y="2006"/>
                </a:lnTo>
                <a:lnTo>
                  <a:pt x="909" y="2013"/>
                </a:lnTo>
                <a:lnTo>
                  <a:pt x="909" y="2019"/>
                </a:lnTo>
                <a:lnTo>
                  <a:pt x="907" y="2025"/>
                </a:lnTo>
                <a:lnTo>
                  <a:pt x="904" y="2033"/>
                </a:lnTo>
                <a:lnTo>
                  <a:pt x="900" y="2039"/>
                </a:lnTo>
                <a:lnTo>
                  <a:pt x="894" y="2046"/>
                </a:lnTo>
                <a:lnTo>
                  <a:pt x="886" y="2052"/>
                </a:lnTo>
                <a:lnTo>
                  <a:pt x="877" y="2058"/>
                </a:lnTo>
                <a:lnTo>
                  <a:pt x="868" y="2064"/>
                </a:lnTo>
                <a:lnTo>
                  <a:pt x="868" y="2064"/>
                </a:lnTo>
                <a:lnTo>
                  <a:pt x="855" y="2072"/>
                </a:lnTo>
                <a:lnTo>
                  <a:pt x="843" y="2081"/>
                </a:lnTo>
                <a:lnTo>
                  <a:pt x="828" y="2095"/>
                </a:lnTo>
                <a:lnTo>
                  <a:pt x="821" y="2103"/>
                </a:lnTo>
                <a:lnTo>
                  <a:pt x="813" y="2113"/>
                </a:lnTo>
                <a:lnTo>
                  <a:pt x="806" y="2124"/>
                </a:lnTo>
                <a:lnTo>
                  <a:pt x="800" y="2134"/>
                </a:lnTo>
                <a:lnTo>
                  <a:pt x="795" y="2148"/>
                </a:lnTo>
                <a:lnTo>
                  <a:pt x="791" y="2161"/>
                </a:lnTo>
                <a:lnTo>
                  <a:pt x="788" y="2178"/>
                </a:lnTo>
                <a:lnTo>
                  <a:pt x="788" y="2193"/>
                </a:lnTo>
                <a:lnTo>
                  <a:pt x="788" y="2193"/>
                </a:lnTo>
                <a:lnTo>
                  <a:pt x="789" y="2212"/>
                </a:lnTo>
                <a:lnTo>
                  <a:pt x="792" y="2230"/>
                </a:lnTo>
                <a:lnTo>
                  <a:pt x="798" y="2248"/>
                </a:lnTo>
                <a:lnTo>
                  <a:pt x="806" y="2264"/>
                </a:lnTo>
                <a:lnTo>
                  <a:pt x="815" y="2281"/>
                </a:lnTo>
                <a:lnTo>
                  <a:pt x="827" y="2296"/>
                </a:lnTo>
                <a:lnTo>
                  <a:pt x="840" y="2311"/>
                </a:lnTo>
                <a:lnTo>
                  <a:pt x="855" y="2324"/>
                </a:lnTo>
                <a:lnTo>
                  <a:pt x="871" y="2336"/>
                </a:lnTo>
                <a:lnTo>
                  <a:pt x="888" y="2347"/>
                </a:lnTo>
                <a:lnTo>
                  <a:pt x="907" y="2356"/>
                </a:lnTo>
                <a:lnTo>
                  <a:pt x="928" y="2363"/>
                </a:lnTo>
                <a:lnTo>
                  <a:pt x="949" y="2369"/>
                </a:lnTo>
                <a:lnTo>
                  <a:pt x="970" y="2374"/>
                </a:lnTo>
                <a:lnTo>
                  <a:pt x="994" y="2376"/>
                </a:lnTo>
                <a:lnTo>
                  <a:pt x="1016" y="2378"/>
                </a:lnTo>
                <a:lnTo>
                  <a:pt x="1016" y="2378"/>
                </a:lnTo>
                <a:lnTo>
                  <a:pt x="1040" y="2376"/>
                </a:lnTo>
                <a:lnTo>
                  <a:pt x="1063" y="2374"/>
                </a:lnTo>
                <a:lnTo>
                  <a:pt x="1085" y="2369"/>
                </a:lnTo>
                <a:lnTo>
                  <a:pt x="1106" y="2363"/>
                </a:lnTo>
                <a:lnTo>
                  <a:pt x="1125" y="2356"/>
                </a:lnTo>
                <a:lnTo>
                  <a:pt x="1145" y="2347"/>
                </a:lnTo>
                <a:lnTo>
                  <a:pt x="1163" y="2336"/>
                </a:lnTo>
                <a:lnTo>
                  <a:pt x="1179" y="2324"/>
                </a:lnTo>
                <a:lnTo>
                  <a:pt x="1194" y="2311"/>
                </a:lnTo>
                <a:lnTo>
                  <a:pt x="1206" y="2296"/>
                </a:lnTo>
                <a:lnTo>
                  <a:pt x="1218" y="2281"/>
                </a:lnTo>
                <a:lnTo>
                  <a:pt x="1229" y="2264"/>
                </a:lnTo>
                <a:lnTo>
                  <a:pt x="1236" y="2248"/>
                </a:lnTo>
                <a:lnTo>
                  <a:pt x="1242" y="2230"/>
                </a:lnTo>
                <a:lnTo>
                  <a:pt x="1245" y="2212"/>
                </a:lnTo>
                <a:lnTo>
                  <a:pt x="1247" y="2193"/>
                </a:lnTo>
                <a:lnTo>
                  <a:pt x="1247" y="2193"/>
                </a:lnTo>
                <a:lnTo>
                  <a:pt x="1245" y="2178"/>
                </a:lnTo>
                <a:lnTo>
                  <a:pt x="1242" y="2161"/>
                </a:lnTo>
                <a:lnTo>
                  <a:pt x="1239" y="2148"/>
                </a:lnTo>
                <a:lnTo>
                  <a:pt x="1233" y="2134"/>
                </a:lnTo>
                <a:lnTo>
                  <a:pt x="1227" y="2124"/>
                </a:lnTo>
                <a:lnTo>
                  <a:pt x="1221" y="2113"/>
                </a:lnTo>
                <a:lnTo>
                  <a:pt x="1214" y="2103"/>
                </a:lnTo>
                <a:lnTo>
                  <a:pt x="1206" y="2095"/>
                </a:lnTo>
                <a:lnTo>
                  <a:pt x="1191" y="2081"/>
                </a:lnTo>
                <a:lnTo>
                  <a:pt x="1178" y="2072"/>
                </a:lnTo>
                <a:lnTo>
                  <a:pt x="1166" y="2064"/>
                </a:lnTo>
                <a:lnTo>
                  <a:pt x="1166" y="2064"/>
                </a:lnTo>
                <a:lnTo>
                  <a:pt x="1155" y="2058"/>
                </a:lnTo>
                <a:lnTo>
                  <a:pt x="1146" y="2052"/>
                </a:lnTo>
                <a:lnTo>
                  <a:pt x="1139" y="2046"/>
                </a:lnTo>
                <a:lnTo>
                  <a:pt x="1133" y="2039"/>
                </a:lnTo>
                <a:lnTo>
                  <a:pt x="1128" y="2033"/>
                </a:lnTo>
                <a:lnTo>
                  <a:pt x="1125" y="2025"/>
                </a:lnTo>
                <a:lnTo>
                  <a:pt x="1125" y="2019"/>
                </a:lnTo>
                <a:lnTo>
                  <a:pt x="1125" y="2013"/>
                </a:lnTo>
                <a:lnTo>
                  <a:pt x="1127" y="2006"/>
                </a:lnTo>
                <a:lnTo>
                  <a:pt x="1130" y="2001"/>
                </a:lnTo>
                <a:lnTo>
                  <a:pt x="1134" y="1995"/>
                </a:lnTo>
                <a:lnTo>
                  <a:pt x="1140" y="1991"/>
                </a:lnTo>
                <a:lnTo>
                  <a:pt x="1146" y="1988"/>
                </a:lnTo>
                <a:lnTo>
                  <a:pt x="1155" y="1985"/>
                </a:lnTo>
                <a:lnTo>
                  <a:pt x="1166" y="1983"/>
                </a:lnTo>
                <a:lnTo>
                  <a:pt x="1178" y="1982"/>
                </a:lnTo>
                <a:lnTo>
                  <a:pt x="1979" y="1982"/>
                </a:lnTo>
                <a:lnTo>
                  <a:pt x="1979" y="1142"/>
                </a:lnTo>
                <a:lnTo>
                  <a:pt x="1979" y="1142"/>
                </a:lnTo>
                <a:lnTo>
                  <a:pt x="1972" y="1134"/>
                </a:lnTo>
                <a:lnTo>
                  <a:pt x="1964" y="1130"/>
                </a:lnTo>
                <a:lnTo>
                  <a:pt x="1955" y="1128"/>
                </a:lnTo>
                <a:lnTo>
                  <a:pt x="1945" y="1130"/>
                </a:lnTo>
                <a:lnTo>
                  <a:pt x="1936" y="1136"/>
                </a:lnTo>
                <a:lnTo>
                  <a:pt x="1925" y="1143"/>
                </a:lnTo>
                <a:lnTo>
                  <a:pt x="1916" y="1155"/>
                </a:lnTo>
                <a:lnTo>
                  <a:pt x="1909" y="1170"/>
                </a:lnTo>
                <a:lnTo>
                  <a:pt x="1909" y="1170"/>
                </a:lnTo>
                <a:lnTo>
                  <a:pt x="1901" y="1182"/>
                </a:lnTo>
                <a:lnTo>
                  <a:pt x="1891" y="1196"/>
                </a:lnTo>
                <a:lnTo>
                  <a:pt x="1877" y="1209"/>
                </a:lnTo>
                <a:lnTo>
                  <a:pt x="1868" y="1216"/>
                </a:lnTo>
                <a:lnTo>
                  <a:pt x="1859" y="1224"/>
                </a:lnTo>
                <a:lnTo>
                  <a:pt x="1849" y="1231"/>
                </a:lnTo>
                <a:lnTo>
                  <a:pt x="1837" y="1237"/>
                </a:lnTo>
                <a:lnTo>
                  <a:pt x="1825" y="1242"/>
                </a:lnTo>
                <a:lnTo>
                  <a:pt x="1810" y="1246"/>
                </a:lnTo>
                <a:lnTo>
                  <a:pt x="1795" y="1249"/>
                </a:lnTo>
                <a:lnTo>
                  <a:pt x="1779" y="1249"/>
                </a:lnTo>
                <a:lnTo>
                  <a:pt x="1779" y="1249"/>
                </a:lnTo>
                <a:lnTo>
                  <a:pt x="1759" y="1248"/>
                </a:lnTo>
                <a:lnTo>
                  <a:pt x="1741" y="1245"/>
                </a:lnTo>
                <a:lnTo>
                  <a:pt x="1723" y="1239"/>
                </a:lnTo>
                <a:lnTo>
                  <a:pt x="1707" y="1231"/>
                </a:lnTo>
                <a:lnTo>
                  <a:pt x="1690" y="1222"/>
                </a:lnTo>
                <a:lnTo>
                  <a:pt x="1676" y="1211"/>
                </a:lnTo>
                <a:lnTo>
                  <a:pt x="1662" y="1197"/>
                </a:lnTo>
                <a:lnTo>
                  <a:pt x="1649" y="1182"/>
                </a:lnTo>
                <a:lnTo>
                  <a:pt x="1637" y="1166"/>
                </a:lnTo>
                <a:lnTo>
                  <a:pt x="1626" y="1149"/>
                </a:lnTo>
                <a:lnTo>
                  <a:pt x="1617" y="1130"/>
                </a:lnTo>
                <a:lnTo>
                  <a:pt x="1610" y="1110"/>
                </a:lnTo>
                <a:lnTo>
                  <a:pt x="1602" y="1088"/>
                </a:lnTo>
                <a:lnTo>
                  <a:pt x="1598" y="1067"/>
                </a:lnTo>
                <a:lnTo>
                  <a:pt x="1595" y="1043"/>
                </a:lnTo>
                <a:lnTo>
                  <a:pt x="1595" y="1021"/>
                </a:lnTo>
                <a:lnTo>
                  <a:pt x="1595" y="1021"/>
                </a:lnTo>
                <a:lnTo>
                  <a:pt x="1595" y="997"/>
                </a:lnTo>
                <a:lnTo>
                  <a:pt x="1598" y="974"/>
                </a:lnTo>
                <a:lnTo>
                  <a:pt x="1602" y="952"/>
                </a:lnTo>
                <a:lnTo>
                  <a:pt x="1610" y="931"/>
                </a:lnTo>
                <a:lnTo>
                  <a:pt x="1617" y="912"/>
                </a:lnTo>
                <a:lnTo>
                  <a:pt x="1626" y="892"/>
                </a:lnTo>
                <a:lnTo>
                  <a:pt x="1637" y="874"/>
                </a:lnTo>
                <a:lnTo>
                  <a:pt x="1649" y="858"/>
                </a:lnTo>
                <a:lnTo>
                  <a:pt x="1662" y="843"/>
                </a:lnTo>
                <a:lnTo>
                  <a:pt x="1676" y="831"/>
                </a:lnTo>
                <a:lnTo>
                  <a:pt x="1690" y="819"/>
                </a:lnTo>
                <a:lnTo>
                  <a:pt x="1707" y="808"/>
                </a:lnTo>
                <a:lnTo>
                  <a:pt x="1723" y="801"/>
                </a:lnTo>
                <a:lnTo>
                  <a:pt x="1741" y="795"/>
                </a:lnTo>
                <a:lnTo>
                  <a:pt x="1759" y="792"/>
                </a:lnTo>
                <a:lnTo>
                  <a:pt x="1779" y="790"/>
                </a:lnTo>
                <a:lnTo>
                  <a:pt x="1779" y="790"/>
                </a:lnTo>
                <a:close/>
              </a:path>
            </a:pathLst>
          </a:custGeom>
          <a:blipFill dpi="0" rotWithShape="1">
            <a:blip r:embed="rId8">
              <a:extLst>
                <a:ext uri="{28A0092B-C50C-407E-A947-70E740481C1C}">
                  <a14:useLocalDpi xmlns:a14="http://schemas.microsoft.com/office/drawing/2010/main" val="0"/>
                </a:ext>
              </a:extLst>
            </a:blip>
            <a:srcRect/>
            <a:stretch>
              <a:fillRect/>
            </a:stretch>
          </a:blipFill>
          <a:ln w="28575">
            <a:solidFill>
              <a:schemeClr val="bg1">
                <a:lumMod val="50000"/>
              </a:schemeClr>
            </a:solidFill>
            <a:prstDash val="solid"/>
            <a:round/>
            <a:headEnd/>
            <a:tailEnd/>
          </a:ln>
          <a:scene3d>
            <a:camera prst="orthographicFront"/>
            <a:lightRig rig="threePt" dir="t"/>
          </a:scene3d>
          <a:sp3d>
            <a:bevelT prst="angle"/>
          </a:sp3d>
        </p:spPr>
        <p:txBody>
          <a:bodyPr bIns="360000" anchor="ctr"/>
          <a:lstStyle/>
          <a:p>
            <a:pPr algn="ctr" eaLnBrk="1" hangingPunct="1"/>
            <a:endParaRPr lang="en-GB" b="1" dirty="0">
              <a:cs typeface="Arial" charset="0"/>
            </a:endParaRPr>
          </a:p>
        </p:txBody>
      </p:sp>
      <p:sp>
        <p:nvSpPr>
          <p:cNvPr id="10" name="Freeform 10"/>
          <p:cNvSpPr>
            <a:spLocks/>
          </p:cNvSpPr>
          <p:nvPr/>
        </p:nvSpPr>
        <p:spPr bwMode="auto">
          <a:xfrm>
            <a:off x="2971800" y="1555750"/>
            <a:ext cx="1568450" cy="1885950"/>
          </a:xfrm>
          <a:custGeom>
            <a:avLst/>
            <a:gdLst>
              <a:gd name="T0" fmla="*/ 1797 w 1976"/>
              <a:gd name="T1" fmla="*/ 791 h 2375"/>
              <a:gd name="T2" fmla="*/ 1846 w 1976"/>
              <a:gd name="T3" fmla="*/ 812 h 2375"/>
              <a:gd name="T4" fmla="*/ 1886 w 1976"/>
              <a:gd name="T5" fmla="*/ 855 h 2375"/>
              <a:gd name="T6" fmla="*/ 1906 w 1976"/>
              <a:gd name="T7" fmla="*/ 886 h 2375"/>
              <a:gd name="T8" fmla="*/ 1933 w 1976"/>
              <a:gd name="T9" fmla="*/ 907 h 2375"/>
              <a:gd name="T10" fmla="*/ 1958 w 1976"/>
              <a:gd name="T11" fmla="*/ 903 h 2375"/>
              <a:gd name="T12" fmla="*/ 1973 w 1976"/>
              <a:gd name="T13" fmla="*/ 877 h 2375"/>
              <a:gd name="T14" fmla="*/ 0 w 1976"/>
              <a:gd name="T15" fmla="*/ 0 h 2375"/>
              <a:gd name="T16" fmla="*/ 856 w 1976"/>
              <a:gd name="T17" fmla="*/ 1981 h 2375"/>
              <a:gd name="T18" fmla="*/ 886 w 1976"/>
              <a:gd name="T19" fmla="*/ 1985 h 2375"/>
              <a:gd name="T20" fmla="*/ 907 w 1976"/>
              <a:gd name="T21" fmla="*/ 2005 h 2375"/>
              <a:gd name="T22" fmla="*/ 904 w 1976"/>
              <a:gd name="T23" fmla="*/ 2030 h 2375"/>
              <a:gd name="T24" fmla="*/ 879 w 1976"/>
              <a:gd name="T25" fmla="*/ 2057 h 2375"/>
              <a:gd name="T26" fmla="*/ 843 w 1976"/>
              <a:gd name="T27" fmla="*/ 2079 h 2375"/>
              <a:gd name="T28" fmla="*/ 807 w 1976"/>
              <a:gd name="T29" fmla="*/ 2121 h 2375"/>
              <a:gd name="T30" fmla="*/ 789 w 1976"/>
              <a:gd name="T31" fmla="*/ 2175 h 2375"/>
              <a:gd name="T32" fmla="*/ 792 w 1976"/>
              <a:gd name="T33" fmla="*/ 2229 h 2375"/>
              <a:gd name="T34" fmla="*/ 827 w 1976"/>
              <a:gd name="T35" fmla="*/ 2295 h 2375"/>
              <a:gd name="T36" fmla="*/ 889 w 1976"/>
              <a:gd name="T37" fmla="*/ 2344 h 2375"/>
              <a:gd name="T38" fmla="*/ 972 w 1976"/>
              <a:gd name="T39" fmla="*/ 2372 h 2375"/>
              <a:gd name="T40" fmla="*/ 1040 w 1976"/>
              <a:gd name="T41" fmla="*/ 2374 h 2375"/>
              <a:gd name="T42" fmla="*/ 1127 w 1976"/>
              <a:gd name="T43" fmla="*/ 2353 h 2375"/>
              <a:gd name="T44" fmla="*/ 1194 w 1976"/>
              <a:gd name="T45" fmla="*/ 2308 h 2375"/>
              <a:gd name="T46" fmla="*/ 1236 w 1976"/>
              <a:gd name="T47" fmla="*/ 2245 h 2375"/>
              <a:gd name="T48" fmla="*/ 1247 w 1976"/>
              <a:gd name="T49" fmla="*/ 2191 h 2375"/>
              <a:gd name="T50" fmla="*/ 1235 w 1976"/>
              <a:gd name="T51" fmla="*/ 2133 h 2375"/>
              <a:gd name="T52" fmla="*/ 1206 w 1976"/>
              <a:gd name="T53" fmla="*/ 2093 h 2375"/>
              <a:gd name="T54" fmla="*/ 1166 w 1976"/>
              <a:gd name="T55" fmla="*/ 2061 h 2375"/>
              <a:gd name="T56" fmla="*/ 1134 w 1976"/>
              <a:gd name="T57" fmla="*/ 2037 h 2375"/>
              <a:gd name="T58" fmla="*/ 1125 w 1976"/>
              <a:gd name="T59" fmla="*/ 2011 h 2375"/>
              <a:gd name="T60" fmla="*/ 1140 w 1976"/>
              <a:gd name="T61" fmla="*/ 1990 h 2375"/>
              <a:gd name="T62" fmla="*/ 1178 w 1976"/>
              <a:gd name="T63" fmla="*/ 1981 h 2375"/>
              <a:gd name="T64" fmla="*/ 1976 w 1976"/>
              <a:gd name="T65" fmla="*/ 1176 h 2375"/>
              <a:gd name="T66" fmla="*/ 1972 w 1976"/>
              <a:gd name="T67" fmla="*/ 1147 h 2375"/>
              <a:gd name="T68" fmla="*/ 1952 w 1976"/>
              <a:gd name="T69" fmla="*/ 1126 h 2375"/>
              <a:gd name="T70" fmla="*/ 1927 w 1976"/>
              <a:gd name="T71" fmla="*/ 1129 h 2375"/>
              <a:gd name="T72" fmla="*/ 1900 w 1976"/>
              <a:gd name="T73" fmla="*/ 1155 h 2375"/>
              <a:gd name="T74" fmla="*/ 1877 w 1976"/>
              <a:gd name="T75" fmla="*/ 1190 h 2375"/>
              <a:gd name="T76" fmla="*/ 1835 w 1976"/>
              <a:gd name="T77" fmla="*/ 1227 h 2375"/>
              <a:gd name="T78" fmla="*/ 1782 w 1976"/>
              <a:gd name="T79" fmla="*/ 1245 h 2375"/>
              <a:gd name="T80" fmla="*/ 1728 w 1976"/>
              <a:gd name="T81" fmla="*/ 1241 h 2375"/>
              <a:gd name="T82" fmla="*/ 1662 w 1976"/>
              <a:gd name="T83" fmla="*/ 1206 h 2375"/>
              <a:gd name="T84" fmla="*/ 1613 w 1976"/>
              <a:gd name="T85" fmla="*/ 1145 h 2375"/>
              <a:gd name="T86" fmla="*/ 1584 w 1976"/>
              <a:gd name="T87" fmla="*/ 1063 h 2375"/>
              <a:gd name="T88" fmla="*/ 1581 w 1976"/>
              <a:gd name="T89" fmla="*/ 993 h 2375"/>
              <a:gd name="T90" fmla="*/ 1604 w 1976"/>
              <a:gd name="T91" fmla="*/ 907 h 2375"/>
              <a:gd name="T92" fmla="*/ 1649 w 1976"/>
              <a:gd name="T93" fmla="*/ 839 h 2375"/>
              <a:gd name="T94" fmla="*/ 1710 w 1976"/>
              <a:gd name="T95" fmla="*/ 797 h 2375"/>
              <a:gd name="T96" fmla="*/ 1765 w 1976"/>
              <a:gd name="T97" fmla="*/ 786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2375">
                <a:moveTo>
                  <a:pt x="1765" y="786"/>
                </a:moveTo>
                <a:lnTo>
                  <a:pt x="1765" y="786"/>
                </a:lnTo>
                <a:lnTo>
                  <a:pt x="1782" y="788"/>
                </a:lnTo>
                <a:lnTo>
                  <a:pt x="1797" y="791"/>
                </a:lnTo>
                <a:lnTo>
                  <a:pt x="1810" y="794"/>
                </a:lnTo>
                <a:lnTo>
                  <a:pt x="1824" y="800"/>
                </a:lnTo>
                <a:lnTo>
                  <a:pt x="1835" y="806"/>
                </a:lnTo>
                <a:lnTo>
                  <a:pt x="1846" y="812"/>
                </a:lnTo>
                <a:lnTo>
                  <a:pt x="1855" y="819"/>
                </a:lnTo>
                <a:lnTo>
                  <a:pt x="1864" y="827"/>
                </a:lnTo>
                <a:lnTo>
                  <a:pt x="1877" y="842"/>
                </a:lnTo>
                <a:lnTo>
                  <a:pt x="1886" y="855"/>
                </a:lnTo>
                <a:lnTo>
                  <a:pt x="1894" y="867"/>
                </a:lnTo>
                <a:lnTo>
                  <a:pt x="1894" y="867"/>
                </a:lnTo>
                <a:lnTo>
                  <a:pt x="1900" y="877"/>
                </a:lnTo>
                <a:lnTo>
                  <a:pt x="1906" y="886"/>
                </a:lnTo>
                <a:lnTo>
                  <a:pt x="1913" y="894"/>
                </a:lnTo>
                <a:lnTo>
                  <a:pt x="1919" y="900"/>
                </a:lnTo>
                <a:lnTo>
                  <a:pt x="1927" y="904"/>
                </a:lnTo>
                <a:lnTo>
                  <a:pt x="1933" y="907"/>
                </a:lnTo>
                <a:lnTo>
                  <a:pt x="1940" y="907"/>
                </a:lnTo>
                <a:lnTo>
                  <a:pt x="1946" y="907"/>
                </a:lnTo>
                <a:lnTo>
                  <a:pt x="1952" y="906"/>
                </a:lnTo>
                <a:lnTo>
                  <a:pt x="1958" y="903"/>
                </a:lnTo>
                <a:lnTo>
                  <a:pt x="1963" y="898"/>
                </a:lnTo>
                <a:lnTo>
                  <a:pt x="1967" y="892"/>
                </a:lnTo>
                <a:lnTo>
                  <a:pt x="1972" y="886"/>
                </a:lnTo>
                <a:lnTo>
                  <a:pt x="1973" y="877"/>
                </a:lnTo>
                <a:lnTo>
                  <a:pt x="1976" y="867"/>
                </a:lnTo>
                <a:lnTo>
                  <a:pt x="1976" y="855"/>
                </a:lnTo>
                <a:lnTo>
                  <a:pt x="1976" y="0"/>
                </a:lnTo>
                <a:lnTo>
                  <a:pt x="0" y="0"/>
                </a:lnTo>
                <a:lnTo>
                  <a:pt x="0" y="1979"/>
                </a:lnTo>
                <a:lnTo>
                  <a:pt x="454" y="1979"/>
                </a:lnTo>
                <a:lnTo>
                  <a:pt x="454" y="1981"/>
                </a:lnTo>
                <a:lnTo>
                  <a:pt x="856" y="1981"/>
                </a:lnTo>
                <a:lnTo>
                  <a:pt x="856" y="1981"/>
                </a:lnTo>
                <a:lnTo>
                  <a:pt x="868" y="1981"/>
                </a:lnTo>
                <a:lnTo>
                  <a:pt x="877" y="1982"/>
                </a:lnTo>
                <a:lnTo>
                  <a:pt x="886" y="1985"/>
                </a:lnTo>
                <a:lnTo>
                  <a:pt x="894" y="1990"/>
                </a:lnTo>
                <a:lnTo>
                  <a:pt x="900" y="1994"/>
                </a:lnTo>
                <a:lnTo>
                  <a:pt x="904" y="1999"/>
                </a:lnTo>
                <a:lnTo>
                  <a:pt x="907" y="2005"/>
                </a:lnTo>
                <a:lnTo>
                  <a:pt x="909" y="2011"/>
                </a:lnTo>
                <a:lnTo>
                  <a:pt x="909" y="2017"/>
                </a:lnTo>
                <a:lnTo>
                  <a:pt x="907" y="2024"/>
                </a:lnTo>
                <a:lnTo>
                  <a:pt x="904" y="2030"/>
                </a:lnTo>
                <a:lnTo>
                  <a:pt x="900" y="2037"/>
                </a:lnTo>
                <a:lnTo>
                  <a:pt x="895" y="2043"/>
                </a:lnTo>
                <a:lnTo>
                  <a:pt x="888" y="2051"/>
                </a:lnTo>
                <a:lnTo>
                  <a:pt x="879" y="2057"/>
                </a:lnTo>
                <a:lnTo>
                  <a:pt x="868" y="2061"/>
                </a:lnTo>
                <a:lnTo>
                  <a:pt x="868" y="2061"/>
                </a:lnTo>
                <a:lnTo>
                  <a:pt x="855" y="2069"/>
                </a:lnTo>
                <a:lnTo>
                  <a:pt x="843" y="2079"/>
                </a:lnTo>
                <a:lnTo>
                  <a:pt x="828" y="2093"/>
                </a:lnTo>
                <a:lnTo>
                  <a:pt x="821" y="2102"/>
                </a:lnTo>
                <a:lnTo>
                  <a:pt x="813" y="2111"/>
                </a:lnTo>
                <a:lnTo>
                  <a:pt x="807" y="2121"/>
                </a:lnTo>
                <a:lnTo>
                  <a:pt x="800" y="2133"/>
                </a:lnTo>
                <a:lnTo>
                  <a:pt x="795" y="2145"/>
                </a:lnTo>
                <a:lnTo>
                  <a:pt x="791" y="2160"/>
                </a:lnTo>
                <a:lnTo>
                  <a:pt x="789" y="2175"/>
                </a:lnTo>
                <a:lnTo>
                  <a:pt x="788" y="2191"/>
                </a:lnTo>
                <a:lnTo>
                  <a:pt x="788" y="2191"/>
                </a:lnTo>
                <a:lnTo>
                  <a:pt x="789" y="2209"/>
                </a:lnTo>
                <a:lnTo>
                  <a:pt x="792" y="2229"/>
                </a:lnTo>
                <a:lnTo>
                  <a:pt x="798" y="2245"/>
                </a:lnTo>
                <a:lnTo>
                  <a:pt x="806" y="2263"/>
                </a:lnTo>
                <a:lnTo>
                  <a:pt x="816" y="2280"/>
                </a:lnTo>
                <a:lnTo>
                  <a:pt x="827" y="2295"/>
                </a:lnTo>
                <a:lnTo>
                  <a:pt x="840" y="2308"/>
                </a:lnTo>
                <a:lnTo>
                  <a:pt x="855" y="2321"/>
                </a:lnTo>
                <a:lnTo>
                  <a:pt x="871" y="2333"/>
                </a:lnTo>
                <a:lnTo>
                  <a:pt x="889" y="2344"/>
                </a:lnTo>
                <a:lnTo>
                  <a:pt x="907" y="2353"/>
                </a:lnTo>
                <a:lnTo>
                  <a:pt x="928" y="2360"/>
                </a:lnTo>
                <a:lnTo>
                  <a:pt x="949" y="2368"/>
                </a:lnTo>
                <a:lnTo>
                  <a:pt x="972" y="2372"/>
                </a:lnTo>
                <a:lnTo>
                  <a:pt x="994" y="2374"/>
                </a:lnTo>
                <a:lnTo>
                  <a:pt x="1018" y="2375"/>
                </a:lnTo>
                <a:lnTo>
                  <a:pt x="1018" y="2375"/>
                </a:lnTo>
                <a:lnTo>
                  <a:pt x="1040" y="2374"/>
                </a:lnTo>
                <a:lnTo>
                  <a:pt x="1063" y="2372"/>
                </a:lnTo>
                <a:lnTo>
                  <a:pt x="1085" y="2368"/>
                </a:lnTo>
                <a:lnTo>
                  <a:pt x="1106" y="2360"/>
                </a:lnTo>
                <a:lnTo>
                  <a:pt x="1127" y="2353"/>
                </a:lnTo>
                <a:lnTo>
                  <a:pt x="1145" y="2344"/>
                </a:lnTo>
                <a:lnTo>
                  <a:pt x="1163" y="2333"/>
                </a:lnTo>
                <a:lnTo>
                  <a:pt x="1179" y="2321"/>
                </a:lnTo>
                <a:lnTo>
                  <a:pt x="1194" y="2308"/>
                </a:lnTo>
                <a:lnTo>
                  <a:pt x="1208" y="2295"/>
                </a:lnTo>
                <a:lnTo>
                  <a:pt x="1218" y="2280"/>
                </a:lnTo>
                <a:lnTo>
                  <a:pt x="1229" y="2263"/>
                </a:lnTo>
                <a:lnTo>
                  <a:pt x="1236" y="2245"/>
                </a:lnTo>
                <a:lnTo>
                  <a:pt x="1242" y="2229"/>
                </a:lnTo>
                <a:lnTo>
                  <a:pt x="1245" y="2209"/>
                </a:lnTo>
                <a:lnTo>
                  <a:pt x="1247" y="2191"/>
                </a:lnTo>
                <a:lnTo>
                  <a:pt x="1247" y="2191"/>
                </a:lnTo>
                <a:lnTo>
                  <a:pt x="1245" y="2175"/>
                </a:lnTo>
                <a:lnTo>
                  <a:pt x="1244" y="2160"/>
                </a:lnTo>
                <a:lnTo>
                  <a:pt x="1239" y="2145"/>
                </a:lnTo>
                <a:lnTo>
                  <a:pt x="1235" y="2133"/>
                </a:lnTo>
                <a:lnTo>
                  <a:pt x="1229" y="2121"/>
                </a:lnTo>
                <a:lnTo>
                  <a:pt x="1221" y="2111"/>
                </a:lnTo>
                <a:lnTo>
                  <a:pt x="1214" y="2102"/>
                </a:lnTo>
                <a:lnTo>
                  <a:pt x="1206" y="2093"/>
                </a:lnTo>
                <a:lnTo>
                  <a:pt x="1191" y="2079"/>
                </a:lnTo>
                <a:lnTo>
                  <a:pt x="1179" y="2069"/>
                </a:lnTo>
                <a:lnTo>
                  <a:pt x="1166" y="2061"/>
                </a:lnTo>
                <a:lnTo>
                  <a:pt x="1166" y="2061"/>
                </a:lnTo>
                <a:lnTo>
                  <a:pt x="1155" y="2057"/>
                </a:lnTo>
                <a:lnTo>
                  <a:pt x="1146" y="2051"/>
                </a:lnTo>
                <a:lnTo>
                  <a:pt x="1139" y="2043"/>
                </a:lnTo>
                <a:lnTo>
                  <a:pt x="1134" y="2037"/>
                </a:lnTo>
                <a:lnTo>
                  <a:pt x="1130" y="2030"/>
                </a:lnTo>
                <a:lnTo>
                  <a:pt x="1127" y="2024"/>
                </a:lnTo>
                <a:lnTo>
                  <a:pt x="1125" y="2017"/>
                </a:lnTo>
                <a:lnTo>
                  <a:pt x="1125" y="2011"/>
                </a:lnTo>
                <a:lnTo>
                  <a:pt x="1127" y="2005"/>
                </a:lnTo>
                <a:lnTo>
                  <a:pt x="1130" y="1999"/>
                </a:lnTo>
                <a:lnTo>
                  <a:pt x="1134" y="1994"/>
                </a:lnTo>
                <a:lnTo>
                  <a:pt x="1140" y="1990"/>
                </a:lnTo>
                <a:lnTo>
                  <a:pt x="1148" y="1985"/>
                </a:lnTo>
                <a:lnTo>
                  <a:pt x="1157" y="1982"/>
                </a:lnTo>
                <a:lnTo>
                  <a:pt x="1166" y="1981"/>
                </a:lnTo>
                <a:lnTo>
                  <a:pt x="1178" y="1981"/>
                </a:lnTo>
                <a:lnTo>
                  <a:pt x="1429" y="1981"/>
                </a:lnTo>
                <a:lnTo>
                  <a:pt x="1429" y="1979"/>
                </a:lnTo>
                <a:lnTo>
                  <a:pt x="1976" y="1979"/>
                </a:lnTo>
                <a:lnTo>
                  <a:pt x="1976" y="1176"/>
                </a:lnTo>
                <a:lnTo>
                  <a:pt x="1976" y="1176"/>
                </a:lnTo>
                <a:lnTo>
                  <a:pt x="1976" y="1166"/>
                </a:lnTo>
                <a:lnTo>
                  <a:pt x="1973" y="1155"/>
                </a:lnTo>
                <a:lnTo>
                  <a:pt x="1972" y="1147"/>
                </a:lnTo>
                <a:lnTo>
                  <a:pt x="1967" y="1139"/>
                </a:lnTo>
                <a:lnTo>
                  <a:pt x="1963" y="1133"/>
                </a:lnTo>
                <a:lnTo>
                  <a:pt x="1958" y="1129"/>
                </a:lnTo>
                <a:lnTo>
                  <a:pt x="1952" y="1126"/>
                </a:lnTo>
                <a:lnTo>
                  <a:pt x="1946" y="1124"/>
                </a:lnTo>
                <a:lnTo>
                  <a:pt x="1940" y="1124"/>
                </a:lnTo>
                <a:lnTo>
                  <a:pt x="1933" y="1126"/>
                </a:lnTo>
                <a:lnTo>
                  <a:pt x="1927" y="1129"/>
                </a:lnTo>
                <a:lnTo>
                  <a:pt x="1919" y="1133"/>
                </a:lnTo>
                <a:lnTo>
                  <a:pt x="1913" y="1139"/>
                </a:lnTo>
                <a:lnTo>
                  <a:pt x="1906" y="1147"/>
                </a:lnTo>
                <a:lnTo>
                  <a:pt x="1900" y="1155"/>
                </a:lnTo>
                <a:lnTo>
                  <a:pt x="1894" y="1164"/>
                </a:lnTo>
                <a:lnTo>
                  <a:pt x="1894" y="1164"/>
                </a:lnTo>
                <a:lnTo>
                  <a:pt x="1886" y="1178"/>
                </a:lnTo>
                <a:lnTo>
                  <a:pt x="1877" y="1190"/>
                </a:lnTo>
                <a:lnTo>
                  <a:pt x="1864" y="1205"/>
                </a:lnTo>
                <a:lnTo>
                  <a:pt x="1855" y="1212"/>
                </a:lnTo>
                <a:lnTo>
                  <a:pt x="1846" y="1220"/>
                </a:lnTo>
                <a:lnTo>
                  <a:pt x="1835" y="1227"/>
                </a:lnTo>
                <a:lnTo>
                  <a:pt x="1824" y="1233"/>
                </a:lnTo>
                <a:lnTo>
                  <a:pt x="1810" y="1238"/>
                </a:lnTo>
                <a:lnTo>
                  <a:pt x="1797" y="1242"/>
                </a:lnTo>
                <a:lnTo>
                  <a:pt x="1782" y="1245"/>
                </a:lnTo>
                <a:lnTo>
                  <a:pt x="1765" y="1245"/>
                </a:lnTo>
                <a:lnTo>
                  <a:pt x="1765" y="1245"/>
                </a:lnTo>
                <a:lnTo>
                  <a:pt x="1746" y="1244"/>
                </a:lnTo>
                <a:lnTo>
                  <a:pt x="1728" y="1241"/>
                </a:lnTo>
                <a:lnTo>
                  <a:pt x="1710" y="1235"/>
                </a:lnTo>
                <a:lnTo>
                  <a:pt x="1693" y="1227"/>
                </a:lnTo>
                <a:lnTo>
                  <a:pt x="1677" y="1218"/>
                </a:lnTo>
                <a:lnTo>
                  <a:pt x="1662" y="1206"/>
                </a:lnTo>
                <a:lnTo>
                  <a:pt x="1649" y="1193"/>
                </a:lnTo>
                <a:lnTo>
                  <a:pt x="1635" y="1178"/>
                </a:lnTo>
                <a:lnTo>
                  <a:pt x="1623" y="1161"/>
                </a:lnTo>
                <a:lnTo>
                  <a:pt x="1613" y="1145"/>
                </a:lnTo>
                <a:lnTo>
                  <a:pt x="1604" y="1126"/>
                </a:lnTo>
                <a:lnTo>
                  <a:pt x="1595" y="1105"/>
                </a:lnTo>
                <a:lnTo>
                  <a:pt x="1589" y="1084"/>
                </a:lnTo>
                <a:lnTo>
                  <a:pt x="1584" y="1063"/>
                </a:lnTo>
                <a:lnTo>
                  <a:pt x="1581" y="1039"/>
                </a:lnTo>
                <a:lnTo>
                  <a:pt x="1581" y="1016"/>
                </a:lnTo>
                <a:lnTo>
                  <a:pt x="1581" y="1016"/>
                </a:lnTo>
                <a:lnTo>
                  <a:pt x="1581" y="993"/>
                </a:lnTo>
                <a:lnTo>
                  <a:pt x="1584" y="970"/>
                </a:lnTo>
                <a:lnTo>
                  <a:pt x="1589" y="948"/>
                </a:lnTo>
                <a:lnTo>
                  <a:pt x="1595" y="927"/>
                </a:lnTo>
                <a:lnTo>
                  <a:pt x="1604" y="907"/>
                </a:lnTo>
                <a:lnTo>
                  <a:pt x="1613" y="888"/>
                </a:lnTo>
                <a:lnTo>
                  <a:pt x="1623" y="870"/>
                </a:lnTo>
                <a:lnTo>
                  <a:pt x="1635" y="854"/>
                </a:lnTo>
                <a:lnTo>
                  <a:pt x="1649" y="839"/>
                </a:lnTo>
                <a:lnTo>
                  <a:pt x="1662" y="825"/>
                </a:lnTo>
                <a:lnTo>
                  <a:pt x="1677" y="815"/>
                </a:lnTo>
                <a:lnTo>
                  <a:pt x="1693" y="804"/>
                </a:lnTo>
                <a:lnTo>
                  <a:pt x="1710" y="797"/>
                </a:lnTo>
                <a:lnTo>
                  <a:pt x="1728" y="791"/>
                </a:lnTo>
                <a:lnTo>
                  <a:pt x="1746" y="788"/>
                </a:lnTo>
                <a:lnTo>
                  <a:pt x="1765" y="786"/>
                </a:lnTo>
                <a:lnTo>
                  <a:pt x="1765" y="786"/>
                </a:lnTo>
                <a:close/>
              </a:path>
            </a:pathLst>
          </a:custGeom>
          <a:blipFill dpi="0" rotWithShape="1">
            <a:blip r:embed="rId9" cstate="print">
              <a:extLst>
                <a:ext uri="{28A0092B-C50C-407E-A947-70E740481C1C}">
                  <a14:useLocalDpi xmlns:a14="http://schemas.microsoft.com/office/drawing/2010/main" val="0"/>
                </a:ext>
              </a:extLst>
            </a:blip>
            <a:srcRect/>
            <a:stretch>
              <a:fillRect/>
            </a:stretch>
          </a:blipFill>
          <a:ln w="28575">
            <a:solidFill>
              <a:schemeClr val="bg1">
                <a:lumMod val="50000"/>
              </a:schemeClr>
            </a:solidFill>
            <a:prstDash val="solid"/>
            <a:round/>
            <a:headEnd/>
            <a:tailEnd/>
          </a:ln>
          <a:scene3d>
            <a:camera prst="orthographicFront"/>
            <a:lightRig rig="threePt" dir="t"/>
          </a:scene3d>
          <a:sp3d>
            <a:bevelT prst="angle"/>
          </a:sp3d>
        </p:spPr>
        <p:txBody>
          <a:bodyPr bIns="360000" anchor="ctr"/>
          <a:lstStyle/>
          <a:p>
            <a:pPr algn="ctr" eaLnBrk="1" hangingPunct="1"/>
            <a:endParaRPr lang="en-GB" b="1" dirty="0">
              <a:cs typeface="Arial" charset="0"/>
            </a:endParaRPr>
          </a:p>
        </p:txBody>
      </p:sp>
      <p:sp>
        <p:nvSpPr>
          <p:cNvPr id="11" name="Freeform 11"/>
          <p:cNvSpPr>
            <a:spLocks/>
          </p:cNvSpPr>
          <p:nvPr/>
        </p:nvSpPr>
        <p:spPr bwMode="auto">
          <a:xfrm>
            <a:off x="2971801" y="4702175"/>
            <a:ext cx="1887537" cy="1570038"/>
          </a:xfrm>
          <a:custGeom>
            <a:avLst/>
            <a:gdLst>
              <a:gd name="T0" fmla="*/ 791 w 2377"/>
              <a:gd name="T1" fmla="*/ 179 h 1976"/>
              <a:gd name="T2" fmla="*/ 813 w 2377"/>
              <a:gd name="T3" fmla="*/ 131 h 1976"/>
              <a:gd name="T4" fmla="*/ 855 w 2377"/>
              <a:gd name="T5" fmla="*/ 89 h 1976"/>
              <a:gd name="T6" fmla="*/ 886 w 2377"/>
              <a:gd name="T7" fmla="*/ 70 h 1976"/>
              <a:gd name="T8" fmla="*/ 907 w 2377"/>
              <a:gd name="T9" fmla="*/ 43 h 1976"/>
              <a:gd name="T10" fmla="*/ 904 w 2377"/>
              <a:gd name="T11" fmla="*/ 19 h 1976"/>
              <a:gd name="T12" fmla="*/ 877 w 2377"/>
              <a:gd name="T13" fmla="*/ 3 h 1976"/>
              <a:gd name="T14" fmla="*/ 0 w 2377"/>
              <a:gd name="T15" fmla="*/ 1976 h 1976"/>
              <a:gd name="T16" fmla="*/ 1980 w 2377"/>
              <a:gd name="T17" fmla="*/ 1121 h 1976"/>
              <a:gd name="T18" fmla="*/ 1986 w 2377"/>
              <a:gd name="T19" fmla="*/ 1090 h 1976"/>
              <a:gd name="T20" fmla="*/ 2004 w 2377"/>
              <a:gd name="T21" fmla="*/ 1069 h 1976"/>
              <a:gd name="T22" fmla="*/ 2031 w 2377"/>
              <a:gd name="T23" fmla="*/ 1072 h 1976"/>
              <a:gd name="T24" fmla="*/ 2057 w 2377"/>
              <a:gd name="T25" fmla="*/ 1099 h 1976"/>
              <a:gd name="T26" fmla="*/ 2079 w 2377"/>
              <a:gd name="T27" fmla="*/ 1134 h 1976"/>
              <a:gd name="T28" fmla="*/ 2121 w 2377"/>
              <a:gd name="T29" fmla="*/ 1170 h 1976"/>
              <a:gd name="T30" fmla="*/ 2175 w 2377"/>
              <a:gd name="T31" fmla="*/ 1188 h 1976"/>
              <a:gd name="T32" fmla="*/ 2229 w 2377"/>
              <a:gd name="T33" fmla="*/ 1184 h 1976"/>
              <a:gd name="T34" fmla="*/ 2294 w 2377"/>
              <a:gd name="T35" fmla="*/ 1149 h 1976"/>
              <a:gd name="T36" fmla="*/ 2345 w 2377"/>
              <a:gd name="T37" fmla="*/ 1088 h 1976"/>
              <a:gd name="T38" fmla="*/ 2372 w 2377"/>
              <a:gd name="T39" fmla="*/ 1006 h 1976"/>
              <a:gd name="T40" fmla="*/ 2375 w 2377"/>
              <a:gd name="T41" fmla="*/ 936 h 1976"/>
              <a:gd name="T42" fmla="*/ 2354 w 2377"/>
              <a:gd name="T43" fmla="*/ 850 h 1976"/>
              <a:gd name="T44" fmla="*/ 2309 w 2377"/>
              <a:gd name="T45" fmla="*/ 783 h 1976"/>
              <a:gd name="T46" fmla="*/ 2247 w 2377"/>
              <a:gd name="T47" fmla="*/ 740 h 1976"/>
              <a:gd name="T48" fmla="*/ 2191 w 2377"/>
              <a:gd name="T49" fmla="*/ 729 h 1976"/>
              <a:gd name="T50" fmla="*/ 2133 w 2377"/>
              <a:gd name="T51" fmla="*/ 743 h 1976"/>
              <a:gd name="T52" fmla="*/ 2093 w 2377"/>
              <a:gd name="T53" fmla="*/ 770 h 1976"/>
              <a:gd name="T54" fmla="*/ 2063 w 2377"/>
              <a:gd name="T55" fmla="*/ 810 h 1976"/>
              <a:gd name="T56" fmla="*/ 2037 w 2377"/>
              <a:gd name="T57" fmla="*/ 843 h 1976"/>
              <a:gd name="T58" fmla="*/ 2010 w 2377"/>
              <a:gd name="T59" fmla="*/ 852 h 1976"/>
              <a:gd name="T60" fmla="*/ 1989 w 2377"/>
              <a:gd name="T61" fmla="*/ 837 h 1976"/>
              <a:gd name="T62" fmla="*/ 1980 w 2377"/>
              <a:gd name="T63" fmla="*/ 798 h 1976"/>
              <a:gd name="T64" fmla="*/ 1178 w 2377"/>
              <a:gd name="T65" fmla="*/ 0 h 1976"/>
              <a:gd name="T66" fmla="*/ 1146 w 2377"/>
              <a:gd name="T67" fmla="*/ 6 h 1976"/>
              <a:gd name="T68" fmla="*/ 1127 w 2377"/>
              <a:gd name="T69" fmla="*/ 25 h 1976"/>
              <a:gd name="T70" fmla="*/ 1128 w 2377"/>
              <a:gd name="T71" fmla="*/ 51 h 1976"/>
              <a:gd name="T72" fmla="*/ 1155 w 2377"/>
              <a:gd name="T73" fmla="*/ 76 h 1976"/>
              <a:gd name="T74" fmla="*/ 1191 w 2377"/>
              <a:gd name="T75" fmla="*/ 98 h 1976"/>
              <a:gd name="T76" fmla="*/ 1227 w 2377"/>
              <a:gd name="T77" fmla="*/ 142 h 1976"/>
              <a:gd name="T78" fmla="*/ 1245 w 2377"/>
              <a:gd name="T79" fmla="*/ 196 h 1976"/>
              <a:gd name="T80" fmla="*/ 1242 w 2377"/>
              <a:gd name="T81" fmla="*/ 248 h 1976"/>
              <a:gd name="T82" fmla="*/ 1206 w 2377"/>
              <a:gd name="T83" fmla="*/ 314 h 1976"/>
              <a:gd name="T84" fmla="*/ 1145 w 2377"/>
              <a:gd name="T85" fmla="*/ 365 h 1976"/>
              <a:gd name="T86" fmla="*/ 1063 w 2377"/>
              <a:gd name="T87" fmla="*/ 391 h 1976"/>
              <a:gd name="T88" fmla="*/ 994 w 2377"/>
              <a:gd name="T89" fmla="*/ 394 h 1976"/>
              <a:gd name="T90" fmla="*/ 907 w 2377"/>
              <a:gd name="T91" fmla="*/ 374 h 1976"/>
              <a:gd name="T92" fmla="*/ 840 w 2377"/>
              <a:gd name="T93" fmla="*/ 329 h 1976"/>
              <a:gd name="T94" fmla="*/ 798 w 2377"/>
              <a:gd name="T95" fmla="*/ 266 h 1976"/>
              <a:gd name="T96" fmla="*/ 788 w 2377"/>
              <a:gd name="T97" fmla="*/ 212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6">
                <a:moveTo>
                  <a:pt x="788" y="212"/>
                </a:moveTo>
                <a:lnTo>
                  <a:pt x="788" y="212"/>
                </a:lnTo>
                <a:lnTo>
                  <a:pt x="788" y="196"/>
                </a:lnTo>
                <a:lnTo>
                  <a:pt x="791" y="179"/>
                </a:lnTo>
                <a:lnTo>
                  <a:pt x="795" y="166"/>
                </a:lnTo>
                <a:lnTo>
                  <a:pt x="800" y="152"/>
                </a:lnTo>
                <a:lnTo>
                  <a:pt x="806" y="142"/>
                </a:lnTo>
                <a:lnTo>
                  <a:pt x="813" y="131"/>
                </a:lnTo>
                <a:lnTo>
                  <a:pt x="821" y="121"/>
                </a:lnTo>
                <a:lnTo>
                  <a:pt x="828" y="113"/>
                </a:lnTo>
                <a:lnTo>
                  <a:pt x="843" y="98"/>
                </a:lnTo>
                <a:lnTo>
                  <a:pt x="855" y="89"/>
                </a:lnTo>
                <a:lnTo>
                  <a:pt x="868" y="82"/>
                </a:lnTo>
                <a:lnTo>
                  <a:pt x="868" y="82"/>
                </a:lnTo>
                <a:lnTo>
                  <a:pt x="877" y="76"/>
                </a:lnTo>
                <a:lnTo>
                  <a:pt x="886" y="70"/>
                </a:lnTo>
                <a:lnTo>
                  <a:pt x="894" y="64"/>
                </a:lnTo>
                <a:lnTo>
                  <a:pt x="900" y="57"/>
                </a:lnTo>
                <a:lnTo>
                  <a:pt x="904" y="51"/>
                </a:lnTo>
                <a:lnTo>
                  <a:pt x="907" y="43"/>
                </a:lnTo>
                <a:lnTo>
                  <a:pt x="909" y="37"/>
                </a:lnTo>
                <a:lnTo>
                  <a:pt x="909" y="31"/>
                </a:lnTo>
                <a:lnTo>
                  <a:pt x="907" y="25"/>
                </a:lnTo>
                <a:lnTo>
                  <a:pt x="904" y="19"/>
                </a:lnTo>
                <a:lnTo>
                  <a:pt x="900" y="13"/>
                </a:lnTo>
                <a:lnTo>
                  <a:pt x="894" y="9"/>
                </a:lnTo>
                <a:lnTo>
                  <a:pt x="886" y="6"/>
                </a:lnTo>
                <a:lnTo>
                  <a:pt x="877" y="3"/>
                </a:lnTo>
                <a:lnTo>
                  <a:pt x="867" y="1"/>
                </a:lnTo>
                <a:lnTo>
                  <a:pt x="856" y="0"/>
                </a:lnTo>
                <a:lnTo>
                  <a:pt x="0" y="0"/>
                </a:lnTo>
                <a:lnTo>
                  <a:pt x="0" y="1976"/>
                </a:lnTo>
                <a:lnTo>
                  <a:pt x="1979" y="1976"/>
                </a:lnTo>
                <a:lnTo>
                  <a:pt x="1979" y="1522"/>
                </a:lnTo>
                <a:lnTo>
                  <a:pt x="1980" y="1522"/>
                </a:lnTo>
                <a:lnTo>
                  <a:pt x="1980" y="1121"/>
                </a:lnTo>
                <a:lnTo>
                  <a:pt x="1980" y="1121"/>
                </a:lnTo>
                <a:lnTo>
                  <a:pt x="1982" y="1109"/>
                </a:lnTo>
                <a:lnTo>
                  <a:pt x="1983" y="1099"/>
                </a:lnTo>
                <a:lnTo>
                  <a:pt x="1986" y="1090"/>
                </a:lnTo>
                <a:lnTo>
                  <a:pt x="1989" y="1082"/>
                </a:lnTo>
                <a:lnTo>
                  <a:pt x="1994" y="1076"/>
                </a:lnTo>
                <a:lnTo>
                  <a:pt x="2000" y="1072"/>
                </a:lnTo>
                <a:lnTo>
                  <a:pt x="2004" y="1069"/>
                </a:lnTo>
                <a:lnTo>
                  <a:pt x="2010" y="1067"/>
                </a:lnTo>
                <a:lnTo>
                  <a:pt x="2018" y="1067"/>
                </a:lnTo>
                <a:lnTo>
                  <a:pt x="2024" y="1069"/>
                </a:lnTo>
                <a:lnTo>
                  <a:pt x="2031" y="1072"/>
                </a:lnTo>
                <a:lnTo>
                  <a:pt x="2037" y="1076"/>
                </a:lnTo>
                <a:lnTo>
                  <a:pt x="2045" y="1082"/>
                </a:lnTo>
                <a:lnTo>
                  <a:pt x="2051" y="1090"/>
                </a:lnTo>
                <a:lnTo>
                  <a:pt x="2057" y="1099"/>
                </a:lnTo>
                <a:lnTo>
                  <a:pt x="2063" y="1109"/>
                </a:lnTo>
                <a:lnTo>
                  <a:pt x="2063" y="1109"/>
                </a:lnTo>
                <a:lnTo>
                  <a:pt x="2070" y="1121"/>
                </a:lnTo>
                <a:lnTo>
                  <a:pt x="2079" y="1134"/>
                </a:lnTo>
                <a:lnTo>
                  <a:pt x="2093" y="1149"/>
                </a:lnTo>
                <a:lnTo>
                  <a:pt x="2102" y="1157"/>
                </a:lnTo>
                <a:lnTo>
                  <a:pt x="2111" y="1163"/>
                </a:lnTo>
                <a:lnTo>
                  <a:pt x="2121" y="1170"/>
                </a:lnTo>
                <a:lnTo>
                  <a:pt x="2133" y="1176"/>
                </a:lnTo>
                <a:lnTo>
                  <a:pt x="2146" y="1181"/>
                </a:lnTo>
                <a:lnTo>
                  <a:pt x="2160" y="1185"/>
                </a:lnTo>
                <a:lnTo>
                  <a:pt x="2175" y="1188"/>
                </a:lnTo>
                <a:lnTo>
                  <a:pt x="2191" y="1188"/>
                </a:lnTo>
                <a:lnTo>
                  <a:pt x="2191" y="1188"/>
                </a:lnTo>
                <a:lnTo>
                  <a:pt x="2211" y="1188"/>
                </a:lnTo>
                <a:lnTo>
                  <a:pt x="2229" y="1184"/>
                </a:lnTo>
                <a:lnTo>
                  <a:pt x="2247" y="1179"/>
                </a:lnTo>
                <a:lnTo>
                  <a:pt x="2263" y="1170"/>
                </a:lnTo>
                <a:lnTo>
                  <a:pt x="2279" y="1161"/>
                </a:lnTo>
                <a:lnTo>
                  <a:pt x="2294" y="1149"/>
                </a:lnTo>
                <a:lnTo>
                  <a:pt x="2309" y="1136"/>
                </a:lnTo>
                <a:lnTo>
                  <a:pt x="2321" y="1121"/>
                </a:lnTo>
                <a:lnTo>
                  <a:pt x="2333" y="1106"/>
                </a:lnTo>
                <a:lnTo>
                  <a:pt x="2345" y="1088"/>
                </a:lnTo>
                <a:lnTo>
                  <a:pt x="2354" y="1069"/>
                </a:lnTo>
                <a:lnTo>
                  <a:pt x="2362" y="1049"/>
                </a:lnTo>
                <a:lnTo>
                  <a:pt x="2368" y="1028"/>
                </a:lnTo>
                <a:lnTo>
                  <a:pt x="2372" y="1006"/>
                </a:lnTo>
                <a:lnTo>
                  <a:pt x="2375" y="983"/>
                </a:lnTo>
                <a:lnTo>
                  <a:pt x="2377" y="960"/>
                </a:lnTo>
                <a:lnTo>
                  <a:pt x="2377" y="960"/>
                </a:lnTo>
                <a:lnTo>
                  <a:pt x="2375" y="936"/>
                </a:lnTo>
                <a:lnTo>
                  <a:pt x="2372" y="913"/>
                </a:lnTo>
                <a:lnTo>
                  <a:pt x="2368" y="891"/>
                </a:lnTo>
                <a:lnTo>
                  <a:pt x="2362" y="870"/>
                </a:lnTo>
                <a:lnTo>
                  <a:pt x="2354" y="850"/>
                </a:lnTo>
                <a:lnTo>
                  <a:pt x="2345" y="831"/>
                </a:lnTo>
                <a:lnTo>
                  <a:pt x="2333" y="813"/>
                </a:lnTo>
                <a:lnTo>
                  <a:pt x="2321" y="797"/>
                </a:lnTo>
                <a:lnTo>
                  <a:pt x="2309" y="783"/>
                </a:lnTo>
                <a:lnTo>
                  <a:pt x="2294" y="770"/>
                </a:lnTo>
                <a:lnTo>
                  <a:pt x="2279" y="758"/>
                </a:lnTo>
                <a:lnTo>
                  <a:pt x="2263" y="749"/>
                </a:lnTo>
                <a:lnTo>
                  <a:pt x="2247" y="740"/>
                </a:lnTo>
                <a:lnTo>
                  <a:pt x="2229" y="735"/>
                </a:lnTo>
                <a:lnTo>
                  <a:pt x="2211" y="731"/>
                </a:lnTo>
                <a:lnTo>
                  <a:pt x="2191" y="729"/>
                </a:lnTo>
                <a:lnTo>
                  <a:pt x="2191" y="729"/>
                </a:lnTo>
                <a:lnTo>
                  <a:pt x="2175" y="731"/>
                </a:lnTo>
                <a:lnTo>
                  <a:pt x="2160" y="734"/>
                </a:lnTo>
                <a:lnTo>
                  <a:pt x="2146" y="737"/>
                </a:lnTo>
                <a:lnTo>
                  <a:pt x="2133" y="743"/>
                </a:lnTo>
                <a:lnTo>
                  <a:pt x="2121" y="749"/>
                </a:lnTo>
                <a:lnTo>
                  <a:pt x="2111" y="755"/>
                </a:lnTo>
                <a:lnTo>
                  <a:pt x="2102" y="762"/>
                </a:lnTo>
                <a:lnTo>
                  <a:pt x="2093" y="770"/>
                </a:lnTo>
                <a:lnTo>
                  <a:pt x="2079" y="785"/>
                </a:lnTo>
                <a:lnTo>
                  <a:pt x="2070" y="798"/>
                </a:lnTo>
                <a:lnTo>
                  <a:pt x="2063" y="810"/>
                </a:lnTo>
                <a:lnTo>
                  <a:pt x="2063" y="810"/>
                </a:lnTo>
                <a:lnTo>
                  <a:pt x="2057" y="820"/>
                </a:lnTo>
                <a:lnTo>
                  <a:pt x="2051" y="829"/>
                </a:lnTo>
                <a:lnTo>
                  <a:pt x="2045" y="837"/>
                </a:lnTo>
                <a:lnTo>
                  <a:pt x="2037" y="843"/>
                </a:lnTo>
                <a:lnTo>
                  <a:pt x="2031" y="847"/>
                </a:lnTo>
                <a:lnTo>
                  <a:pt x="2024" y="850"/>
                </a:lnTo>
                <a:lnTo>
                  <a:pt x="2018" y="852"/>
                </a:lnTo>
                <a:lnTo>
                  <a:pt x="2010" y="852"/>
                </a:lnTo>
                <a:lnTo>
                  <a:pt x="2004" y="850"/>
                </a:lnTo>
                <a:lnTo>
                  <a:pt x="2000" y="847"/>
                </a:lnTo>
                <a:lnTo>
                  <a:pt x="1994" y="843"/>
                </a:lnTo>
                <a:lnTo>
                  <a:pt x="1989" y="837"/>
                </a:lnTo>
                <a:lnTo>
                  <a:pt x="1986" y="829"/>
                </a:lnTo>
                <a:lnTo>
                  <a:pt x="1983" y="820"/>
                </a:lnTo>
                <a:lnTo>
                  <a:pt x="1982" y="810"/>
                </a:lnTo>
                <a:lnTo>
                  <a:pt x="1980" y="798"/>
                </a:lnTo>
                <a:lnTo>
                  <a:pt x="1980" y="547"/>
                </a:lnTo>
                <a:lnTo>
                  <a:pt x="1979" y="547"/>
                </a:lnTo>
                <a:lnTo>
                  <a:pt x="1979" y="0"/>
                </a:lnTo>
                <a:lnTo>
                  <a:pt x="1178" y="0"/>
                </a:lnTo>
                <a:lnTo>
                  <a:pt x="1178" y="0"/>
                </a:lnTo>
                <a:lnTo>
                  <a:pt x="1166" y="1"/>
                </a:lnTo>
                <a:lnTo>
                  <a:pt x="1155" y="3"/>
                </a:lnTo>
                <a:lnTo>
                  <a:pt x="1146" y="6"/>
                </a:lnTo>
                <a:lnTo>
                  <a:pt x="1140" y="9"/>
                </a:lnTo>
                <a:lnTo>
                  <a:pt x="1134" y="13"/>
                </a:lnTo>
                <a:lnTo>
                  <a:pt x="1130" y="19"/>
                </a:lnTo>
                <a:lnTo>
                  <a:pt x="1127" y="25"/>
                </a:lnTo>
                <a:lnTo>
                  <a:pt x="1125" y="31"/>
                </a:lnTo>
                <a:lnTo>
                  <a:pt x="1125" y="37"/>
                </a:lnTo>
                <a:lnTo>
                  <a:pt x="1125" y="43"/>
                </a:lnTo>
                <a:lnTo>
                  <a:pt x="1128" y="51"/>
                </a:lnTo>
                <a:lnTo>
                  <a:pt x="1133" y="57"/>
                </a:lnTo>
                <a:lnTo>
                  <a:pt x="1139" y="64"/>
                </a:lnTo>
                <a:lnTo>
                  <a:pt x="1146" y="70"/>
                </a:lnTo>
                <a:lnTo>
                  <a:pt x="1155" y="76"/>
                </a:lnTo>
                <a:lnTo>
                  <a:pt x="1166" y="82"/>
                </a:lnTo>
                <a:lnTo>
                  <a:pt x="1166" y="82"/>
                </a:lnTo>
                <a:lnTo>
                  <a:pt x="1178" y="89"/>
                </a:lnTo>
                <a:lnTo>
                  <a:pt x="1191" y="98"/>
                </a:lnTo>
                <a:lnTo>
                  <a:pt x="1206" y="113"/>
                </a:lnTo>
                <a:lnTo>
                  <a:pt x="1214" y="121"/>
                </a:lnTo>
                <a:lnTo>
                  <a:pt x="1221" y="131"/>
                </a:lnTo>
                <a:lnTo>
                  <a:pt x="1227" y="142"/>
                </a:lnTo>
                <a:lnTo>
                  <a:pt x="1233" y="152"/>
                </a:lnTo>
                <a:lnTo>
                  <a:pt x="1239" y="166"/>
                </a:lnTo>
                <a:lnTo>
                  <a:pt x="1242" y="179"/>
                </a:lnTo>
                <a:lnTo>
                  <a:pt x="1245" y="196"/>
                </a:lnTo>
                <a:lnTo>
                  <a:pt x="1247" y="212"/>
                </a:lnTo>
                <a:lnTo>
                  <a:pt x="1247" y="212"/>
                </a:lnTo>
                <a:lnTo>
                  <a:pt x="1245" y="230"/>
                </a:lnTo>
                <a:lnTo>
                  <a:pt x="1242" y="248"/>
                </a:lnTo>
                <a:lnTo>
                  <a:pt x="1236" y="266"/>
                </a:lnTo>
                <a:lnTo>
                  <a:pt x="1229" y="282"/>
                </a:lnTo>
                <a:lnTo>
                  <a:pt x="1218" y="299"/>
                </a:lnTo>
                <a:lnTo>
                  <a:pt x="1206" y="314"/>
                </a:lnTo>
                <a:lnTo>
                  <a:pt x="1194" y="329"/>
                </a:lnTo>
                <a:lnTo>
                  <a:pt x="1179" y="342"/>
                </a:lnTo>
                <a:lnTo>
                  <a:pt x="1163" y="354"/>
                </a:lnTo>
                <a:lnTo>
                  <a:pt x="1145" y="365"/>
                </a:lnTo>
                <a:lnTo>
                  <a:pt x="1125" y="374"/>
                </a:lnTo>
                <a:lnTo>
                  <a:pt x="1106" y="381"/>
                </a:lnTo>
                <a:lnTo>
                  <a:pt x="1085" y="387"/>
                </a:lnTo>
                <a:lnTo>
                  <a:pt x="1063" y="391"/>
                </a:lnTo>
                <a:lnTo>
                  <a:pt x="1040" y="394"/>
                </a:lnTo>
                <a:lnTo>
                  <a:pt x="1016" y="396"/>
                </a:lnTo>
                <a:lnTo>
                  <a:pt x="1016" y="396"/>
                </a:lnTo>
                <a:lnTo>
                  <a:pt x="994" y="394"/>
                </a:lnTo>
                <a:lnTo>
                  <a:pt x="970" y="391"/>
                </a:lnTo>
                <a:lnTo>
                  <a:pt x="949" y="387"/>
                </a:lnTo>
                <a:lnTo>
                  <a:pt x="928" y="381"/>
                </a:lnTo>
                <a:lnTo>
                  <a:pt x="907" y="374"/>
                </a:lnTo>
                <a:lnTo>
                  <a:pt x="888" y="365"/>
                </a:lnTo>
                <a:lnTo>
                  <a:pt x="871" y="354"/>
                </a:lnTo>
                <a:lnTo>
                  <a:pt x="855" y="342"/>
                </a:lnTo>
                <a:lnTo>
                  <a:pt x="840" y="329"/>
                </a:lnTo>
                <a:lnTo>
                  <a:pt x="827" y="314"/>
                </a:lnTo>
                <a:lnTo>
                  <a:pt x="815" y="299"/>
                </a:lnTo>
                <a:lnTo>
                  <a:pt x="806" y="282"/>
                </a:lnTo>
                <a:lnTo>
                  <a:pt x="798" y="266"/>
                </a:lnTo>
                <a:lnTo>
                  <a:pt x="792" y="248"/>
                </a:lnTo>
                <a:lnTo>
                  <a:pt x="789" y="230"/>
                </a:lnTo>
                <a:lnTo>
                  <a:pt x="788" y="212"/>
                </a:lnTo>
                <a:lnTo>
                  <a:pt x="788" y="212"/>
                </a:lnTo>
                <a:close/>
              </a:path>
            </a:pathLst>
          </a:custGeom>
          <a:blipFill dpi="0" rotWithShape="1">
            <a:blip r:embed="rId10">
              <a:extLst>
                <a:ext uri="{28A0092B-C50C-407E-A947-70E740481C1C}">
                  <a14:useLocalDpi xmlns:a14="http://schemas.microsoft.com/office/drawing/2010/main" val="0"/>
                </a:ext>
              </a:extLst>
            </a:blip>
            <a:srcRect/>
            <a:stretch>
              <a:fillRect/>
            </a:stretch>
          </a:blipFill>
          <a:ln w="28575">
            <a:solidFill>
              <a:schemeClr val="bg1">
                <a:lumMod val="50000"/>
              </a:schemeClr>
            </a:solidFill>
            <a:prstDash val="solid"/>
            <a:round/>
            <a:headEnd/>
            <a:tailEnd/>
          </a:ln>
          <a:scene3d>
            <a:camera prst="orthographicFront"/>
            <a:lightRig rig="threePt" dir="t"/>
          </a:scene3d>
          <a:sp3d>
            <a:bevelT prst="angle"/>
          </a:sp3d>
        </p:spPr>
        <p:txBody>
          <a:bodyPr bIns="360000" anchor="ctr"/>
          <a:lstStyle/>
          <a:p>
            <a:pPr algn="ctr" eaLnBrk="1" hangingPunct="1"/>
            <a:endParaRPr lang="en-GB" b="1" dirty="0">
              <a:cs typeface="Arial" charset="0"/>
            </a:endParaRPr>
          </a:p>
        </p:txBody>
      </p:sp>
      <p:sp>
        <p:nvSpPr>
          <p:cNvPr id="12" name="Freeform 7"/>
          <p:cNvSpPr>
            <a:spLocks/>
          </p:cNvSpPr>
          <p:nvPr/>
        </p:nvSpPr>
        <p:spPr bwMode="auto">
          <a:xfrm>
            <a:off x="4562748" y="4387851"/>
            <a:ext cx="1884362" cy="1884362"/>
          </a:xfrm>
          <a:custGeom>
            <a:avLst/>
            <a:gdLst>
              <a:gd name="T0" fmla="*/ 2145 w 2376"/>
              <a:gd name="T1" fmla="*/ 1136 h 2374"/>
              <a:gd name="T2" fmla="*/ 2092 w 2376"/>
              <a:gd name="T3" fmla="*/ 1169 h 2374"/>
              <a:gd name="T4" fmla="*/ 2056 w 2376"/>
              <a:gd name="T5" fmla="*/ 1218 h 2374"/>
              <a:gd name="T6" fmla="*/ 2023 w 2376"/>
              <a:gd name="T7" fmla="*/ 1248 h 2374"/>
              <a:gd name="T8" fmla="*/ 1993 w 2376"/>
              <a:gd name="T9" fmla="*/ 1241 h 2374"/>
              <a:gd name="T10" fmla="*/ 1979 w 2376"/>
              <a:gd name="T11" fmla="*/ 1198 h 2374"/>
              <a:gd name="T12" fmla="*/ 1102 w 2376"/>
              <a:gd name="T13" fmla="*/ 393 h 2374"/>
              <a:gd name="T14" fmla="*/ 1072 w 2376"/>
              <a:gd name="T15" fmla="*/ 371 h 2374"/>
              <a:gd name="T16" fmla="*/ 1080 w 2376"/>
              <a:gd name="T17" fmla="*/ 338 h 2374"/>
              <a:gd name="T18" fmla="*/ 1113 w 2376"/>
              <a:gd name="T19" fmla="*/ 314 h 2374"/>
              <a:gd name="T20" fmla="*/ 1168 w 2376"/>
              <a:gd name="T21" fmla="*/ 265 h 2374"/>
              <a:gd name="T22" fmla="*/ 1192 w 2376"/>
              <a:gd name="T23" fmla="*/ 200 h 2374"/>
              <a:gd name="T24" fmla="*/ 1183 w 2376"/>
              <a:gd name="T25" fmla="*/ 130 h 2374"/>
              <a:gd name="T26" fmla="*/ 1126 w 2376"/>
              <a:gd name="T27" fmla="*/ 54 h 2374"/>
              <a:gd name="T28" fmla="*/ 1032 w 2376"/>
              <a:gd name="T29" fmla="*/ 9 h 2374"/>
              <a:gd name="T30" fmla="*/ 939 w 2376"/>
              <a:gd name="T31" fmla="*/ 2 h 2374"/>
              <a:gd name="T32" fmla="*/ 835 w 2376"/>
              <a:gd name="T33" fmla="*/ 32 h 2374"/>
              <a:gd name="T34" fmla="*/ 761 w 2376"/>
              <a:gd name="T35" fmla="*/ 97 h 2374"/>
              <a:gd name="T36" fmla="*/ 734 w 2376"/>
              <a:gd name="T37" fmla="*/ 184 h 2374"/>
              <a:gd name="T38" fmla="*/ 746 w 2376"/>
              <a:gd name="T39" fmla="*/ 242 h 2374"/>
              <a:gd name="T40" fmla="*/ 788 w 2376"/>
              <a:gd name="T41" fmla="*/ 296 h 2374"/>
              <a:gd name="T42" fmla="*/ 833 w 2376"/>
              <a:gd name="T43" fmla="*/ 326 h 2374"/>
              <a:gd name="T44" fmla="*/ 855 w 2376"/>
              <a:gd name="T45" fmla="*/ 359 h 2374"/>
              <a:gd name="T46" fmla="*/ 840 w 2376"/>
              <a:gd name="T47" fmla="*/ 386 h 2374"/>
              <a:gd name="T48" fmla="*/ 0 w 2376"/>
              <a:gd name="T49" fmla="*/ 395 h 2374"/>
              <a:gd name="T50" fmla="*/ 24 w 2376"/>
              <a:gd name="T51" fmla="*/ 1250 h 2374"/>
              <a:gd name="T52" fmla="*/ 72 w 2376"/>
              <a:gd name="T53" fmla="*/ 1208 h 2374"/>
              <a:gd name="T54" fmla="*/ 111 w 2376"/>
              <a:gd name="T55" fmla="*/ 1160 h 2374"/>
              <a:gd name="T56" fmla="*/ 169 w 2376"/>
              <a:gd name="T57" fmla="*/ 1132 h 2374"/>
              <a:gd name="T58" fmla="*/ 238 w 2376"/>
              <a:gd name="T59" fmla="*/ 1133 h 2374"/>
              <a:gd name="T60" fmla="*/ 319 w 2376"/>
              <a:gd name="T61" fmla="*/ 1181 h 2374"/>
              <a:gd name="T62" fmla="*/ 371 w 2376"/>
              <a:gd name="T63" fmla="*/ 1268 h 2374"/>
              <a:gd name="T64" fmla="*/ 386 w 2376"/>
              <a:gd name="T65" fmla="*/ 1358 h 2374"/>
              <a:gd name="T66" fmla="*/ 364 w 2376"/>
              <a:gd name="T67" fmla="*/ 1467 h 2374"/>
              <a:gd name="T68" fmla="*/ 304 w 2376"/>
              <a:gd name="T69" fmla="*/ 1547 h 2374"/>
              <a:gd name="T70" fmla="*/ 220 w 2376"/>
              <a:gd name="T71" fmla="*/ 1586 h 2374"/>
              <a:gd name="T72" fmla="*/ 156 w 2376"/>
              <a:gd name="T73" fmla="*/ 1579 h 2374"/>
              <a:gd name="T74" fmla="*/ 102 w 2376"/>
              <a:gd name="T75" fmla="*/ 1547 h 2374"/>
              <a:gd name="T76" fmla="*/ 63 w 2376"/>
              <a:gd name="T77" fmla="*/ 1492 h 2374"/>
              <a:gd name="T78" fmla="*/ 15 w 2376"/>
              <a:gd name="T79" fmla="*/ 1467 h 2374"/>
              <a:gd name="T80" fmla="*/ 1979 w 2376"/>
              <a:gd name="T81" fmla="*/ 1519 h 2374"/>
              <a:gd name="T82" fmla="*/ 1988 w 2376"/>
              <a:gd name="T83" fmla="*/ 1482 h 2374"/>
              <a:gd name="T84" fmla="*/ 2017 w 2376"/>
              <a:gd name="T85" fmla="*/ 1467 h 2374"/>
              <a:gd name="T86" fmla="*/ 2050 w 2376"/>
              <a:gd name="T87" fmla="*/ 1488 h 2374"/>
              <a:gd name="T88" fmla="*/ 2078 w 2376"/>
              <a:gd name="T89" fmla="*/ 1532 h 2374"/>
              <a:gd name="T90" fmla="*/ 2132 w 2376"/>
              <a:gd name="T91" fmla="*/ 1574 h 2374"/>
              <a:gd name="T92" fmla="*/ 2190 w 2376"/>
              <a:gd name="T93" fmla="*/ 1588 h 2374"/>
              <a:gd name="T94" fmla="*/ 2278 w 2376"/>
              <a:gd name="T95" fmla="*/ 1559 h 2374"/>
              <a:gd name="T96" fmla="*/ 2344 w 2376"/>
              <a:gd name="T97" fmla="*/ 1486 h 2374"/>
              <a:gd name="T98" fmla="*/ 2374 w 2376"/>
              <a:gd name="T99" fmla="*/ 1381 h 2374"/>
              <a:gd name="T100" fmla="*/ 2367 w 2376"/>
              <a:gd name="T101" fmla="*/ 1290 h 2374"/>
              <a:gd name="T102" fmla="*/ 2322 w 2376"/>
              <a:gd name="T103" fmla="*/ 1196 h 2374"/>
              <a:gd name="T104" fmla="*/ 2246 w 2376"/>
              <a:gd name="T105" fmla="*/ 1139 h 2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6" h="2374">
                <a:moveTo>
                  <a:pt x="2190" y="1129"/>
                </a:moveTo>
                <a:lnTo>
                  <a:pt x="2190" y="1129"/>
                </a:lnTo>
                <a:lnTo>
                  <a:pt x="2174" y="1129"/>
                </a:lnTo>
                <a:lnTo>
                  <a:pt x="2159" y="1132"/>
                </a:lnTo>
                <a:lnTo>
                  <a:pt x="2145" y="1136"/>
                </a:lnTo>
                <a:lnTo>
                  <a:pt x="2132" y="1141"/>
                </a:lnTo>
                <a:lnTo>
                  <a:pt x="2121" y="1147"/>
                </a:lnTo>
                <a:lnTo>
                  <a:pt x="2110" y="1154"/>
                </a:lnTo>
                <a:lnTo>
                  <a:pt x="2101" y="1162"/>
                </a:lnTo>
                <a:lnTo>
                  <a:pt x="2092" y="1169"/>
                </a:lnTo>
                <a:lnTo>
                  <a:pt x="2078" y="1184"/>
                </a:lnTo>
                <a:lnTo>
                  <a:pt x="2069" y="1196"/>
                </a:lnTo>
                <a:lnTo>
                  <a:pt x="2062" y="1210"/>
                </a:lnTo>
                <a:lnTo>
                  <a:pt x="2062" y="1210"/>
                </a:lnTo>
                <a:lnTo>
                  <a:pt x="2056" y="1218"/>
                </a:lnTo>
                <a:lnTo>
                  <a:pt x="2050" y="1227"/>
                </a:lnTo>
                <a:lnTo>
                  <a:pt x="2044" y="1235"/>
                </a:lnTo>
                <a:lnTo>
                  <a:pt x="2036" y="1241"/>
                </a:lnTo>
                <a:lnTo>
                  <a:pt x="2030" y="1245"/>
                </a:lnTo>
                <a:lnTo>
                  <a:pt x="2023" y="1248"/>
                </a:lnTo>
                <a:lnTo>
                  <a:pt x="2017" y="1250"/>
                </a:lnTo>
                <a:lnTo>
                  <a:pt x="2009" y="1250"/>
                </a:lnTo>
                <a:lnTo>
                  <a:pt x="2003" y="1248"/>
                </a:lnTo>
                <a:lnTo>
                  <a:pt x="1999" y="1245"/>
                </a:lnTo>
                <a:lnTo>
                  <a:pt x="1993" y="1241"/>
                </a:lnTo>
                <a:lnTo>
                  <a:pt x="1988" y="1235"/>
                </a:lnTo>
                <a:lnTo>
                  <a:pt x="1985" y="1227"/>
                </a:lnTo>
                <a:lnTo>
                  <a:pt x="1982" y="1218"/>
                </a:lnTo>
                <a:lnTo>
                  <a:pt x="1981" y="1208"/>
                </a:lnTo>
                <a:lnTo>
                  <a:pt x="1979" y="1198"/>
                </a:lnTo>
                <a:lnTo>
                  <a:pt x="1979" y="395"/>
                </a:lnTo>
                <a:lnTo>
                  <a:pt x="1125" y="395"/>
                </a:lnTo>
                <a:lnTo>
                  <a:pt x="1125" y="395"/>
                </a:lnTo>
                <a:lnTo>
                  <a:pt x="1113" y="395"/>
                </a:lnTo>
                <a:lnTo>
                  <a:pt x="1102" y="393"/>
                </a:lnTo>
                <a:lnTo>
                  <a:pt x="1093" y="390"/>
                </a:lnTo>
                <a:lnTo>
                  <a:pt x="1086" y="386"/>
                </a:lnTo>
                <a:lnTo>
                  <a:pt x="1080" y="381"/>
                </a:lnTo>
                <a:lnTo>
                  <a:pt x="1075" y="377"/>
                </a:lnTo>
                <a:lnTo>
                  <a:pt x="1072" y="371"/>
                </a:lnTo>
                <a:lnTo>
                  <a:pt x="1071" y="365"/>
                </a:lnTo>
                <a:lnTo>
                  <a:pt x="1071" y="359"/>
                </a:lnTo>
                <a:lnTo>
                  <a:pt x="1072" y="351"/>
                </a:lnTo>
                <a:lnTo>
                  <a:pt x="1075" y="345"/>
                </a:lnTo>
                <a:lnTo>
                  <a:pt x="1080" y="338"/>
                </a:lnTo>
                <a:lnTo>
                  <a:pt x="1086" y="332"/>
                </a:lnTo>
                <a:lnTo>
                  <a:pt x="1093" y="326"/>
                </a:lnTo>
                <a:lnTo>
                  <a:pt x="1102" y="319"/>
                </a:lnTo>
                <a:lnTo>
                  <a:pt x="1113" y="314"/>
                </a:lnTo>
                <a:lnTo>
                  <a:pt x="1113" y="314"/>
                </a:lnTo>
                <a:lnTo>
                  <a:pt x="1125" y="307"/>
                </a:lnTo>
                <a:lnTo>
                  <a:pt x="1138" y="296"/>
                </a:lnTo>
                <a:lnTo>
                  <a:pt x="1153" y="283"/>
                </a:lnTo>
                <a:lnTo>
                  <a:pt x="1160" y="275"/>
                </a:lnTo>
                <a:lnTo>
                  <a:pt x="1168" y="265"/>
                </a:lnTo>
                <a:lnTo>
                  <a:pt x="1174" y="254"/>
                </a:lnTo>
                <a:lnTo>
                  <a:pt x="1180" y="242"/>
                </a:lnTo>
                <a:lnTo>
                  <a:pt x="1186" y="230"/>
                </a:lnTo>
                <a:lnTo>
                  <a:pt x="1189" y="215"/>
                </a:lnTo>
                <a:lnTo>
                  <a:pt x="1192" y="200"/>
                </a:lnTo>
                <a:lnTo>
                  <a:pt x="1193" y="184"/>
                </a:lnTo>
                <a:lnTo>
                  <a:pt x="1193" y="184"/>
                </a:lnTo>
                <a:lnTo>
                  <a:pt x="1192" y="166"/>
                </a:lnTo>
                <a:lnTo>
                  <a:pt x="1187" y="147"/>
                </a:lnTo>
                <a:lnTo>
                  <a:pt x="1183" y="130"/>
                </a:lnTo>
                <a:lnTo>
                  <a:pt x="1174" y="112"/>
                </a:lnTo>
                <a:lnTo>
                  <a:pt x="1165" y="97"/>
                </a:lnTo>
                <a:lnTo>
                  <a:pt x="1153" y="81"/>
                </a:lnTo>
                <a:lnTo>
                  <a:pt x="1141" y="67"/>
                </a:lnTo>
                <a:lnTo>
                  <a:pt x="1126" y="54"/>
                </a:lnTo>
                <a:lnTo>
                  <a:pt x="1110" y="42"/>
                </a:lnTo>
                <a:lnTo>
                  <a:pt x="1092" y="32"/>
                </a:lnTo>
                <a:lnTo>
                  <a:pt x="1072" y="23"/>
                </a:lnTo>
                <a:lnTo>
                  <a:pt x="1053" y="15"/>
                </a:lnTo>
                <a:lnTo>
                  <a:pt x="1032" y="9"/>
                </a:lnTo>
                <a:lnTo>
                  <a:pt x="1009" y="3"/>
                </a:lnTo>
                <a:lnTo>
                  <a:pt x="987" y="2"/>
                </a:lnTo>
                <a:lnTo>
                  <a:pt x="963" y="0"/>
                </a:lnTo>
                <a:lnTo>
                  <a:pt x="963" y="0"/>
                </a:lnTo>
                <a:lnTo>
                  <a:pt x="939" y="2"/>
                </a:lnTo>
                <a:lnTo>
                  <a:pt x="917" y="3"/>
                </a:lnTo>
                <a:lnTo>
                  <a:pt x="894" y="9"/>
                </a:lnTo>
                <a:lnTo>
                  <a:pt x="873" y="15"/>
                </a:lnTo>
                <a:lnTo>
                  <a:pt x="854" y="23"/>
                </a:lnTo>
                <a:lnTo>
                  <a:pt x="835" y="32"/>
                </a:lnTo>
                <a:lnTo>
                  <a:pt x="817" y="42"/>
                </a:lnTo>
                <a:lnTo>
                  <a:pt x="802" y="54"/>
                </a:lnTo>
                <a:lnTo>
                  <a:pt x="787" y="67"/>
                </a:lnTo>
                <a:lnTo>
                  <a:pt x="773" y="81"/>
                </a:lnTo>
                <a:lnTo>
                  <a:pt x="761" y="97"/>
                </a:lnTo>
                <a:lnTo>
                  <a:pt x="752" y="112"/>
                </a:lnTo>
                <a:lnTo>
                  <a:pt x="745" y="130"/>
                </a:lnTo>
                <a:lnTo>
                  <a:pt x="739" y="147"/>
                </a:lnTo>
                <a:lnTo>
                  <a:pt x="734" y="166"/>
                </a:lnTo>
                <a:lnTo>
                  <a:pt x="734" y="184"/>
                </a:lnTo>
                <a:lnTo>
                  <a:pt x="734" y="184"/>
                </a:lnTo>
                <a:lnTo>
                  <a:pt x="734" y="200"/>
                </a:lnTo>
                <a:lnTo>
                  <a:pt x="737" y="215"/>
                </a:lnTo>
                <a:lnTo>
                  <a:pt x="742" y="230"/>
                </a:lnTo>
                <a:lnTo>
                  <a:pt x="746" y="242"/>
                </a:lnTo>
                <a:lnTo>
                  <a:pt x="752" y="254"/>
                </a:lnTo>
                <a:lnTo>
                  <a:pt x="760" y="265"/>
                </a:lnTo>
                <a:lnTo>
                  <a:pt x="766" y="275"/>
                </a:lnTo>
                <a:lnTo>
                  <a:pt x="775" y="283"/>
                </a:lnTo>
                <a:lnTo>
                  <a:pt x="788" y="296"/>
                </a:lnTo>
                <a:lnTo>
                  <a:pt x="802" y="307"/>
                </a:lnTo>
                <a:lnTo>
                  <a:pt x="814" y="314"/>
                </a:lnTo>
                <a:lnTo>
                  <a:pt x="814" y="314"/>
                </a:lnTo>
                <a:lnTo>
                  <a:pt x="824" y="319"/>
                </a:lnTo>
                <a:lnTo>
                  <a:pt x="833" y="326"/>
                </a:lnTo>
                <a:lnTo>
                  <a:pt x="840" y="332"/>
                </a:lnTo>
                <a:lnTo>
                  <a:pt x="846" y="338"/>
                </a:lnTo>
                <a:lnTo>
                  <a:pt x="851" y="345"/>
                </a:lnTo>
                <a:lnTo>
                  <a:pt x="854" y="351"/>
                </a:lnTo>
                <a:lnTo>
                  <a:pt x="855" y="359"/>
                </a:lnTo>
                <a:lnTo>
                  <a:pt x="855" y="365"/>
                </a:lnTo>
                <a:lnTo>
                  <a:pt x="854" y="371"/>
                </a:lnTo>
                <a:lnTo>
                  <a:pt x="851" y="377"/>
                </a:lnTo>
                <a:lnTo>
                  <a:pt x="846" y="381"/>
                </a:lnTo>
                <a:lnTo>
                  <a:pt x="840" y="386"/>
                </a:lnTo>
                <a:lnTo>
                  <a:pt x="833" y="390"/>
                </a:lnTo>
                <a:lnTo>
                  <a:pt x="824" y="393"/>
                </a:lnTo>
                <a:lnTo>
                  <a:pt x="814" y="395"/>
                </a:lnTo>
                <a:lnTo>
                  <a:pt x="802" y="395"/>
                </a:lnTo>
                <a:lnTo>
                  <a:pt x="0" y="395"/>
                </a:lnTo>
                <a:lnTo>
                  <a:pt x="0" y="1236"/>
                </a:lnTo>
                <a:lnTo>
                  <a:pt x="0" y="1236"/>
                </a:lnTo>
                <a:lnTo>
                  <a:pt x="8" y="1244"/>
                </a:lnTo>
                <a:lnTo>
                  <a:pt x="15" y="1248"/>
                </a:lnTo>
                <a:lnTo>
                  <a:pt x="24" y="1250"/>
                </a:lnTo>
                <a:lnTo>
                  <a:pt x="35" y="1247"/>
                </a:lnTo>
                <a:lnTo>
                  <a:pt x="45" y="1242"/>
                </a:lnTo>
                <a:lnTo>
                  <a:pt x="54" y="1235"/>
                </a:lnTo>
                <a:lnTo>
                  <a:pt x="63" y="1223"/>
                </a:lnTo>
                <a:lnTo>
                  <a:pt x="72" y="1208"/>
                </a:lnTo>
                <a:lnTo>
                  <a:pt x="72" y="1208"/>
                </a:lnTo>
                <a:lnTo>
                  <a:pt x="80" y="1196"/>
                </a:lnTo>
                <a:lnTo>
                  <a:pt x="89" y="1183"/>
                </a:lnTo>
                <a:lnTo>
                  <a:pt x="102" y="1168"/>
                </a:lnTo>
                <a:lnTo>
                  <a:pt x="111" y="1160"/>
                </a:lnTo>
                <a:lnTo>
                  <a:pt x="120" y="1153"/>
                </a:lnTo>
                <a:lnTo>
                  <a:pt x="130" y="1147"/>
                </a:lnTo>
                <a:lnTo>
                  <a:pt x="142" y="1141"/>
                </a:lnTo>
                <a:lnTo>
                  <a:pt x="156" y="1135"/>
                </a:lnTo>
                <a:lnTo>
                  <a:pt x="169" y="1132"/>
                </a:lnTo>
                <a:lnTo>
                  <a:pt x="184" y="1129"/>
                </a:lnTo>
                <a:lnTo>
                  <a:pt x="201" y="1127"/>
                </a:lnTo>
                <a:lnTo>
                  <a:pt x="201" y="1127"/>
                </a:lnTo>
                <a:lnTo>
                  <a:pt x="220" y="1129"/>
                </a:lnTo>
                <a:lnTo>
                  <a:pt x="238" y="1133"/>
                </a:lnTo>
                <a:lnTo>
                  <a:pt x="256" y="1138"/>
                </a:lnTo>
                <a:lnTo>
                  <a:pt x="272" y="1147"/>
                </a:lnTo>
                <a:lnTo>
                  <a:pt x="289" y="1156"/>
                </a:lnTo>
                <a:lnTo>
                  <a:pt x="304" y="1168"/>
                </a:lnTo>
                <a:lnTo>
                  <a:pt x="319" y="1181"/>
                </a:lnTo>
                <a:lnTo>
                  <a:pt x="331" y="1195"/>
                </a:lnTo>
                <a:lnTo>
                  <a:pt x="343" y="1211"/>
                </a:lnTo>
                <a:lnTo>
                  <a:pt x="353" y="1229"/>
                </a:lnTo>
                <a:lnTo>
                  <a:pt x="364" y="1248"/>
                </a:lnTo>
                <a:lnTo>
                  <a:pt x="371" y="1268"/>
                </a:lnTo>
                <a:lnTo>
                  <a:pt x="377" y="1289"/>
                </a:lnTo>
                <a:lnTo>
                  <a:pt x="382" y="1311"/>
                </a:lnTo>
                <a:lnTo>
                  <a:pt x="385" y="1334"/>
                </a:lnTo>
                <a:lnTo>
                  <a:pt x="386" y="1358"/>
                </a:lnTo>
                <a:lnTo>
                  <a:pt x="386" y="1358"/>
                </a:lnTo>
                <a:lnTo>
                  <a:pt x="385" y="1381"/>
                </a:lnTo>
                <a:lnTo>
                  <a:pt x="382" y="1404"/>
                </a:lnTo>
                <a:lnTo>
                  <a:pt x="377" y="1426"/>
                </a:lnTo>
                <a:lnTo>
                  <a:pt x="371" y="1447"/>
                </a:lnTo>
                <a:lnTo>
                  <a:pt x="364" y="1467"/>
                </a:lnTo>
                <a:lnTo>
                  <a:pt x="353" y="1486"/>
                </a:lnTo>
                <a:lnTo>
                  <a:pt x="343" y="1504"/>
                </a:lnTo>
                <a:lnTo>
                  <a:pt x="331" y="1519"/>
                </a:lnTo>
                <a:lnTo>
                  <a:pt x="319" y="1534"/>
                </a:lnTo>
                <a:lnTo>
                  <a:pt x="304" y="1547"/>
                </a:lnTo>
                <a:lnTo>
                  <a:pt x="289" y="1559"/>
                </a:lnTo>
                <a:lnTo>
                  <a:pt x="272" y="1568"/>
                </a:lnTo>
                <a:lnTo>
                  <a:pt x="256" y="1577"/>
                </a:lnTo>
                <a:lnTo>
                  <a:pt x="238" y="1582"/>
                </a:lnTo>
                <a:lnTo>
                  <a:pt x="220" y="1586"/>
                </a:lnTo>
                <a:lnTo>
                  <a:pt x="201" y="1586"/>
                </a:lnTo>
                <a:lnTo>
                  <a:pt x="201" y="1586"/>
                </a:lnTo>
                <a:lnTo>
                  <a:pt x="184" y="1586"/>
                </a:lnTo>
                <a:lnTo>
                  <a:pt x="169" y="1583"/>
                </a:lnTo>
                <a:lnTo>
                  <a:pt x="156" y="1579"/>
                </a:lnTo>
                <a:lnTo>
                  <a:pt x="142" y="1574"/>
                </a:lnTo>
                <a:lnTo>
                  <a:pt x="130" y="1568"/>
                </a:lnTo>
                <a:lnTo>
                  <a:pt x="120" y="1561"/>
                </a:lnTo>
                <a:lnTo>
                  <a:pt x="111" y="1555"/>
                </a:lnTo>
                <a:lnTo>
                  <a:pt x="102" y="1547"/>
                </a:lnTo>
                <a:lnTo>
                  <a:pt x="89" y="1532"/>
                </a:lnTo>
                <a:lnTo>
                  <a:pt x="80" y="1519"/>
                </a:lnTo>
                <a:lnTo>
                  <a:pt x="72" y="1507"/>
                </a:lnTo>
                <a:lnTo>
                  <a:pt x="72" y="1507"/>
                </a:lnTo>
                <a:lnTo>
                  <a:pt x="63" y="1492"/>
                </a:lnTo>
                <a:lnTo>
                  <a:pt x="54" y="1480"/>
                </a:lnTo>
                <a:lnTo>
                  <a:pt x="45" y="1473"/>
                </a:lnTo>
                <a:lnTo>
                  <a:pt x="35" y="1467"/>
                </a:lnTo>
                <a:lnTo>
                  <a:pt x="24" y="1465"/>
                </a:lnTo>
                <a:lnTo>
                  <a:pt x="15" y="1467"/>
                </a:lnTo>
                <a:lnTo>
                  <a:pt x="8" y="1471"/>
                </a:lnTo>
                <a:lnTo>
                  <a:pt x="0" y="1479"/>
                </a:lnTo>
                <a:lnTo>
                  <a:pt x="0" y="2374"/>
                </a:lnTo>
                <a:lnTo>
                  <a:pt x="1979" y="2374"/>
                </a:lnTo>
                <a:lnTo>
                  <a:pt x="1979" y="1519"/>
                </a:lnTo>
                <a:lnTo>
                  <a:pt x="1979" y="1519"/>
                </a:lnTo>
                <a:lnTo>
                  <a:pt x="1981" y="1507"/>
                </a:lnTo>
                <a:lnTo>
                  <a:pt x="1982" y="1497"/>
                </a:lnTo>
                <a:lnTo>
                  <a:pt x="1985" y="1488"/>
                </a:lnTo>
                <a:lnTo>
                  <a:pt x="1988" y="1482"/>
                </a:lnTo>
                <a:lnTo>
                  <a:pt x="1993" y="1476"/>
                </a:lnTo>
                <a:lnTo>
                  <a:pt x="1999" y="1471"/>
                </a:lnTo>
                <a:lnTo>
                  <a:pt x="2003" y="1468"/>
                </a:lnTo>
                <a:lnTo>
                  <a:pt x="2009" y="1467"/>
                </a:lnTo>
                <a:lnTo>
                  <a:pt x="2017" y="1467"/>
                </a:lnTo>
                <a:lnTo>
                  <a:pt x="2023" y="1467"/>
                </a:lnTo>
                <a:lnTo>
                  <a:pt x="2030" y="1470"/>
                </a:lnTo>
                <a:lnTo>
                  <a:pt x="2036" y="1474"/>
                </a:lnTo>
                <a:lnTo>
                  <a:pt x="2044" y="1480"/>
                </a:lnTo>
                <a:lnTo>
                  <a:pt x="2050" y="1488"/>
                </a:lnTo>
                <a:lnTo>
                  <a:pt x="2056" y="1497"/>
                </a:lnTo>
                <a:lnTo>
                  <a:pt x="2062" y="1507"/>
                </a:lnTo>
                <a:lnTo>
                  <a:pt x="2062" y="1507"/>
                </a:lnTo>
                <a:lnTo>
                  <a:pt x="2069" y="1519"/>
                </a:lnTo>
                <a:lnTo>
                  <a:pt x="2078" y="1532"/>
                </a:lnTo>
                <a:lnTo>
                  <a:pt x="2092" y="1547"/>
                </a:lnTo>
                <a:lnTo>
                  <a:pt x="2101" y="1555"/>
                </a:lnTo>
                <a:lnTo>
                  <a:pt x="2110" y="1562"/>
                </a:lnTo>
                <a:lnTo>
                  <a:pt x="2121" y="1568"/>
                </a:lnTo>
                <a:lnTo>
                  <a:pt x="2132" y="1574"/>
                </a:lnTo>
                <a:lnTo>
                  <a:pt x="2145" y="1580"/>
                </a:lnTo>
                <a:lnTo>
                  <a:pt x="2159" y="1583"/>
                </a:lnTo>
                <a:lnTo>
                  <a:pt x="2174" y="1586"/>
                </a:lnTo>
                <a:lnTo>
                  <a:pt x="2190" y="1588"/>
                </a:lnTo>
                <a:lnTo>
                  <a:pt x="2190" y="1588"/>
                </a:lnTo>
                <a:lnTo>
                  <a:pt x="2210" y="1586"/>
                </a:lnTo>
                <a:lnTo>
                  <a:pt x="2228" y="1583"/>
                </a:lnTo>
                <a:lnTo>
                  <a:pt x="2246" y="1577"/>
                </a:lnTo>
                <a:lnTo>
                  <a:pt x="2262" y="1570"/>
                </a:lnTo>
                <a:lnTo>
                  <a:pt x="2278" y="1559"/>
                </a:lnTo>
                <a:lnTo>
                  <a:pt x="2293" y="1547"/>
                </a:lnTo>
                <a:lnTo>
                  <a:pt x="2308" y="1535"/>
                </a:lnTo>
                <a:lnTo>
                  <a:pt x="2322" y="1520"/>
                </a:lnTo>
                <a:lnTo>
                  <a:pt x="2332" y="1504"/>
                </a:lnTo>
                <a:lnTo>
                  <a:pt x="2344" y="1486"/>
                </a:lnTo>
                <a:lnTo>
                  <a:pt x="2353" y="1467"/>
                </a:lnTo>
                <a:lnTo>
                  <a:pt x="2361" y="1447"/>
                </a:lnTo>
                <a:lnTo>
                  <a:pt x="2367" y="1426"/>
                </a:lnTo>
                <a:lnTo>
                  <a:pt x="2371" y="1404"/>
                </a:lnTo>
                <a:lnTo>
                  <a:pt x="2374" y="1381"/>
                </a:lnTo>
                <a:lnTo>
                  <a:pt x="2376" y="1358"/>
                </a:lnTo>
                <a:lnTo>
                  <a:pt x="2376" y="1358"/>
                </a:lnTo>
                <a:lnTo>
                  <a:pt x="2374" y="1335"/>
                </a:lnTo>
                <a:lnTo>
                  <a:pt x="2371" y="1311"/>
                </a:lnTo>
                <a:lnTo>
                  <a:pt x="2367" y="1290"/>
                </a:lnTo>
                <a:lnTo>
                  <a:pt x="2361" y="1269"/>
                </a:lnTo>
                <a:lnTo>
                  <a:pt x="2353" y="1248"/>
                </a:lnTo>
                <a:lnTo>
                  <a:pt x="2344" y="1229"/>
                </a:lnTo>
                <a:lnTo>
                  <a:pt x="2332" y="1213"/>
                </a:lnTo>
                <a:lnTo>
                  <a:pt x="2322" y="1196"/>
                </a:lnTo>
                <a:lnTo>
                  <a:pt x="2308" y="1181"/>
                </a:lnTo>
                <a:lnTo>
                  <a:pt x="2293" y="1168"/>
                </a:lnTo>
                <a:lnTo>
                  <a:pt x="2278" y="1156"/>
                </a:lnTo>
                <a:lnTo>
                  <a:pt x="2262" y="1147"/>
                </a:lnTo>
                <a:lnTo>
                  <a:pt x="2246" y="1139"/>
                </a:lnTo>
                <a:lnTo>
                  <a:pt x="2228" y="1133"/>
                </a:lnTo>
                <a:lnTo>
                  <a:pt x="2210" y="1130"/>
                </a:lnTo>
                <a:lnTo>
                  <a:pt x="2190" y="1129"/>
                </a:lnTo>
                <a:lnTo>
                  <a:pt x="2190" y="1129"/>
                </a:lnTo>
                <a:close/>
              </a:path>
            </a:pathLst>
          </a:custGeom>
          <a:blipFill dpi="0" rotWithShape="1">
            <a:blip r:embed="rId11" cstate="print">
              <a:extLst>
                <a:ext uri="{28A0092B-C50C-407E-A947-70E740481C1C}">
                  <a14:useLocalDpi xmlns:a14="http://schemas.microsoft.com/office/drawing/2010/main" val="0"/>
                </a:ext>
              </a:extLst>
            </a:blip>
            <a:srcRect/>
            <a:stretch>
              <a:fillRect/>
            </a:stretch>
          </a:blipFill>
          <a:ln w="28575">
            <a:solidFill>
              <a:schemeClr val="bg1">
                <a:lumMod val="50000"/>
              </a:schemeClr>
            </a:solidFill>
            <a:prstDash val="solid"/>
            <a:round/>
            <a:headEnd/>
            <a:tailEnd/>
          </a:ln>
          <a:scene3d>
            <a:camera prst="orthographicFront"/>
            <a:lightRig rig="threePt" dir="t"/>
          </a:scene3d>
          <a:sp3d>
            <a:bevelT prst="angle"/>
          </a:sp3d>
        </p:spPr>
        <p:txBody>
          <a:bodyPr bIns="360000" anchor="ctr"/>
          <a:lstStyle/>
          <a:p>
            <a:pPr algn="ctr" eaLnBrk="1" hangingPunct="1"/>
            <a:br>
              <a:rPr lang="en-GB" dirty="0">
                <a:cs typeface="Arial" charset="0"/>
              </a:rPr>
            </a:br>
            <a:endParaRPr lang="en-GB" b="1" dirty="0">
              <a:cs typeface="Arial" charset="0"/>
            </a:endParaRPr>
          </a:p>
        </p:txBody>
      </p:sp>
      <p:sp>
        <p:nvSpPr>
          <p:cNvPr id="13" name="Freeform 8"/>
          <p:cNvSpPr>
            <a:spLocks/>
          </p:cNvSpPr>
          <p:nvPr/>
        </p:nvSpPr>
        <p:spPr bwMode="auto">
          <a:xfrm>
            <a:off x="4238996" y="1555751"/>
            <a:ext cx="1885950" cy="1882775"/>
          </a:xfrm>
          <a:custGeom>
            <a:avLst/>
            <a:gdLst>
              <a:gd name="T0" fmla="*/ 2222 w 2377"/>
              <a:gd name="T1" fmla="*/ 795 h 2371"/>
              <a:gd name="T2" fmla="*/ 2275 w 2377"/>
              <a:gd name="T3" fmla="*/ 827 h 2371"/>
              <a:gd name="T4" fmla="*/ 2314 w 2377"/>
              <a:gd name="T5" fmla="*/ 882 h 2371"/>
              <a:gd name="T6" fmla="*/ 2362 w 2377"/>
              <a:gd name="T7" fmla="*/ 907 h 2371"/>
              <a:gd name="T8" fmla="*/ 395 w 2377"/>
              <a:gd name="T9" fmla="*/ 855 h 2371"/>
              <a:gd name="T10" fmla="*/ 386 w 2377"/>
              <a:gd name="T11" fmla="*/ 892 h 2371"/>
              <a:gd name="T12" fmla="*/ 358 w 2377"/>
              <a:gd name="T13" fmla="*/ 907 h 2371"/>
              <a:gd name="T14" fmla="*/ 325 w 2377"/>
              <a:gd name="T15" fmla="*/ 886 h 2371"/>
              <a:gd name="T16" fmla="*/ 296 w 2377"/>
              <a:gd name="T17" fmla="*/ 842 h 2371"/>
              <a:gd name="T18" fmla="*/ 242 w 2377"/>
              <a:gd name="T19" fmla="*/ 800 h 2371"/>
              <a:gd name="T20" fmla="*/ 184 w 2377"/>
              <a:gd name="T21" fmla="*/ 786 h 2371"/>
              <a:gd name="T22" fmla="*/ 96 w 2377"/>
              <a:gd name="T23" fmla="*/ 815 h 2371"/>
              <a:gd name="T24" fmla="*/ 32 w 2377"/>
              <a:gd name="T25" fmla="*/ 888 h 2371"/>
              <a:gd name="T26" fmla="*/ 0 w 2377"/>
              <a:gd name="T27" fmla="*/ 993 h 2371"/>
              <a:gd name="T28" fmla="*/ 8 w 2377"/>
              <a:gd name="T29" fmla="*/ 1084 h 2371"/>
              <a:gd name="T30" fmla="*/ 54 w 2377"/>
              <a:gd name="T31" fmla="*/ 1178 h 2371"/>
              <a:gd name="T32" fmla="*/ 129 w 2377"/>
              <a:gd name="T33" fmla="*/ 1235 h 2371"/>
              <a:gd name="T34" fmla="*/ 201 w 2377"/>
              <a:gd name="T35" fmla="*/ 1245 h 2371"/>
              <a:gd name="T36" fmla="*/ 265 w 2377"/>
              <a:gd name="T37" fmla="*/ 1220 h 2371"/>
              <a:gd name="T38" fmla="*/ 313 w 2377"/>
              <a:gd name="T39" fmla="*/ 1164 h 2371"/>
              <a:gd name="T40" fmla="*/ 338 w 2377"/>
              <a:gd name="T41" fmla="*/ 1133 h 2371"/>
              <a:gd name="T42" fmla="*/ 371 w 2377"/>
              <a:gd name="T43" fmla="*/ 1126 h 2371"/>
              <a:gd name="T44" fmla="*/ 392 w 2377"/>
              <a:gd name="T45" fmla="*/ 1155 h 2371"/>
              <a:gd name="T46" fmla="*/ 1256 w 2377"/>
              <a:gd name="T47" fmla="*/ 1976 h 2371"/>
              <a:gd name="T48" fmla="*/ 1298 w 2377"/>
              <a:gd name="T49" fmla="*/ 1990 h 2371"/>
              <a:gd name="T50" fmla="*/ 1305 w 2377"/>
              <a:gd name="T51" fmla="*/ 2020 h 2371"/>
              <a:gd name="T52" fmla="*/ 1275 w 2377"/>
              <a:gd name="T53" fmla="*/ 2052 h 2371"/>
              <a:gd name="T54" fmla="*/ 1225 w 2377"/>
              <a:gd name="T55" fmla="*/ 2088 h 2371"/>
              <a:gd name="T56" fmla="*/ 1193 w 2377"/>
              <a:gd name="T57" fmla="*/ 2141 h 2371"/>
              <a:gd name="T58" fmla="*/ 1186 w 2377"/>
              <a:gd name="T59" fmla="*/ 2206 h 2371"/>
              <a:gd name="T60" fmla="*/ 1225 w 2377"/>
              <a:gd name="T61" fmla="*/ 2290 h 2371"/>
              <a:gd name="T62" fmla="*/ 1305 w 2377"/>
              <a:gd name="T63" fmla="*/ 2348 h 2371"/>
              <a:gd name="T64" fmla="*/ 1414 w 2377"/>
              <a:gd name="T65" fmla="*/ 2371 h 2371"/>
              <a:gd name="T66" fmla="*/ 1504 w 2377"/>
              <a:gd name="T67" fmla="*/ 2357 h 2371"/>
              <a:gd name="T68" fmla="*/ 1591 w 2377"/>
              <a:gd name="T69" fmla="*/ 2304 h 2371"/>
              <a:gd name="T70" fmla="*/ 1639 w 2377"/>
              <a:gd name="T71" fmla="*/ 2224 h 2371"/>
              <a:gd name="T72" fmla="*/ 1640 w 2377"/>
              <a:gd name="T73" fmla="*/ 2156 h 2371"/>
              <a:gd name="T74" fmla="*/ 1612 w 2377"/>
              <a:gd name="T75" fmla="*/ 2097 h 2371"/>
              <a:gd name="T76" fmla="*/ 1564 w 2377"/>
              <a:gd name="T77" fmla="*/ 2057 h 2371"/>
              <a:gd name="T78" fmla="*/ 1526 w 2377"/>
              <a:gd name="T79" fmla="*/ 2026 h 2371"/>
              <a:gd name="T80" fmla="*/ 1526 w 2377"/>
              <a:gd name="T81" fmla="*/ 1994 h 2371"/>
              <a:gd name="T82" fmla="*/ 1564 w 2377"/>
              <a:gd name="T83" fmla="*/ 1976 h 2371"/>
              <a:gd name="T84" fmla="*/ 2370 w 2377"/>
              <a:gd name="T85" fmla="*/ 1130 h 2371"/>
              <a:gd name="T86" fmla="*/ 2323 w 2377"/>
              <a:gd name="T87" fmla="*/ 1139 h 2371"/>
              <a:gd name="T88" fmla="*/ 2289 w 2377"/>
              <a:gd name="T89" fmla="*/ 1191 h 2371"/>
              <a:gd name="T90" fmla="*/ 2235 w 2377"/>
              <a:gd name="T91" fmla="*/ 1233 h 2371"/>
              <a:gd name="T92" fmla="*/ 2177 w 2377"/>
              <a:gd name="T93" fmla="*/ 1245 h 2371"/>
              <a:gd name="T94" fmla="*/ 2089 w 2377"/>
              <a:gd name="T95" fmla="*/ 1218 h 2371"/>
              <a:gd name="T96" fmla="*/ 2024 w 2377"/>
              <a:gd name="T97" fmla="*/ 1145 h 2371"/>
              <a:gd name="T98" fmla="*/ 1993 w 2377"/>
              <a:gd name="T99" fmla="*/ 1040 h 2371"/>
              <a:gd name="T100" fmla="*/ 2000 w 2377"/>
              <a:gd name="T101" fmla="*/ 948 h 2371"/>
              <a:gd name="T102" fmla="*/ 2047 w 2377"/>
              <a:gd name="T103" fmla="*/ 855 h 2371"/>
              <a:gd name="T104" fmla="*/ 2121 w 2377"/>
              <a:gd name="T105" fmla="*/ 797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7" h="2371">
                <a:moveTo>
                  <a:pt x="2177" y="788"/>
                </a:moveTo>
                <a:lnTo>
                  <a:pt x="2177" y="788"/>
                </a:lnTo>
                <a:lnTo>
                  <a:pt x="2193" y="788"/>
                </a:lnTo>
                <a:lnTo>
                  <a:pt x="2208" y="791"/>
                </a:lnTo>
                <a:lnTo>
                  <a:pt x="2222" y="795"/>
                </a:lnTo>
                <a:lnTo>
                  <a:pt x="2235" y="800"/>
                </a:lnTo>
                <a:lnTo>
                  <a:pt x="2247" y="806"/>
                </a:lnTo>
                <a:lnTo>
                  <a:pt x="2257" y="813"/>
                </a:lnTo>
                <a:lnTo>
                  <a:pt x="2266" y="819"/>
                </a:lnTo>
                <a:lnTo>
                  <a:pt x="2275" y="827"/>
                </a:lnTo>
                <a:lnTo>
                  <a:pt x="2289" y="842"/>
                </a:lnTo>
                <a:lnTo>
                  <a:pt x="2298" y="855"/>
                </a:lnTo>
                <a:lnTo>
                  <a:pt x="2305" y="867"/>
                </a:lnTo>
                <a:lnTo>
                  <a:pt x="2305" y="867"/>
                </a:lnTo>
                <a:lnTo>
                  <a:pt x="2314" y="882"/>
                </a:lnTo>
                <a:lnTo>
                  <a:pt x="2323" y="894"/>
                </a:lnTo>
                <a:lnTo>
                  <a:pt x="2334" y="901"/>
                </a:lnTo>
                <a:lnTo>
                  <a:pt x="2343" y="907"/>
                </a:lnTo>
                <a:lnTo>
                  <a:pt x="2353" y="909"/>
                </a:lnTo>
                <a:lnTo>
                  <a:pt x="2362" y="907"/>
                </a:lnTo>
                <a:lnTo>
                  <a:pt x="2370" y="903"/>
                </a:lnTo>
                <a:lnTo>
                  <a:pt x="2377" y="895"/>
                </a:lnTo>
                <a:lnTo>
                  <a:pt x="2377" y="0"/>
                </a:lnTo>
                <a:lnTo>
                  <a:pt x="395" y="0"/>
                </a:lnTo>
                <a:lnTo>
                  <a:pt x="395" y="855"/>
                </a:lnTo>
                <a:lnTo>
                  <a:pt x="395" y="855"/>
                </a:lnTo>
                <a:lnTo>
                  <a:pt x="393" y="867"/>
                </a:lnTo>
                <a:lnTo>
                  <a:pt x="392" y="877"/>
                </a:lnTo>
                <a:lnTo>
                  <a:pt x="389" y="886"/>
                </a:lnTo>
                <a:lnTo>
                  <a:pt x="386" y="892"/>
                </a:lnTo>
                <a:lnTo>
                  <a:pt x="382" y="898"/>
                </a:lnTo>
                <a:lnTo>
                  <a:pt x="377" y="903"/>
                </a:lnTo>
                <a:lnTo>
                  <a:pt x="371" y="906"/>
                </a:lnTo>
                <a:lnTo>
                  <a:pt x="365" y="907"/>
                </a:lnTo>
                <a:lnTo>
                  <a:pt x="358" y="907"/>
                </a:lnTo>
                <a:lnTo>
                  <a:pt x="352" y="907"/>
                </a:lnTo>
                <a:lnTo>
                  <a:pt x="344" y="904"/>
                </a:lnTo>
                <a:lnTo>
                  <a:pt x="338" y="900"/>
                </a:lnTo>
                <a:lnTo>
                  <a:pt x="331" y="894"/>
                </a:lnTo>
                <a:lnTo>
                  <a:pt x="325" y="886"/>
                </a:lnTo>
                <a:lnTo>
                  <a:pt x="319" y="877"/>
                </a:lnTo>
                <a:lnTo>
                  <a:pt x="313" y="867"/>
                </a:lnTo>
                <a:lnTo>
                  <a:pt x="313" y="867"/>
                </a:lnTo>
                <a:lnTo>
                  <a:pt x="305" y="855"/>
                </a:lnTo>
                <a:lnTo>
                  <a:pt x="296" y="842"/>
                </a:lnTo>
                <a:lnTo>
                  <a:pt x="283" y="827"/>
                </a:lnTo>
                <a:lnTo>
                  <a:pt x="274" y="819"/>
                </a:lnTo>
                <a:lnTo>
                  <a:pt x="265" y="812"/>
                </a:lnTo>
                <a:lnTo>
                  <a:pt x="254" y="806"/>
                </a:lnTo>
                <a:lnTo>
                  <a:pt x="242" y="800"/>
                </a:lnTo>
                <a:lnTo>
                  <a:pt x="229" y="794"/>
                </a:lnTo>
                <a:lnTo>
                  <a:pt x="216" y="791"/>
                </a:lnTo>
                <a:lnTo>
                  <a:pt x="201" y="788"/>
                </a:lnTo>
                <a:lnTo>
                  <a:pt x="184" y="786"/>
                </a:lnTo>
                <a:lnTo>
                  <a:pt x="184" y="786"/>
                </a:lnTo>
                <a:lnTo>
                  <a:pt x="165" y="788"/>
                </a:lnTo>
                <a:lnTo>
                  <a:pt x="147" y="791"/>
                </a:lnTo>
                <a:lnTo>
                  <a:pt x="129" y="797"/>
                </a:lnTo>
                <a:lnTo>
                  <a:pt x="112" y="804"/>
                </a:lnTo>
                <a:lnTo>
                  <a:pt x="96" y="815"/>
                </a:lnTo>
                <a:lnTo>
                  <a:pt x="81" y="825"/>
                </a:lnTo>
                <a:lnTo>
                  <a:pt x="66" y="839"/>
                </a:lnTo>
                <a:lnTo>
                  <a:pt x="54" y="854"/>
                </a:lnTo>
                <a:lnTo>
                  <a:pt x="42" y="870"/>
                </a:lnTo>
                <a:lnTo>
                  <a:pt x="32" y="888"/>
                </a:lnTo>
                <a:lnTo>
                  <a:pt x="21" y="907"/>
                </a:lnTo>
                <a:lnTo>
                  <a:pt x="14" y="927"/>
                </a:lnTo>
                <a:lnTo>
                  <a:pt x="8" y="948"/>
                </a:lnTo>
                <a:lnTo>
                  <a:pt x="3" y="970"/>
                </a:lnTo>
                <a:lnTo>
                  <a:pt x="0" y="993"/>
                </a:lnTo>
                <a:lnTo>
                  <a:pt x="0" y="1016"/>
                </a:lnTo>
                <a:lnTo>
                  <a:pt x="0" y="1016"/>
                </a:lnTo>
                <a:lnTo>
                  <a:pt x="0" y="1039"/>
                </a:lnTo>
                <a:lnTo>
                  <a:pt x="3" y="1063"/>
                </a:lnTo>
                <a:lnTo>
                  <a:pt x="8" y="1084"/>
                </a:lnTo>
                <a:lnTo>
                  <a:pt x="14" y="1105"/>
                </a:lnTo>
                <a:lnTo>
                  <a:pt x="21" y="1126"/>
                </a:lnTo>
                <a:lnTo>
                  <a:pt x="32" y="1145"/>
                </a:lnTo>
                <a:lnTo>
                  <a:pt x="42" y="1161"/>
                </a:lnTo>
                <a:lnTo>
                  <a:pt x="54" y="1178"/>
                </a:lnTo>
                <a:lnTo>
                  <a:pt x="66" y="1193"/>
                </a:lnTo>
                <a:lnTo>
                  <a:pt x="81" y="1206"/>
                </a:lnTo>
                <a:lnTo>
                  <a:pt x="96" y="1218"/>
                </a:lnTo>
                <a:lnTo>
                  <a:pt x="112" y="1227"/>
                </a:lnTo>
                <a:lnTo>
                  <a:pt x="129" y="1235"/>
                </a:lnTo>
                <a:lnTo>
                  <a:pt x="147" y="1241"/>
                </a:lnTo>
                <a:lnTo>
                  <a:pt x="165" y="1244"/>
                </a:lnTo>
                <a:lnTo>
                  <a:pt x="184" y="1245"/>
                </a:lnTo>
                <a:lnTo>
                  <a:pt x="184" y="1245"/>
                </a:lnTo>
                <a:lnTo>
                  <a:pt x="201" y="1245"/>
                </a:lnTo>
                <a:lnTo>
                  <a:pt x="216" y="1242"/>
                </a:lnTo>
                <a:lnTo>
                  <a:pt x="229" y="1238"/>
                </a:lnTo>
                <a:lnTo>
                  <a:pt x="242" y="1233"/>
                </a:lnTo>
                <a:lnTo>
                  <a:pt x="254" y="1227"/>
                </a:lnTo>
                <a:lnTo>
                  <a:pt x="265" y="1220"/>
                </a:lnTo>
                <a:lnTo>
                  <a:pt x="274" y="1212"/>
                </a:lnTo>
                <a:lnTo>
                  <a:pt x="283" y="1205"/>
                </a:lnTo>
                <a:lnTo>
                  <a:pt x="296" y="1190"/>
                </a:lnTo>
                <a:lnTo>
                  <a:pt x="305" y="1178"/>
                </a:lnTo>
                <a:lnTo>
                  <a:pt x="313" y="1164"/>
                </a:lnTo>
                <a:lnTo>
                  <a:pt x="313" y="1164"/>
                </a:lnTo>
                <a:lnTo>
                  <a:pt x="319" y="1155"/>
                </a:lnTo>
                <a:lnTo>
                  <a:pt x="325" y="1147"/>
                </a:lnTo>
                <a:lnTo>
                  <a:pt x="331" y="1139"/>
                </a:lnTo>
                <a:lnTo>
                  <a:pt x="338" y="1133"/>
                </a:lnTo>
                <a:lnTo>
                  <a:pt x="344" y="1129"/>
                </a:lnTo>
                <a:lnTo>
                  <a:pt x="352" y="1126"/>
                </a:lnTo>
                <a:lnTo>
                  <a:pt x="358" y="1124"/>
                </a:lnTo>
                <a:lnTo>
                  <a:pt x="365" y="1124"/>
                </a:lnTo>
                <a:lnTo>
                  <a:pt x="371" y="1126"/>
                </a:lnTo>
                <a:lnTo>
                  <a:pt x="377" y="1129"/>
                </a:lnTo>
                <a:lnTo>
                  <a:pt x="382" y="1133"/>
                </a:lnTo>
                <a:lnTo>
                  <a:pt x="386" y="1139"/>
                </a:lnTo>
                <a:lnTo>
                  <a:pt x="389" y="1147"/>
                </a:lnTo>
                <a:lnTo>
                  <a:pt x="392" y="1155"/>
                </a:lnTo>
                <a:lnTo>
                  <a:pt x="393" y="1166"/>
                </a:lnTo>
                <a:lnTo>
                  <a:pt x="395" y="1176"/>
                </a:lnTo>
                <a:lnTo>
                  <a:pt x="395" y="1979"/>
                </a:lnTo>
                <a:lnTo>
                  <a:pt x="1256" y="1976"/>
                </a:lnTo>
                <a:lnTo>
                  <a:pt x="1256" y="1976"/>
                </a:lnTo>
                <a:lnTo>
                  <a:pt x="1266" y="1978"/>
                </a:lnTo>
                <a:lnTo>
                  <a:pt x="1277" y="1979"/>
                </a:lnTo>
                <a:lnTo>
                  <a:pt x="1286" y="1982"/>
                </a:lnTo>
                <a:lnTo>
                  <a:pt x="1292" y="1985"/>
                </a:lnTo>
                <a:lnTo>
                  <a:pt x="1298" y="1990"/>
                </a:lnTo>
                <a:lnTo>
                  <a:pt x="1302" y="1996"/>
                </a:lnTo>
                <a:lnTo>
                  <a:pt x="1305" y="2000"/>
                </a:lnTo>
                <a:lnTo>
                  <a:pt x="1307" y="2006"/>
                </a:lnTo>
                <a:lnTo>
                  <a:pt x="1307" y="2014"/>
                </a:lnTo>
                <a:lnTo>
                  <a:pt x="1305" y="2020"/>
                </a:lnTo>
                <a:lnTo>
                  <a:pt x="1302" y="2027"/>
                </a:lnTo>
                <a:lnTo>
                  <a:pt x="1298" y="2033"/>
                </a:lnTo>
                <a:lnTo>
                  <a:pt x="1292" y="2040"/>
                </a:lnTo>
                <a:lnTo>
                  <a:pt x="1284" y="2046"/>
                </a:lnTo>
                <a:lnTo>
                  <a:pt x="1275" y="2052"/>
                </a:lnTo>
                <a:lnTo>
                  <a:pt x="1265" y="2057"/>
                </a:lnTo>
                <a:lnTo>
                  <a:pt x="1265" y="2057"/>
                </a:lnTo>
                <a:lnTo>
                  <a:pt x="1253" y="2064"/>
                </a:lnTo>
                <a:lnTo>
                  <a:pt x="1239" y="2075"/>
                </a:lnTo>
                <a:lnTo>
                  <a:pt x="1225" y="2088"/>
                </a:lnTo>
                <a:lnTo>
                  <a:pt x="1217" y="2097"/>
                </a:lnTo>
                <a:lnTo>
                  <a:pt x="1211" y="2106"/>
                </a:lnTo>
                <a:lnTo>
                  <a:pt x="1204" y="2117"/>
                </a:lnTo>
                <a:lnTo>
                  <a:pt x="1198" y="2129"/>
                </a:lnTo>
                <a:lnTo>
                  <a:pt x="1193" y="2141"/>
                </a:lnTo>
                <a:lnTo>
                  <a:pt x="1189" y="2156"/>
                </a:lnTo>
                <a:lnTo>
                  <a:pt x="1186" y="2171"/>
                </a:lnTo>
                <a:lnTo>
                  <a:pt x="1186" y="2187"/>
                </a:lnTo>
                <a:lnTo>
                  <a:pt x="1186" y="2187"/>
                </a:lnTo>
                <a:lnTo>
                  <a:pt x="1186" y="2206"/>
                </a:lnTo>
                <a:lnTo>
                  <a:pt x="1190" y="2224"/>
                </a:lnTo>
                <a:lnTo>
                  <a:pt x="1196" y="2242"/>
                </a:lnTo>
                <a:lnTo>
                  <a:pt x="1204" y="2259"/>
                </a:lnTo>
                <a:lnTo>
                  <a:pt x="1213" y="2275"/>
                </a:lnTo>
                <a:lnTo>
                  <a:pt x="1225" y="2290"/>
                </a:lnTo>
                <a:lnTo>
                  <a:pt x="1238" y="2304"/>
                </a:lnTo>
                <a:lnTo>
                  <a:pt x="1253" y="2317"/>
                </a:lnTo>
                <a:lnTo>
                  <a:pt x="1268" y="2329"/>
                </a:lnTo>
                <a:lnTo>
                  <a:pt x="1286" y="2339"/>
                </a:lnTo>
                <a:lnTo>
                  <a:pt x="1305" y="2348"/>
                </a:lnTo>
                <a:lnTo>
                  <a:pt x="1325" y="2357"/>
                </a:lnTo>
                <a:lnTo>
                  <a:pt x="1346" y="2363"/>
                </a:lnTo>
                <a:lnTo>
                  <a:pt x="1368" y="2368"/>
                </a:lnTo>
                <a:lnTo>
                  <a:pt x="1390" y="2371"/>
                </a:lnTo>
                <a:lnTo>
                  <a:pt x="1414" y="2371"/>
                </a:lnTo>
                <a:lnTo>
                  <a:pt x="1414" y="2371"/>
                </a:lnTo>
                <a:lnTo>
                  <a:pt x="1438" y="2371"/>
                </a:lnTo>
                <a:lnTo>
                  <a:pt x="1461" y="2368"/>
                </a:lnTo>
                <a:lnTo>
                  <a:pt x="1483" y="2363"/>
                </a:lnTo>
                <a:lnTo>
                  <a:pt x="1504" y="2357"/>
                </a:lnTo>
                <a:lnTo>
                  <a:pt x="1523" y="2348"/>
                </a:lnTo>
                <a:lnTo>
                  <a:pt x="1543" y="2339"/>
                </a:lnTo>
                <a:lnTo>
                  <a:pt x="1561" y="2329"/>
                </a:lnTo>
                <a:lnTo>
                  <a:pt x="1577" y="2317"/>
                </a:lnTo>
                <a:lnTo>
                  <a:pt x="1591" y="2304"/>
                </a:lnTo>
                <a:lnTo>
                  <a:pt x="1604" y="2290"/>
                </a:lnTo>
                <a:lnTo>
                  <a:pt x="1616" y="2275"/>
                </a:lnTo>
                <a:lnTo>
                  <a:pt x="1625" y="2259"/>
                </a:lnTo>
                <a:lnTo>
                  <a:pt x="1634" y="2242"/>
                </a:lnTo>
                <a:lnTo>
                  <a:pt x="1639" y="2224"/>
                </a:lnTo>
                <a:lnTo>
                  <a:pt x="1643" y="2206"/>
                </a:lnTo>
                <a:lnTo>
                  <a:pt x="1645" y="2187"/>
                </a:lnTo>
                <a:lnTo>
                  <a:pt x="1645" y="2187"/>
                </a:lnTo>
                <a:lnTo>
                  <a:pt x="1643" y="2171"/>
                </a:lnTo>
                <a:lnTo>
                  <a:pt x="1640" y="2156"/>
                </a:lnTo>
                <a:lnTo>
                  <a:pt x="1637" y="2141"/>
                </a:lnTo>
                <a:lnTo>
                  <a:pt x="1631" y="2129"/>
                </a:lnTo>
                <a:lnTo>
                  <a:pt x="1625" y="2117"/>
                </a:lnTo>
                <a:lnTo>
                  <a:pt x="1619" y="2106"/>
                </a:lnTo>
                <a:lnTo>
                  <a:pt x="1612" y="2097"/>
                </a:lnTo>
                <a:lnTo>
                  <a:pt x="1604" y="2088"/>
                </a:lnTo>
                <a:lnTo>
                  <a:pt x="1589" y="2075"/>
                </a:lnTo>
                <a:lnTo>
                  <a:pt x="1576" y="2064"/>
                </a:lnTo>
                <a:lnTo>
                  <a:pt x="1564" y="2057"/>
                </a:lnTo>
                <a:lnTo>
                  <a:pt x="1564" y="2057"/>
                </a:lnTo>
                <a:lnTo>
                  <a:pt x="1553" y="2052"/>
                </a:lnTo>
                <a:lnTo>
                  <a:pt x="1544" y="2046"/>
                </a:lnTo>
                <a:lnTo>
                  <a:pt x="1537" y="2039"/>
                </a:lnTo>
                <a:lnTo>
                  <a:pt x="1531" y="2033"/>
                </a:lnTo>
                <a:lnTo>
                  <a:pt x="1526" y="2026"/>
                </a:lnTo>
                <a:lnTo>
                  <a:pt x="1523" y="2020"/>
                </a:lnTo>
                <a:lnTo>
                  <a:pt x="1522" y="2012"/>
                </a:lnTo>
                <a:lnTo>
                  <a:pt x="1522" y="2006"/>
                </a:lnTo>
                <a:lnTo>
                  <a:pt x="1523" y="2000"/>
                </a:lnTo>
                <a:lnTo>
                  <a:pt x="1526" y="1994"/>
                </a:lnTo>
                <a:lnTo>
                  <a:pt x="1531" y="1990"/>
                </a:lnTo>
                <a:lnTo>
                  <a:pt x="1537" y="1985"/>
                </a:lnTo>
                <a:lnTo>
                  <a:pt x="1544" y="1981"/>
                </a:lnTo>
                <a:lnTo>
                  <a:pt x="1553" y="1978"/>
                </a:lnTo>
                <a:lnTo>
                  <a:pt x="1564" y="1976"/>
                </a:lnTo>
                <a:lnTo>
                  <a:pt x="1576" y="1976"/>
                </a:lnTo>
                <a:lnTo>
                  <a:pt x="2377" y="1976"/>
                </a:lnTo>
                <a:lnTo>
                  <a:pt x="2377" y="1138"/>
                </a:lnTo>
                <a:lnTo>
                  <a:pt x="2377" y="1138"/>
                </a:lnTo>
                <a:lnTo>
                  <a:pt x="2370" y="1130"/>
                </a:lnTo>
                <a:lnTo>
                  <a:pt x="2362" y="1126"/>
                </a:lnTo>
                <a:lnTo>
                  <a:pt x="2353" y="1124"/>
                </a:lnTo>
                <a:lnTo>
                  <a:pt x="2343" y="1127"/>
                </a:lnTo>
                <a:lnTo>
                  <a:pt x="2334" y="1132"/>
                </a:lnTo>
                <a:lnTo>
                  <a:pt x="2323" y="1139"/>
                </a:lnTo>
                <a:lnTo>
                  <a:pt x="2314" y="1151"/>
                </a:lnTo>
                <a:lnTo>
                  <a:pt x="2305" y="1166"/>
                </a:lnTo>
                <a:lnTo>
                  <a:pt x="2305" y="1166"/>
                </a:lnTo>
                <a:lnTo>
                  <a:pt x="2298" y="1178"/>
                </a:lnTo>
                <a:lnTo>
                  <a:pt x="2289" y="1191"/>
                </a:lnTo>
                <a:lnTo>
                  <a:pt x="2275" y="1206"/>
                </a:lnTo>
                <a:lnTo>
                  <a:pt x="2266" y="1214"/>
                </a:lnTo>
                <a:lnTo>
                  <a:pt x="2257" y="1220"/>
                </a:lnTo>
                <a:lnTo>
                  <a:pt x="2247" y="1227"/>
                </a:lnTo>
                <a:lnTo>
                  <a:pt x="2235" y="1233"/>
                </a:lnTo>
                <a:lnTo>
                  <a:pt x="2222" y="1239"/>
                </a:lnTo>
                <a:lnTo>
                  <a:pt x="2208" y="1242"/>
                </a:lnTo>
                <a:lnTo>
                  <a:pt x="2193" y="1245"/>
                </a:lnTo>
                <a:lnTo>
                  <a:pt x="2177" y="1245"/>
                </a:lnTo>
                <a:lnTo>
                  <a:pt x="2177" y="1245"/>
                </a:lnTo>
                <a:lnTo>
                  <a:pt x="2157" y="1245"/>
                </a:lnTo>
                <a:lnTo>
                  <a:pt x="2139" y="1241"/>
                </a:lnTo>
                <a:lnTo>
                  <a:pt x="2121" y="1236"/>
                </a:lnTo>
                <a:lnTo>
                  <a:pt x="2105" y="1227"/>
                </a:lnTo>
                <a:lnTo>
                  <a:pt x="2089" y="1218"/>
                </a:lnTo>
                <a:lnTo>
                  <a:pt x="2074" y="1206"/>
                </a:lnTo>
                <a:lnTo>
                  <a:pt x="2060" y="1193"/>
                </a:lnTo>
                <a:lnTo>
                  <a:pt x="2047" y="1179"/>
                </a:lnTo>
                <a:lnTo>
                  <a:pt x="2035" y="1163"/>
                </a:lnTo>
                <a:lnTo>
                  <a:pt x="2024" y="1145"/>
                </a:lnTo>
                <a:lnTo>
                  <a:pt x="2015" y="1126"/>
                </a:lnTo>
                <a:lnTo>
                  <a:pt x="2006" y="1106"/>
                </a:lnTo>
                <a:lnTo>
                  <a:pt x="2000" y="1085"/>
                </a:lnTo>
                <a:lnTo>
                  <a:pt x="1996" y="1063"/>
                </a:lnTo>
                <a:lnTo>
                  <a:pt x="1993" y="1040"/>
                </a:lnTo>
                <a:lnTo>
                  <a:pt x="1993" y="1016"/>
                </a:lnTo>
                <a:lnTo>
                  <a:pt x="1993" y="1016"/>
                </a:lnTo>
                <a:lnTo>
                  <a:pt x="1993" y="993"/>
                </a:lnTo>
                <a:lnTo>
                  <a:pt x="1996" y="970"/>
                </a:lnTo>
                <a:lnTo>
                  <a:pt x="2000" y="948"/>
                </a:lnTo>
                <a:lnTo>
                  <a:pt x="2006" y="927"/>
                </a:lnTo>
                <a:lnTo>
                  <a:pt x="2015" y="907"/>
                </a:lnTo>
                <a:lnTo>
                  <a:pt x="2024" y="888"/>
                </a:lnTo>
                <a:lnTo>
                  <a:pt x="2035" y="870"/>
                </a:lnTo>
                <a:lnTo>
                  <a:pt x="2047" y="855"/>
                </a:lnTo>
                <a:lnTo>
                  <a:pt x="2060" y="840"/>
                </a:lnTo>
                <a:lnTo>
                  <a:pt x="2074" y="827"/>
                </a:lnTo>
                <a:lnTo>
                  <a:pt x="2089" y="815"/>
                </a:lnTo>
                <a:lnTo>
                  <a:pt x="2105" y="806"/>
                </a:lnTo>
                <a:lnTo>
                  <a:pt x="2121" y="797"/>
                </a:lnTo>
                <a:lnTo>
                  <a:pt x="2139" y="792"/>
                </a:lnTo>
                <a:lnTo>
                  <a:pt x="2157" y="788"/>
                </a:lnTo>
                <a:lnTo>
                  <a:pt x="2177" y="788"/>
                </a:lnTo>
                <a:lnTo>
                  <a:pt x="2177" y="788"/>
                </a:lnTo>
                <a:close/>
              </a:path>
            </a:pathLst>
          </a:custGeom>
          <a:blipFill dpi="0" rotWithShape="1">
            <a:blip r:embed="rId12">
              <a:extLst>
                <a:ext uri="{28A0092B-C50C-407E-A947-70E740481C1C}">
                  <a14:useLocalDpi xmlns:a14="http://schemas.microsoft.com/office/drawing/2010/main" val="0"/>
                </a:ext>
              </a:extLst>
            </a:blip>
            <a:srcRect/>
            <a:stretch>
              <a:fillRect/>
            </a:stretch>
          </a:blipFill>
          <a:ln w="28575">
            <a:solidFill>
              <a:schemeClr val="bg1">
                <a:lumMod val="50000"/>
              </a:schemeClr>
            </a:solidFill>
            <a:prstDash val="solid"/>
            <a:round/>
            <a:headEnd/>
            <a:tailEnd/>
          </a:ln>
          <a:scene3d>
            <a:camera prst="orthographicFront"/>
            <a:lightRig rig="threePt" dir="t"/>
          </a:scene3d>
          <a:sp3d>
            <a:bevelT prst="angle"/>
          </a:sp3d>
        </p:spPr>
        <p:txBody>
          <a:bodyPr bIns="360000" anchor="ctr"/>
          <a:lstStyle/>
          <a:p>
            <a:pPr marL="230188" algn="ctr"/>
            <a:endParaRPr lang="en-GB" b="1" dirty="0">
              <a:cs typeface="Arial" charset="0"/>
            </a:endParaRPr>
          </a:p>
        </p:txBody>
      </p:sp>
      <p:sp>
        <p:nvSpPr>
          <p:cNvPr id="14" name="Freeform 9"/>
          <p:cNvSpPr>
            <a:spLocks/>
          </p:cNvSpPr>
          <p:nvPr/>
        </p:nvSpPr>
        <p:spPr bwMode="auto">
          <a:xfrm>
            <a:off x="4241280" y="3124200"/>
            <a:ext cx="2200275" cy="1568450"/>
          </a:xfrm>
          <a:custGeom>
            <a:avLst/>
            <a:gdLst>
              <a:gd name="T0" fmla="*/ 2529 w 2773"/>
              <a:gd name="T1" fmla="*/ 743 h 1976"/>
              <a:gd name="T2" fmla="*/ 2466 w 2773"/>
              <a:gd name="T3" fmla="*/ 798 h 1976"/>
              <a:gd name="T4" fmla="*/ 2421 w 2773"/>
              <a:gd name="T5" fmla="*/ 849 h 1976"/>
              <a:gd name="T6" fmla="*/ 2382 w 2773"/>
              <a:gd name="T7" fmla="*/ 831 h 1976"/>
              <a:gd name="T8" fmla="*/ 2375 w 2773"/>
              <a:gd name="T9" fmla="*/ 0 h 1976"/>
              <a:gd name="T10" fmla="*/ 1536 w 2773"/>
              <a:gd name="T11" fmla="*/ 9 h 1976"/>
              <a:gd name="T12" fmla="*/ 1523 w 2773"/>
              <a:gd name="T13" fmla="*/ 43 h 1976"/>
              <a:gd name="T14" fmla="*/ 1562 w 2773"/>
              <a:gd name="T15" fmla="*/ 82 h 1976"/>
              <a:gd name="T16" fmla="*/ 1617 w 2773"/>
              <a:gd name="T17" fmla="*/ 130 h 1976"/>
              <a:gd name="T18" fmla="*/ 1643 w 2773"/>
              <a:gd name="T19" fmla="*/ 210 h 1976"/>
              <a:gd name="T20" fmla="*/ 1614 w 2773"/>
              <a:gd name="T21" fmla="*/ 299 h 1976"/>
              <a:gd name="T22" fmla="*/ 1521 w 2773"/>
              <a:gd name="T23" fmla="*/ 373 h 1976"/>
              <a:gd name="T24" fmla="*/ 1412 w 2773"/>
              <a:gd name="T25" fmla="*/ 396 h 1976"/>
              <a:gd name="T26" fmla="*/ 1284 w 2773"/>
              <a:gd name="T27" fmla="*/ 363 h 1976"/>
              <a:gd name="T28" fmla="*/ 1202 w 2773"/>
              <a:gd name="T29" fmla="*/ 282 h 1976"/>
              <a:gd name="T30" fmla="*/ 1184 w 2773"/>
              <a:gd name="T31" fmla="*/ 194 h 1976"/>
              <a:gd name="T32" fmla="*/ 1217 w 2773"/>
              <a:gd name="T33" fmla="*/ 121 h 1976"/>
              <a:gd name="T34" fmla="*/ 1275 w 2773"/>
              <a:gd name="T35" fmla="*/ 76 h 1976"/>
              <a:gd name="T36" fmla="*/ 1305 w 2773"/>
              <a:gd name="T37" fmla="*/ 37 h 1976"/>
              <a:gd name="T38" fmla="*/ 1282 w 2773"/>
              <a:gd name="T39" fmla="*/ 6 h 1976"/>
              <a:gd name="T40" fmla="*/ 394 w 2773"/>
              <a:gd name="T41" fmla="*/ 454 h 1976"/>
              <a:gd name="T42" fmla="*/ 384 w 2773"/>
              <a:gd name="T43" fmla="*/ 897 h 1976"/>
              <a:gd name="T44" fmla="*/ 341 w 2773"/>
              <a:gd name="T45" fmla="*/ 903 h 1976"/>
              <a:gd name="T46" fmla="*/ 296 w 2773"/>
              <a:gd name="T47" fmla="*/ 843 h 1976"/>
              <a:gd name="T48" fmla="*/ 230 w 2773"/>
              <a:gd name="T49" fmla="*/ 795 h 1976"/>
              <a:gd name="T50" fmla="*/ 146 w 2773"/>
              <a:gd name="T51" fmla="*/ 792 h 1976"/>
              <a:gd name="T52" fmla="*/ 54 w 2773"/>
              <a:gd name="T53" fmla="*/ 855 h 1976"/>
              <a:gd name="T54" fmla="*/ 3 w 2773"/>
              <a:gd name="T55" fmla="*/ 971 h 1976"/>
              <a:gd name="T56" fmla="*/ 7 w 2773"/>
              <a:gd name="T57" fmla="*/ 1085 h 1976"/>
              <a:gd name="T58" fmla="*/ 67 w 2773"/>
              <a:gd name="T59" fmla="*/ 1194 h 1976"/>
              <a:gd name="T60" fmla="*/ 166 w 2773"/>
              <a:gd name="T61" fmla="*/ 1245 h 1976"/>
              <a:gd name="T62" fmla="*/ 242 w 2773"/>
              <a:gd name="T63" fmla="*/ 1234 h 1976"/>
              <a:gd name="T64" fmla="*/ 306 w 2773"/>
              <a:gd name="T65" fmla="*/ 1179 h 1976"/>
              <a:gd name="T66" fmla="*/ 350 w 2773"/>
              <a:gd name="T67" fmla="*/ 1127 h 1976"/>
              <a:gd name="T68" fmla="*/ 388 w 2773"/>
              <a:gd name="T69" fmla="*/ 1145 h 1976"/>
              <a:gd name="T70" fmla="*/ 396 w 2773"/>
              <a:gd name="T71" fmla="*/ 1976 h 1976"/>
              <a:gd name="T72" fmla="*/ 1236 w 2773"/>
              <a:gd name="T73" fmla="*/ 1967 h 1976"/>
              <a:gd name="T74" fmla="*/ 1249 w 2773"/>
              <a:gd name="T75" fmla="*/ 1933 h 1976"/>
              <a:gd name="T76" fmla="*/ 1211 w 2773"/>
              <a:gd name="T77" fmla="*/ 1894 h 1976"/>
              <a:gd name="T78" fmla="*/ 1155 w 2773"/>
              <a:gd name="T79" fmla="*/ 1846 h 1976"/>
              <a:gd name="T80" fmla="*/ 1130 w 2773"/>
              <a:gd name="T81" fmla="*/ 1765 h 1976"/>
              <a:gd name="T82" fmla="*/ 1157 w 2773"/>
              <a:gd name="T83" fmla="*/ 1677 h 1976"/>
              <a:gd name="T84" fmla="*/ 1249 w 2773"/>
              <a:gd name="T85" fmla="*/ 1604 h 1976"/>
              <a:gd name="T86" fmla="*/ 1359 w 2773"/>
              <a:gd name="T87" fmla="*/ 1581 h 1976"/>
              <a:gd name="T88" fmla="*/ 1487 w 2773"/>
              <a:gd name="T89" fmla="*/ 1613 h 1976"/>
              <a:gd name="T90" fmla="*/ 1571 w 2773"/>
              <a:gd name="T91" fmla="*/ 1693 h 1976"/>
              <a:gd name="T92" fmla="*/ 1587 w 2773"/>
              <a:gd name="T93" fmla="*/ 1782 h 1976"/>
              <a:gd name="T94" fmla="*/ 1556 w 2773"/>
              <a:gd name="T95" fmla="*/ 1855 h 1976"/>
              <a:gd name="T96" fmla="*/ 1498 w 2773"/>
              <a:gd name="T97" fmla="*/ 1900 h 1976"/>
              <a:gd name="T98" fmla="*/ 1468 w 2773"/>
              <a:gd name="T99" fmla="*/ 1940 h 1976"/>
              <a:gd name="T100" fmla="*/ 1489 w 2773"/>
              <a:gd name="T101" fmla="*/ 1971 h 1976"/>
              <a:gd name="T102" fmla="*/ 2376 w 2773"/>
              <a:gd name="T103" fmla="*/ 1521 h 1976"/>
              <a:gd name="T104" fmla="*/ 2387 w 2773"/>
              <a:gd name="T105" fmla="*/ 1079 h 1976"/>
              <a:gd name="T106" fmla="*/ 2432 w 2773"/>
              <a:gd name="T107" fmla="*/ 1074 h 1976"/>
              <a:gd name="T108" fmla="*/ 2475 w 2773"/>
              <a:gd name="T109" fmla="*/ 1133 h 1976"/>
              <a:gd name="T110" fmla="*/ 2542 w 2773"/>
              <a:gd name="T111" fmla="*/ 1181 h 1976"/>
              <a:gd name="T112" fmla="*/ 2625 w 2773"/>
              <a:gd name="T113" fmla="*/ 1184 h 1976"/>
              <a:gd name="T114" fmla="*/ 2719 w 2773"/>
              <a:gd name="T115" fmla="*/ 1121 h 1976"/>
              <a:gd name="T116" fmla="*/ 2768 w 2773"/>
              <a:gd name="T117" fmla="*/ 1006 h 1976"/>
              <a:gd name="T118" fmla="*/ 2764 w 2773"/>
              <a:gd name="T119" fmla="*/ 891 h 1976"/>
              <a:gd name="T120" fmla="*/ 2705 w 2773"/>
              <a:gd name="T121" fmla="*/ 781 h 1976"/>
              <a:gd name="T122" fmla="*/ 2607 w 2773"/>
              <a:gd name="T123" fmla="*/ 731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3" h="1976">
                <a:moveTo>
                  <a:pt x="2587" y="729"/>
                </a:moveTo>
                <a:lnTo>
                  <a:pt x="2587" y="729"/>
                </a:lnTo>
                <a:lnTo>
                  <a:pt x="2571" y="731"/>
                </a:lnTo>
                <a:lnTo>
                  <a:pt x="2556" y="734"/>
                </a:lnTo>
                <a:lnTo>
                  <a:pt x="2542" y="737"/>
                </a:lnTo>
                <a:lnTo>
                  <a:pt x="2529" y="743"/>
                </a:lnTo>
                <a:lnTo>
                  <a:pt x="2518" y="749"/>
                </a:lnTo>
                <a:lnTo>
                  <a:pt x="2507" y="755"/>
                </a:lnTo>
                <a:lnTo>
                  <a:pt x="2498" y="762"/>
                </a:lnTo>
                <a:lnTo>
                  <a:pt x="2489" y="770"/>
                </a:lnTo>
                <a:lnTo>
                  <a:pt x="2475" y="784"/>
                </a:lnTo>
                <a:lnTo>
                  <a:pt x="2466" y="798"/>
                </a:lnTo>
                <a:lnTo>
                  <a:pt x="2459" y="810"/>
                </a:lnTo>
                <a:lnTo>
                  <a:pt x="2459" y="810"/>
                </a:lnTo>
                <a:lnTo>
                  <a:pt x="2450" y="825"/>
                </a:lnTo>
                <a:lnTo>
                  <a:pt x="2441" y="835"/>
                </a:lnTo>
                <a:lnTo>
                  <a:pt x="2432" y="844"/>
                </a:lnTo>
                <a:lnTo>
                  <a:pt x="2421" y="849"/>
                </a:lnTo>
                <a:lnTo>
                  <a:pt x="2412" y="850"/>
                </a:lnTo>
                <a:lnTo>
                  <a:pt x="2403" y="850"/>
                </a:lnTo>
                <a:lnTo>
                  <a:pt x="2394" y="846"/>
                </a:lnTo>
                <a:lnTo>
                  <a:pt x="2387" y="838"/>
                </a:lnTo>
                <a:lnTo>
                  <a:pt x="2387" y="838"/>
                </a:lnTo>
                <a:lnTo>
                  <a:pt x="2382" y="831"/>
                </a:lnTo>
                <a:lnTo>
                  <a:pt x="2379" y="822"/>
                </a:lnTo>
                <a:lnTo>
                  <a:pt x="2378" y="810"/>
                </a:lnTo>
                <a:lnTo>
                  <a:pt x="2376" y="798"/>
                </a:lnTo>
                <a:lnTo>
                  <a:pt x="2376" y="547"/>
                </a:lnTo>
                <a:lnTo>
                  <a:pt x="2375" y="547"/>
                </a:lnTo>
                <a:lnTo>
                  <a:pt x="2375" y="0"/>
                </a:lnTo>
                <a:lnTo>
                  <a:pt x="1574" y="0"/>
                </a:lnTo>
                <a:lnTo>
                  <a:pt x="1574" y="0"/>
                </a:lnTo>
                <a:lnTo>
                  <a:pt x="1562" y="1"/>
                </a:lnTo>
                <a:lnTo>
                  <a:pt x="1551" y="3"/>
                </a:lnTo>
                <a:lnTo>
                  <a:pt x="1542" y="6"/>
                </a:lnTo>
                <a:lnTo>
                  <a:pt x="1536" y="9"/>
                </a:lnTo>
                <a:lnTo>
                  <a:pt x="1530" y="13"/>
                </a:lnTo>
                <a:lnTo>
                  <a:pt x="1526" y="18"/>
                </a:lnTo>
                <a:lnTo>
                  <a:pt x="1523" y="24"/>
                </a:lnTo>
                <a:lnTo>
                  <a:pt x="1521" y="30"/>
                </a:lnTo>
                <a:lnTo>
                  <a:pt x="1521" y="37"/>
                </a:lnTo>
                <a:lnTo>
                  <a:pt x="1523" y="43"/>
                </a:lnTo>
                <a:lnTo>
                  <a:pt x="1524" y="50"/>
                </a:lnTo>
                <a:lnTo>
                  <a:pt x="1529" y="56"/>
                </a:lnTo>
                <a:lnTo>
                  <a:pt x="1535" y="64"/>
                </a:lnTo>
                <a:lnTo>
                  <a:pt x="1542" y="70"/>
                </a:lnTo>
                <a:lnTo>
                  <a:pt x="1551" y="76"/>
                </a:lnTo>
                <a:lnTo>
                  <a:pt x="1562" y="82"/>
                </a:lnTo>
                <a:lnTo>
                  <a:pt x="1562" y="82"/>
                </a:lnTo>
                <a:lnTo>
                  <a:pt x="1574" y="89"/>
                </a:lnTo>
                <a:lnTo>
                  <a:pt x="1587" y="98"/>
                </a:lnTo>
                <a:lnTo>
                  <a:pt x="1602" y="112"/>
                </a:lnTo>
                <a:lnTo>
                  <a:pt x="1610" y="121"/>
                </a:lnTo>
                <a:lnTo>
                  <a:pt x="1617" y="130"/>
                </a:lnTo>
                <a:lnTo>
                  <a:pt x="1623" y="140"/>
                </a:lnTo>
                <a:lnTo>
                  <a:pt x="1629" y="152"/>
                </a:lnTo>
                <a:lnTo>
                  <a:pt x="1635" y="166"/>
                </a:lnTo>
                <a:lnTo>
                  <a:pt x="1638" y="179"/>
                </a:lnTo>
                <a:lnTo>
                  <a:pt x="1641" y="194"/>
                </a:lnTo>
                <a:lnTo>
                  <a:pt x="1643" y="210"/>
                </a:lnTo>
                <a:lnTo>
                  <a:pt x="1643" y="210"/>
                </a:lnTo>
                <a:lnTo>
                  <a:pt x="1641" y="230"/>
                </a:lnTo>
                <a:lnTo>
                  <a:pt x="1638" y="248"/>
                </a:lnTo>
                <a:lnTo>
                  <a:pt x="1632" y="266"/>
                </a:lnTo>
                <a:lnTo>
                  <a:pt x="1625" y="282"/>
                </a:lnTo>
                <a:lnTo>
                  <a:pt x="1614" y="299"/>
                </a:lnTo>
                <a:lnTo>
                  <a:pt x="1604" y="314"/>
                </a:lnTo>
                <a:lnTo>
                  <a:pt x="1590" y="329"/>
                </a:lnTo>
                <a:lnTo>
                  <a:pt x="1575" y="340"/>
                </a:lnTo>
                <a:lnTo>
                  <a:pt x="1559" y="352"/>
                </a:lnTo>
                <a:lnTo>
                  <a:pt x="1541" y="363"/>
                </a:lnTo>
                <a:lnTo>
                  <a:pt x="1521" y="373"/>
                </a:lnTo>
                <a:lnTo>
                  <a:pt x="1502" y="381"/>
                </a:lnTo>
                <a:lnTo>
                  <a:pt x="1481" y="387"/>
                </a:lnTo>
                <a:lnTo>
                  <a:pt x="1459" y="391"/>
                </a:lnTo>
                <a:lnTo>
                  <a:pt x="1436" y="394"/>
                </a:lnTo>
                <a:lnTo>
                  <a:pt x="1412" y="396"/>
                </a:lnTo>
                <a:lnTo>
                  <a:pt x="1412" y="396"/>
                </a:lnTo>
                <a:lnTo>
                  <a:pt x="1390" y="394"/>
                </a:lnTo>
                <a:lnTo>
                  <a:pt x="1366" y="391"/>
                </a:lnTo>
                <a:lnTo>
                  <a:pt x="1345" y="387"/>
                </a:lnTo>
                <a:lnTo>
                  <a:pt x="1324" y="381"/>
                </a:lnTo>
                <a:lnTo>
                  <a:pt x="1303" y="373"/>
                </a:lnTo>
                <a:lnTo>
                  <a:pt x="1284" y="363"/>
                </a:lnTo>
                <a:lnTo>
                  <a:pt x="1267" y="352"/>
                </a:lnTo>
                <a:lnTo>
                  <a:pt x="1251" y="340"/>
                </a:lnTo>
                <a:lnTo>
                  <a:pt x="1236" y="329"/>
                </a:lnTo>
                <a:lnTo>
                  <a:pt x="1223" y="314"/>
                </a:lnTo>
                <a:lnTo>
                  <a:pt x="1211" y="299"/>
                </a:lnTo>
                <a:lnTo>
                  <a:pt x="1202" y="282"/>
                </a:lnTo>
                <a:lnTo>
                  <a:pt x="1194" y="266"/>
                </a:lnTo>
                <a:lnTo>
                  <a:pt x="1188" y="248"/>
                </a:lnTo>
                <a:lnTo>
                  <a:pt x="1185" y="230"/>
                </a:lnTo>
                <a:lnTo>
                  <a:pt x="1184" y="210"/>
                </a:lnTo>
                <a:lnTo>
                  <a:pt x="1184" y="210"/>
                </a:lnTo>
                <a:lnTo>
                  <a:pt x="1184" y="194"/>
                </a:lnTo>
                <a:lnTo>
                  <a:pt x="1187" y="179"/>
                </a:lnTo>
                <a:lnTo>
                  <a:pt x="1191" y="166"/>
                </a:lnTo>
                <a:lnTo>
                  <a:pt x="1196" y="152"/>
                </a:lnTo>
                <a:lnTo>
                  <a:pt x="1202" y="140"/>
                </a:lnTo>
                <a:lnTo>
                  <a:pt x="1209" y="130"/>
                </a:lnTo>
                <a:lnTo>
                  <a:pt x="1217" y="121"/>
                </a:lnTo>
                <a:lnTo>
                  <a:pt x="1224" y="112"/>
                </a:lnTo>
                <a:lnTo>
                  <a:pt x="1239" y="98"/>
                </a:lnTo>
                <a:lnTo>
                  <a:pt x="1251" y="89"/>
                </a:lnTo>
                <a:lnTo>
                  <a:pt x="1264" y="82"/>
                </a:lnTo>
                <a:lnTo>
                  <a:pt x="1264" y="82"/>
                </a:lnTo>
                <a:lnTo>
                  <a:pt x="1275" y="76"/>
                </a:lnTo>
                <a:lnTo>
                  <a:pt x="1282" y="70"/>
                </a:lnTo>
                <a:lnTo>
                  <a:pt x="1290" y="64"/>
                </a:lnTo>
                <a:lnTo>
                  <a:pt x="1296" y="56"/>
                </a:lnTo>
                <a:lnTo>
                  <a:pt x="1300" y="50"/>
                </a:lnTo>
                <a:lnTo>
                  <a:pt x="1303" y="43"/>
                </a:lnTo>
                <a:lnTo>
                  <a:pt x="1305" y="37"/>
                </a:lnTo>
                <a:lnTo>
                  <a:pt x="1305" y="30"/>
                </a:lnTo>
                <a:lnTo>
                  <a:pt x="1303" y="24"/>
                </a:lnTo>
                <a:lnTo>
                  <a:pt x="1300" y="18"/>
                </a:lnTo>
                <a:lnTo>
                  <a:pt x="1296" y="13"/>
                </a:lnTo>
                <a:lnTo>
                  <a:pt x="1290" y="9"/>
                </a:lnTo>
                <a:lnTo>
                  <a:pt x="1282" y="6"/>
                </a:lnTo>
                <a:lnTo>
                  <a:pt x="1273" y="3"/>
                </a:lnTo>
                <a:lnTo>
                  <a:pt x="1263" y="1"/>
                </a:lnTo>
                <a:lnTo>
                  <a:pt x="1252" y="0"/>
                </a:lnTo>
                <a:lnTo>
                  <a:pt x="396" y="0"/>
                </a:lnTo>
                <a:lnTo>
                  <a:pt x="396" y="454"/>
                </a:lnTo>
                <a:lnTo>
                  <a:pt x="394" y="454"/>
                </a:lnTo>
                <a:lnTo>
                  <a:pt x="394" y="856"/>
                </a:lnTo>
                <a:lnTo>
                  <a:pt x="394" y="856"/>
                </a:lnTo>
                <a:lnTo>
                  <a:pt x="394" y="868"/>
                </a:lnTo>
                <a:lnTo>
                  <a:pt x="391" y="880"/>
                </a:lnTo>
                <a:lnTo>
                  <a:pt x="388" y="889"/>
                </a:lnTo>
                <a:lnTo>
                  <a:pt x="384" y="897"/>
                </a:lnTo>
                <a:lnTo>
                  <a:pt x="384" y="897"/>
                </a:lnTo>
                <a:lnTo>
                  <a:pt x="378" y="904"/>
                </a:lnTo>
                <a:lnTo>
                  <a:pt x="369" y="909"/>
                </a:lnTo>
                <a:lnTo>
                  <a:pt x="360" y="909"/>
                </a:lnTo>
                <a:lnTo>
                  <a:pt x="350" y="907"/>
                </a:lnTo>
                <a:lnTo>
                  <a:pt x="341" y="903"/>
                </a:lnTo>
                <a:lnTo>
                  <a:pt x="330" y="894"/>
                </a:lnTo>
                <a:lnTo>
                  <a:pt x="321" y="883"/>
                </a:lnTo>
                <a:lnTo>
                  <a:pt x="314" y="868"/>
                </a:lnTo>
                <a:lnTo>
                  <a:pt x="314" y="868"/>
                </a:lnTo>
                <a:lnTo>
                  <a:pt x="306" y="855"/>
                </a:lnTo>
                <a:lnTo>
                  <a:pt x="296" y="843"/>
                </a:lnTo>
                <a:lnTo>
                  <a:pt x="282" y="828"/>
                </a:lnTo>
                <a:lnTo>
                  <a:pt x="273" y="820"/>
                </a:lnTo>
                <a:lnTo>
                  <a:pt x="264" y="813"/>
                </a:lnTo>
                <a:lnTo>
                  <a:pt x="254" y="807"/>
                </a:lnTo>
                <a:lnTo>
                  <a:pt x="242" y="801"/>
                </a:lnTo>
                <a:lnTo>
                  <a:pt x="230" y="795"/>
                </a:lnTo>
                <a:lnTo>
                  <a:pt x="215" y="790"/>
                </a:lnTo>
                <a:lnTo>
                  <a:pt x="200" y="789"/>
                </a:lnTo>
                <a:lnTo>
                  <a:pt x="184" y="787"/>
                </a:lnTo>
                <a:lnTo>
                  <a:pt x="184" y="787"/>
                </a:lnTo>
                <a:lnTo>
                  <a:pt x="166" y="789"/>
                </a:lnTo>
                <a:lnTo>
                  <a:pt x="146" y="792"/>
                </a:lnTo>
                <a:lnTo>
                  <a:pt x="128" y="798"/>
                </a:lnTo>
                <a:lnTo>
                  <a:pt x="112" y="805"/>
                </a:lnTo>
                <a:lnTo>
                  <a:pt x="95" y="816"/>
                </a:lnTo>
                <a:lnTo>
                  <a:pt x="81" y="826"/>
                </a:lnTo>
                <a:lnTo>
                  <a:pt x="67" y="840"/>
                </a:lnTo>
                <a:lnTo>
                  <a:pt x="54" y="855"/>
                </a:lnTo>
                <a:lnTo>
                  <a:pt x="42" y="871"/>
                </a:lnTo>
                <a:lnTo>
                  <a:pt x="31" y="889"/>
                </a:lnTo>
                <a:lnTo>
                  <a:pt x="22" y="907"/>
                </a:lnTo>
                <a:lnTo>
                  <a:pt x="15" y="928"/>
                </a:lnTo>
                <a:lnTo>
                  <a:pt x="7" y="949"/>
                </a:lnTo>
                <a:lnTo>
                  <a:pt x="3" y="971"/>
                </a:lnTo>
                <a:lnTo>
                  <a:pt x="1" y="994"/>
                </a:lnTo>
                <a:lnTo>
                  <a:pt x="0" y="1018"/>
                </a:lnTo>
                <a:lnTo>
                  <a:pt x="0" y="1018"/>
                </a:lnTo>
                <a:lnTo>
                  <a:pt x="1" y="1040"/>
                </a:lnTo>
                <a:lnTo>
                  <a:pt x="3" y="1064"/>
                </a:lnTo>
                <a:lnTo>
                  <a:pt x="7" y="1085"/>
                </a:lnTo>
                <a:lnTo>
                  <a:pt x="15" y="1106"/>
                </a:lnTo>
                <a:lnTo>
                  <a:pt x="22" y="1127"/>
                </a:lnTo>
                <a:lnTo>
                  <a:pt x="31" y="1145"/>
                </a:lnTo>
                <a:lnTo>
                  <a:pt x="42" y="1163"/>
                </a:lnTo>
                <a:lnTo>
                  <a:pt x="54" y="1179"/>
                </a:lnTo>
                <a:lnTo>
                  <a:pt x="67" y="1194"/>
                </a:lnTo>
                <a:lnTo>
                  <a:pt x="81" y="1208"/>
                </a:lnTo>
                <a:lnTo>
                  <a:pt x="95" y="1219"/>
                </a:lnTo>
                <a:lnTo>
                  <a:pt x="112" y="1228"/>
                </a:lnTo>
                <a:lnTo>
                  <a:pt x="128" y="1236"/>
                </a:lnTo>
                <a:lnTo>
                  <a:pt x="146" y="1242"/>
                </a:lnTo>
                <a:lnTo>
                  <a:pt x="166" y="1245"/>
                </a:lnTo>
                <a:lnTo>
                  <a:pt x="184" y="1246"/>
                </a:lnTo>
                <a:lnTo>
                  <a:pt x="184" y="1246"/>
                </a:lnTo>
                <a:lnTo>
                  <a:pt x="200" y="1245"/>
                </a:lnTo>
                <a:lnTo>
                  <a:pt x="215" y="1243"/>
                </a:lnTo>
                <a:lnTo>
                  <a:pt x="230" y="1239"/>
                </a:lnTo>
                <a:lnTo>
                  <a:pt x="242" y="1234"/>
                </a:lnTo>
                <a:lnTo>
                  <a:pt x="254" y="1228"/>
                </a:lnTo>
                <a:lnTo>
                  <a:pt x="264" y="1221"/>
                </a:lnTo>
                <a:lnTo>
                  <a:pt x="273" y="1213"/>
                </a:lnTo>
                <a:lnTo>
                  <a:pt x="282" y="1206"/>
                </a:lnTo>
                <a:lnTo>
                  <a:pt x="296" y="1191"/>
                </a:lnTo>
                <a:lnTo>
                  <a:pt x="306" y="1179"/>
                </a:lnTo>
                <a:lnTo>
                  <a:pt x="314" y="1166"/>
                </a:lnTo>
                <a:lnTo>
                  <a:pt x="314" y="1166"/>
                </a:lnTo>
                <a:lnTo>
                  <a:pt x="321" y="1152"/>
                </a:lnTo>
                <a:lnTo>
                  <a:pt x="330" y="1140"/>
                </a:lnTo>
                <a:lnTo>
                  <a:pt x="341" y="1131"/>
                </a:lnTo>
                <a:lnTo>
                  <a:pt x="350" y="1127"/>
                </a:lnTo>
                <a:lnTo>
                  <a:pt x="360" y="1125"/>
                </a:lnTo>
                <a:lnTo>
                  <a:pt x="369" y="1127"/>
                </a:lnTo>
                <a:lnTo>
                  <a:pt x="378" y="1130"/>
                </a:lnTo>
                <a:lnTo>
                  <a:pt x="384" y="1137"/>
                </a:lnTo>
                <a:lnTo>
                  <a:pt x="384" y="1137"/>
                </a:lnTo>
                <a:lnTo>
                  <a:pt x="388" y="1145"/>
                </a:lnTo>
                <a:lnTo>
                  <a:pt x="391" y="1154"/>
                </a:lnTo>
                <a:lnTo>
                  <a:pt x="394" y="1166"/>
                </a:lnTo>
                <a:lnTo>
                  <a:pt x="394" y="1178"/>
                </a:lnTo>
                <a:lnTo>
                  <a:pt x="394" y="1429"/>
                </a:lnTo>
                <a:lnTo>
                  <a:pt x="396" y="1429"/>
                </a:lnTo>
                <a:lnTo>
                  <a:pt x="396" y="1976"/>
                </a:lnTo>
                <a:lnTo>
                  <a:pt x="1199" y="1976"/>
                </a:lnTo>
                <a:lnTo>
                  <a:pt x="1199" y="1976"/>
                </a:lnTo>
                <a:lnTo>
                  <a:pt x="1209" y="1976"/>
                </a:lnTo>
                <a:lnTo>
                  <a:pt x="1220" y="1973"/>
                </a:lnTo>
                <a:lnTo>
                  <a:pt x="1229" y="1971"/>
                </a:lnTo>
                <a:lnTo>
                  <a:pt x="1236" y="1967"/>
                </a:lnTo>
                <a:lnTo>
                  <a:pt x="1242" y="1962"/>
                </a:lnTo>
                <a:lnTo>
                  <a:pt x="1246" y="1958"/>
                </a:lnTo>
                <a:lnTo>
                  <a:pt x="1249" y="1952"/>
                </a:lnTo>
                <a:lnTo>
                  <a:pt x="1251" y="1946"/>
                </a:lnTo>
                <a:lnTo>
                  <a:pt x="1251" y="1940"/>
                </a:lnTo>
                <a:lnTo>
                  <a:pt x="1249" y="1933"/>
                </a:lnTo>
                <a:lnTo>
                  <a:pt x="1246" y="1927"/>
                </a:lnTo>
                <a:lnTo>
                  <a:pt x="1242" y="1919"/>
                </a:lnTo>
                <a:lnTo>
                  <a:pt x="1236" y="1913"/>
                </a:lnTo>
                <a:lnTo>
                  <a:pt x="1229" y="1906"/>
                </a:lnTo>
                <a:lnTo>
                  <a:pt x="1220" y="1900"/>
                </a:lnTo>
                <a:lnTo>
                  <a:pt x="1211" y="1894"/>
                </a:lnTo>
                <a:lnTo>
                  <a:pt x="1211" y="1894"/>
                </a:lnTo>
                <a:lnTo>
                  <a:pt x="1197" y="1886"/>
                </a:lnTo>
                <a:lnTo>
                  <a:pt x="1185" y="1877"/>
                </a:lnTo>
                <a:lnTo>
                  <a:pt x="1170" y="1864"/>
                </a:lnTo>
                <a:lnTo>
                  <a:pt x="1163" y="1855"/>
                </a:lnTo>
                <a:lnTo>
                  <a:pt x="1155" y="1846"/>
                </a:lnTo>
                <a:lnTo>
                  <a:pt x="1148" y="1835"/>
                </a:lnTo>
                <a:lnTo>
                  <a:pt x="1142" y="1823"/>
                </a:lnTo>
                <a:lnTo>
                  <a:pt x="1137" y="1810"/>
                </a:lnTo>
                <a:lnTo>
                  <a:pt x="1133" y="1796"/>
                </a:lnTo>
                <a:lnTo>
                  <a:pt x="1130" y="1782"/>
                </a:lnTo>
                <a:lnTo>
                  <a:pt x="1130" y="1765"/>
                </a:lnTo>
                <a:lnTo>
                  <a:pt x="1130" y="1765"/>
                </a:lnTo>
                <a:lnTo>
                  <a:pt x="1131" y="1746"/>
                </a:lnTo>
                <a:lnTo>
                  <a:pt x="1134" y="1728"/>
                </a:lnTo>
                <a:lnTo>
                  <a:pt x="1140" y="1710"/>
                </a:lnTo>
                <a:lnTo>
                  <a:pt x="1148" y="1693"/>
                </a:lnTo>
                <a:lnTo>
                  <a:pt x="1157" y="1677"/>
                </a:lnTo>
                <a:lnTo>
                  <a:pt x="1169" y="1662"/>
                </a:lnTo>
                <a:lnTo>
                  <a:pt x="1182" y="1648"/>
                </a:lnTo>
                <a:lnTo>
                  <a:pt x="1197" y="1635"/>
                </a:lnTo>
                <a:lnTo>
                  <a:pt x="1214" y="1623"/>
                </a:lnTo>
                <a:lnTo>
                  <a:pt x="1230" y="1613"/>
                </a:lnTo>
                <a:lnTo>
                  <a:pt x="1249" y="1604"/>
                </a:lnTo>
                <a:lnTo>
                  <a:pt x="1269" y="1595"/>
                </a:lnTo>
                <a:lnTo>
                  <a:pt x="1291" y="1589"/>
                </a:lnTo>
                <a:lnTo>
                  <a:pt x="1312" y="1584"/>
                </a:lnTo>
                <a:lnTo>
                  <a:pt x="1336" y="1581"/>
                </a:lnTo>
                <a:lnTo>
                  <a:pt x="1359" y="1581"/>
                </a:lnTo>
                <a:lnTo>
                  <a:pt x="1359" y="1581"/>
                </a:lnTo>
                <a:lnTo>
                  <a:pt x="1382" y="1581"/>
                </a:lnTo>
                <a:lnTo>
                  <a:pt x="1405" y="1584"/>
                </a:lnTo>
                <a:lnTo>
                  <a:pt x="1427" y="1589"/>
                </a:lnTo>
                <a:lnTo>
                  <a:pt x="1448" y="1595"/>
                </a:lnTo>
                <a:lnTo>
                  <a:pt x="1468" y="1604"/>
                </a:lnTo>
                <a:lnTo>
                  <a:pt x="1487" y="1613"/>
                </a:lnTo>
                <a:lnTo>
                  <a:pt x="1505" y="1623"/>
                </a:lnTo>
                <a:lnTo>
                  <a:pt x="1521" y="1635"/>
                </a:lnTo>
                <a:lnTo>
                  <a:pt x="1536" y="1648"/>
                </a:lnTo>
                <a:lnTo>
                  <a:pt x="1548" y="1662"/>
                </a:lnTo>
                <a:lnTo>
                  <a:pt x="1560" y="1677"/>
                </a:lnTo>
                <a:lnTo>
                  <a:pt x="1571" y="1693"/>
                </a:lnTo>
                <a:lnTo>
                  <a:pt x="1578" y="1710"/>
                </a:lnTo>
                <a:lnTo>
                  <a:pt x="1584" y="1728"/>
                </a:lnTo>
                <a:lnTo>
                  <a:pt x="1587" y="1746"/>
                </a:lnTo>
                <a:lnTo>
                  <a:pt x="1589" y="1765"/>
                </a:lnTo>
                <a:lnTo>
                  <a:pt x="1589" y="1765"/>
                </a:lnTo>
                <a:lnTo>
                  <a:pt x="1587" y="1782"/>
                </a:lnTo>
                <a:lnTo>
                  <a:pt x="1584" y="1796"/>
                </a:lnTo>
                <a:lnTo>
                  <a:pt x="1581" y="1810"/>
                </a:lnTo>
                <a:lnTo>
                  <a:pt x="1575" y="1823"/>
                </a:lnTo>
                <a:lnTo>
                  <a:pt x="1569" y="1835"/>
                </a:lnTo>
                <a:lnTo>
                  <a:pt x="1563" y="1846"/>
                </a:lnTo>
                <a:lnTo>
                  <a:pt x="1556" y="1855"/>
                </a:lnTo>
                <a:lnTo>
                  <a:pt x="1548" y="1864"/>
                </a:lnTo>
                <a:lnTo>
                  <a:pt x="1533" y="1877"/>
                </a:lnTo>
                <a:lnTo>
                  <a:pt x="1520" y="1886"/>
                </a:lnTo>
                <a:lnTo>
                  <a:pt x="1508" y="1894"/>
                </a:lnTo>
                <a:lnTo>
                  <a:pt x="1508" y="1894"/>
                </a:lnTo>
                <a:lnTo>
                  <a:pt x="1498" y="1900"/>
                </a:lnTo>
                <a:lnTo>
                  <a:pt x="1489" y="1906"/>
                </a:lnTo>
                <a:lnTo>
                  <a:pt x="1481" y="1913"/>
                </a:lnTo>
                <a:lnTo>
                  <a:pt x="1475" y="1919"/>
                </a:lnTo>
                <a:lnTo>
                  <a:pt x="1471" y="1927"/>
                </a:lnTo>
                <a:lnTo>
                  <a:pt x="1468" y="1933"/>
                </a:lnTo>
                <a:lnTo>
                  <a:pt x="1468" y="1940"/>
                </a:lnTo>
                <a:lnTo>
                  <a:pt x="1468" y="1946"/>
                </a:lnTo>
                <a:lnTo>
                  <a:pt x="1469" y="1952"/>
                </a:lnTo>
                <a:lnTo>
                  <a:pt x="1472" y="1958"/>
                </a:lnTo>
                <a:lnTo>
                  <a:pt x="1477" y="1962"/>
                </a:lnTo>
                <a:lnTo>
                  <a:pt x="1483" y="1967"/>
                </a:lnTo>
                <a:lnTo>
                  <a:pt x="1489" y="1971"/>
                </a:lnTo>
                <a:lnTo>
                  <a:pt x="1498" y="1973"/>
                </a:lnTo>
                <a:lnTo>
                  <a:pt x="1508" y="1976"/>
                </a:lnTo>
                <a:lnTo>
                  <a:pt x="1520" y="1976"/>
                </a:lnTo>
                <a:lnTo>
                  <a:pt x="2375" y="1976"/>
                </a:lnTo>
                <a:lnTo>
                  <a:pt x="2375" y="1521"/>
                </a:lnTo>
                <a:lnTo>
                  <a:pt x="2376" y="1521"/>
                </a:lnTo>
                <a:lnTo>
                  <a:pt x="2376" y="1119"/>
                </a:lnTo>
                <a:lnTo>
                  <a:pt x="2376" y="1119"/>
                </a:lnTo>
                <a:lnTo>
                  <a:pt x="2378" y="1107"/>
                </a:lnTo>
                <a:lnTo>
                  <a:pt x="2379" y="1097"/>
                </a:lnTo>
                <a:lnTo>
                  <a:pt x="2382" y="1086"/>
                </a:lnTo>
                <a:lnTo>
                  <a:pt x="2387" y="1079"/>
                </a:lnTo>
                <a:lnTo>
                  <a:pt x="2387" y="1079"/>
                </a:lnTo>
                <a:lnTo>
                  <a:pt x="2394" y="1073"/>
                </a:lnTo>
                <a:lnTo>
                  <a:pt x="2403" y="1068"/>
                </a:lnTo>
                <a:lnTo>
                  <a:pt x="2412" y="1067"/>
                </a:lnTo>
                <a:lnTo>
                  <a:pt x="2421" y="1068"/>
                </a:lnTo>
                <a:lnTo>
                  <a:pt x="2432" y="1074"/>
                </a:lnTo>
                <a:lnTo>
                  <a:pt x="2441" y="1082"/>
                </a:lnTo>
                <a:lnTo>
                  <a:pt x="2450" y="1094"/>
                </a:lnTo>
                <a:lnTo>
                  <a:pt x="2459" y="1107"/>
                </a:lnTo>
                <a:lnTo>
                  <a:pt x="2459" y="1107"/>
                </a:lnTo>
                <a:lnTo>
                  <a:pt x="2466" y="1121"/>
                </a:lnTo>
                <a:lnTo>
                  <a:pt x="2475" y="1133"/>
                </a:lnTo>
                <a:lnTo>
                  <a:pt x="2489" y="1148"/>
                </a:lnTo>
                <a:lnTo>
                  <a:pt x="2498" y="1155"/>
                </a:lnTo>
                <a:lnTo>
                  <a:pt x="2507" y="1163"/>
                </a:lnTo>
                <a:lnTo>
                  <a:pt x="2518" y="1170"/>
                </a:lnTo>
                <a:lnTo>
                  <a:pt x="2529" y="1176"/>
                </a:lnTo>
                <a:lnTo>
                  <a:pt x="2542" y="1181"/>
                </a:lnTo>
                <a:lnTo>
                  <a:pt x="2556" y="1185"/>
                </a:lnTo>
                <a:lnTo>
                  <a:pt x="2571" y="1188"/>
                </a:lnTo>
                <a:lnTo>
                  <a:pt x="2587" y="1188"/>
                </a:lnTo>
                <a:lnTo>
                  <a:pt x="2587" y="1188"/>
                </a:lnTo>
                <a:lnTo>
                  <a:pt x="2607" y="1187"/>
                </a:lnTo>
                <a:lnTo>
                  <a:pt x="2625" y="1184"/>
                </a:lnTo>
                <a:lnTo>
                  <a:pt x="2643" y="1178"/>
                </a:lnTo>
                <a:lnTo>
                  <a:pt x="2659" y="1170"/>
                </a:lnTo>
                <a:lnTo>
                  <a:pt x="2675" y="1161"/>
                </a:lnTo>
                <a:lnTo>
                  <a:pt x="2690" y="1149"/>
                </a:lnTo>
                <a:lnTo>
                  <a:pt x="2705" y="1136"/>
                </a:lnTo>
                <a:lnTo>
                  <a:pt x="2719" y="1121"/>
                </a:lnTo>
                <a:lnTo>
                  <a:pt x="2729" y="1104"/>
                </a:lnTo>
                <a:lnTo>
                  <a:pt x="2741" y="1088"/>
                </a:lnTo>
                <a:lnTo>
                  <a:pt x="2750" y="1068"/>
                </a:lnTo>
                <a:lnTo>
                  <a:pt x="2758" y="1048"/>
                </a:lnTo>
                <a:lnTo>
                  <a:pt x="2764" y="1027"/>
                </a:lnTo>
                <a:lnTo>
                  <a:pt x="2768" y="1006"/>
                </a:lnTo>
                <a:lnTo>
                  <a:pt x="2771" y="982"/>
                </a:lnTo>
                <a:lnTo>
                  <a:pt x="2773" y="959"/>
                </a:lnTo>
                <a:lnTo>
                  <a:pt x="2773" y="959"/>
                </a:lnTo>
                <a:lnTo>
                  <a:pt x="2771" y="935"/>
                </a:lnTo>
                <a:lnTo>
                  <a:pt x="2768" y="913"/>
                </a:lnTo>
                <a:lnTo>
                  <a:pt x="2764" y="891"/>
                </a:lnTo>
                <a:lnTo>
                  <a:pt x="2758" y="870"/>
                </a:lnTo>
                <a:lnTo>
                  <a:pt x="2750" y="850"/>
                </a:lnTo>
                <a:lnTo>
                  <a:pt x="2741" y="831"/>
                </a:lnTo>
                <a:lnTo>
                  <a:pt x="2729" y="813"/>
                </a:lnTo>
                <a:lnTo>
                  <a:pt x="2719" y="796"/>
                </a:lnTo>
                <a:lnTo>
                  <a:pt x="2705" y="781"/>
                </a:lnTo>
                <a:lnTo>
                  <a:pt x="2690" y="768"/>
                </a:lnTo>
                <a:lnTo>
                  <a:pt x="2675" y="758"/>
                </a:lnTo>
                <a:lnTo>
                  <a:pt x="2659" y="747"/>
                </a:lnTo>
                <a:lnTo>
                  <a:pt x="2643" y="740"/>
                </a:lnTo>
                <a:lnTo>
                  <a:pt x="2625" y="734"/>
                </a:lnTo>
                <a:lnTo>
                  <a:pt x="2607" y="731"/>
                </a:lnTo>
                <a:lnTo>
                  <a:pt x="2587" y="729"/>
                </a:lnTo>
                <a:lnTo>
                  <a:pt x="2587" y="729"/>
                </a:lnTo>
                <a:close/>
              </a:path>
            </a:pathLst>
          </a:custGeom>
          <a:blipFill dpi="0" rotWithShape="1">
            <a:blip r:embed="rId13">
              <a:extLst>
                <a:ext uri="{28A0092B-C50C-407E-A947-70E740481C1C}">
                  <a14:useLocalDpi xmlns:a14="http://schemas.microsoft.com/office/drawing/2010/main" val="0"/>
                </a:ext>
              </a:extLst>
            </a:blip>
            <a:srcRect/>
            <a:stretch>
              <a:fillRect/>
            </a:stretch>
          </a:blipFill>
          <a:ln w="28575">
            <a:solidFill>
              <a:schemeClr val="bg1">
                <a:lumMod val="50000"/>
              </a:schemeClr>
            </a:solidFill>
            <a:prstDash val="solid"/>
            <a:round/>
            <a:headEnd/>
            <a:tailEnd/>
          </a:ln>
          <a:scene3d>
            <a:camera prst="orthographicFront"/>
            <a:lightRig rig="threePt" dir="t"/>
          </a:scene3d>
          <a:sp3d>
            <a:bevelT prst="angle"/>
          </a:sp3d>
        </p:spPr>
        <p:txBody>
          <a:bodyPr anchor="ctr"/>
          <a:lstStyle/>
          <a:p>
            <a:pPr algn="ctr"/>
            <a:endParaRPr lang="en-GB" dirty="0"/>
          </a:p>
        </p:txBody>
      </p:sp>
      <p:sp>
        <p:nvSpPr>
          <p:cNvPr id="15" name="Freeform 14"/>
          <p:cNvSpPr>
            <a:spLocks/>
          </p:cNvSpPr>
          <p:nvPr/>
        </p:nvSpPr>
        <p:spPr bwMode="auto">
          <a:xfrm>
            <a:off x="6131857" y="3124200"/>
            <a:ext cx="1896949" cy="1568450"/>
          </a:xfrm>
          <a:custGeom>
            <a:avLst/>
            <a:gdLst>
              <a:gd name="connsiteX0" fmla="*/ 10886 w 1896949"/>
              <a:gd name="connsiteY0" fmla="*/ 0 h 1568450"/>
              <a:gd name="connsiteX1" fmla="*/ 690091 w 1896949"/>
              <a:gd name="connsiteY1" fmla="*/ 0 h 1568450"/>
              <a:gd name="connsiteX2" fmla="*/ 698819 w 1896949"/>
              <a:gd name="connsiteY2" fmla="*/ 794 h 1568450"/>
              <a:gd name="connsiteX3" fmla="*/ 706754 w 1896949"/>
              <a:gd name="connsiteY3" fmla="*/ 2381 h 1568450"/>
              <a:gd name="connsiteX4" fmla="*/ 713895 w 1896949"/>
              <a:gd name="connsiteY4" fmla="*/ 4763 h 1568450"/>
              <a:gd name="connsiteX5" fmla="*/ 720242 w 1896949"/>
              <a:gd name="connsiteY5" fmla="*/ 7144 h 1568450"/>
              <a:gd name="connsiteX6" fmla="*/ 725003 w 1896949"/>
              <a:gd name="connsiteY6" fmla="*/ 10319 h 1568450"/>
              <a:gd name="connsiteX7" fmla="*/ 728177 w 1896949"/>
              <a:gd name="connsiteY7" fmla="*/ 14288 h 1568450"/>
              <a:gd name="connsiteX8" fmla="*/ 730557 w 1896949"/>
              <a:gd name="connsiteY8" fmla="*/ 19050 h 1568450"/>
              <a:gd name="connsiteX9" fmla="*/ 732144 w 1896949"/>
              <a:gd name="connsiteY9" fmla="*/ 23813 h 1568450"/>
              <a:gd name="connsiteX10" fmla="*/ 732144 w 1896949"/>
              <a:gd name="connsiteY10" fmla="*/ 29369 h 1568450"/>
              <a:gd name="connsiteX11" fmla="*/ 730557 w 1896949"/>
              <a:gd name="connsiteY11" fmla="*/ 34131 h 1568450"/>
              <a:gd name="connsiteX12" fmla="*/ 728177 w 1896949"/>
              <a:gd name="connsiteY12" fmla="*/ 39688 h 1568450"/>
              <a:gd name="connsiteX13" fmla="*/ 725003 w 1896949"/>
              <a:gd name="connsiteY13" fmla="*/ 44450 h 1568450"/>
              <a:gd name="connsiteX14" fmla="*/ 720242 w 1896949"/>
              <a:gd name="connsiteY14" fmla="*/ 50800 h 1568450"/>
              <a:gd name="connsiteX15" fmla="*/ 713895 w 1896949"/>
              <a:gd name="connsiteY15" fmla="*/ 55563 h 1568450"/>
              <a:gd name="connsiteX16" fmla="*/ 708341 w 1896949"/>
              <a:gd name="connsiteY16" fmla="*/ 60325 h 1568450"/>
              <a:gd name="connsiteX17" fmla="*/ 699612 w 1896949"/>
              <a:gd name="connsiteY17" fmla="*/ 65088 h 1568450"/>
              <a:gd name="connsiteX18" fmla="*/ 689297 w 1896949"/>
              <a:gd name="connsiteY18" fmla="*/ 70644 h 1568450"/>
              <a:gd name="connsiteX19" fmla="*/ 679776 w 1896949"/>
              <a:gd name="connsiteY19" fmla="*/ 77788 h 1568450"/>
              <a:gd name="connsiteX20" fmla="*/ 667874 w 1896949"/>
              <a:gd name="connsiteY20" fmla="*/ 88900 h 1568450"/>
              <a:gd name="connsiteX21" fmla="*/ 662320 w 1896949"/>
              <a:gd name="connsiteY21" fmla="*/ 96044 h 1568450"/>
              <a:gd name="connsiteX22" fmla="*/ 655972 w 1896949"/>
              <a:gd name="connsiteY22" fmla="*/ 103188 h 1568450"/>
              <a:gd name="connsiteX23" fmla="*/ 650418 w 1896949"/>
              <a:gd name="connsiteY23" fmla="*/ 111125 h 1568450"/>
              <a:gd name="connsiteX24" fmla="*/ 645657 w 1896949"/>
              <a:gd name="connsiteY24" fmla="*/ 120650 h 1568450"/>
              <a:gd name="connsiteX25" fmla="*/ 641690 w 1896949"/>
              <a:gd name="connsiteY25" fmla="*/ 131763 h 1568450"/>
              <a:gd name="connsiteX26" fmla="*/ 638516 w 1896949"/>
              <a:gd name="connsiteY26" fmla="*/ 142081 h 1568450"/>
              <a:gd name="connsiteX27" fmla="*/ 636135 w 1896949"/>
              <a:gd name="connsiteY27" fmla="*/ 153988 h 1568450"/>
              <a:gd name="connsiteX28" fmla="*/ 636135 w 1896949"/>
              <a:gd name="connsiteY28" fmla="*/ 166688 h 1568450"/>
              <a:gd name="connsiteX29" fmla="*/ 636929 w 1896949"/>
              <a:gd name="connsiteY29" fmla="*/ 182563 h 1568450"/>
              <a:gd name="connsiteX30" fmla="*/ 639309 w 1896949"/>
              <a:gd name="connsiteY30" fmla="*/ 196850 h 1568450"/>
              <a:gd name="connsiteX31" fmla="*/ 644070 w 1896949"/>
              <a:gd name="connsiteY31" fmla="*/ 211138 h 1568450"/>
              <a:gd name="connsiteX32" fmla="*/ 650418 w 1896949"/>
              <a:gd name="connsiteY32" fmla="*/ 223838 h 1568450"/>
              <a:gd name="connsiteX33" fmla="*/ 657559 w 1896949"/>
              <a:gd name="connsiteY33" fmla="*/ 237331 h 1568450"/>
              <a:gd name="connsiteX34" fmla="*/ 667080 w 1896949"/>
              <a:gd name="connsiteY34" fmla="*/ 249238 h 1568450"/>
              <a:gd name="connsiteX35" fmla="*/ 677395 w 1896949"/>
              <a:gd name="connsiteY35" fmla="*/ 261144 h 1568450"/>
              <a:gd name="connsiteX36" fmla="*/ 689297 w 1896949"/>
              <a:gd name="connsiteY36" fmla="*/ 269875 h 1568450"/>
              <a:gd name="connsiteX37" fmla="*/ 701993 w 1896949"/>
              <a:gd name="connsiteY37" fmla="*/ 279400 h 1568450"/>
              <a:gd name="connsiteX38" fmla="*/ 715482 w 1896949"/>
              <a:gd name="connsiteY38" fmla="*/ 288131 h 1568450"/>
              <a:gd name="connsiteX39" fmla="*/ 730557 w 1896949"/>
              <a:gd name="connsiteY39" fmla="*/ 296069 h 1568450"/>
              <a:gd name="connsiteX40" fmla="*/ 747220 w 1896949"/>
              <a:gd name="connsiteY40" fmla="*/ 302419 h 1568450"/>
              <a:gd name="connsiteX41" fmla="*/ 763883 w 1896949"/>
              <a:gd name="connsiteY41" fmla="*/ 307181 h 1568450"/>
              <a:gd name="connsiteX42" fmla="*/ 780546 w 1896949"/>
              <a:gd name="connsiteY42" fmla="*/ 310356 h 1568450"/>
              <a:gd name="connsiteX43" fmla="*/ 799589 w 1896949"/>
              <a:gd name="connsiteY43" fmla="*/ 312738 h 1568450"/>
              <a:gd name="connsiteX44" fmla="*/ 817045 w 1896949"/>
              <a:gd name="connsiteY44" fmla="*/ 314325 h 1568450"/>
              <a:gd name="connsiteX45" fmla="*/ 836088 w 1896949"/>
              <a:gd name="connsiteY45" fmla="*/ 312738 h 1568450"/>
              <a:gd name="connsiteX46" fmla="*/ 854338 w 1896949"/>
              <a:gd name="connsiteY46" fmla="*/ 310356 h 1568450"/>
              <a:gd name="connsiteX47" fmla="*/ 871794 w 1896949"/>
              <a:gd name="connsiteY47" fmla="*/ 307181 h 1568450"/>
              <a:gd name="connsiteX48" fmla="*/ 888457 w 1896949"/>
              <a:gd name="connsiteY48" fmla="*/ 302419 h 1568450"/>
              <a:gd name="connsiteX49" fmla="*/ 903533 w 1896949"/>
              <a:gd name="connsiteY49" fmla="*/ 296069 h 1568450"/>
              <a:gd name="connsiteX50" fmla="*/ 919402 w 1896949"/>
              <a:gd name="connsiteY50" fmla="*/ 288131 h 1568450"/>
              <a:gd name="connsiteX51" fmla="*/ 933684 w 1896949"/>
              <a:gd name="connsiteY51" fmla="*/ 279400 h 1568450"/>
              <a:gd name="connsiteX52" fmla="*/ 946380 w 1896949"/>
              <a:gd name="connsiteY52" fmla="*/ 269875 h 1568450"/>
              <a:gd name="connsiteX53" fmla="*/ 958282 w 1896949"/>
              <a:gd name="connsiteY53" fmla="*/ 261144 h 1568450"/>
              <a:gd name="connsiteX54" fmla="*/ 969390 w 1896949"/>
              <a:gd name="connsiteY54" fmla="*/ 249238 h 1568450"/>
              <a:gd name="connsiteX55" fmla="*/ 977325 w 1896949"/>
              <a:gd name="connsiteY55" fmla="*/ 237331 h 1568450"/>
              <a:gd name="connsiteX56" fmla="*/ 986053 w 1896949"/>
              <a:gd name="connsiteY56" fmla="*/ 223838 h 1568450"/>
              <a:gd name="connsiteX57" fmla="*/ 991607 w 1896949"/>
              <a:gd name="connsiteY57" fmla="*/ 211138 h 1568450"/>
              <a:gd name="connsiteX58" fmla="*/ 996368 w 1896949"/>
              <a:gd name="connsiteY58" fmla="*/ 196850 h 1568450"/>
              <a:gd name="connsiteX59" fmla="*/ 998748 w 1896949"/>
              <a:gd name="connsiteY59" fmla="*/ 182563 h 1568450"/>
              <a:gd name="connsiteX60" fmla="*/ 1000335 w 1896949"/>
              <a:gd name="connsiteY60" fmla="*/ 166688 h 1568450"/>
              <a:gd name="connsiteX61" fmla="*/ 998748 w 1896949"/>
              <a:gd name="connsiteY61" fmla="*/ 153988 h 1568450"/>
              <a:gd name="connsiteX62" fmla="*/ 996368 w 1896949"/>
              <a:gd name="connsiteY62" fmla="*/ 142081 h 1568450"/>
              <a:gd name="connsiteX63" fmla="*/ 993987 w 1896949"/>
              <a:gd name="connsiteY63" fmla="*/ 131763 h 1568450"/>
              <a:gd name="connsiteX64" fmla="*/ 989227 w 1896949"/>
              <a:gd name="connsiteY64" fmla="*/ 120650 h 1568450"/>
              <a:gd name="connsiteX65" fmla="*/ 984466 w 1896949"/>
              <a:gd name="connsiteY65" fmla="*/ 111125 h 1568450"/>
              <a:gd name="connsiteX66" fmla="*/ 979705 w 1896949"/>
              <a:gd name="connsiteY66" fmla="*/ 103188 h 1568450"/>
              <a:gd name="connsiteX67" fmla="*/ 974151 w 1896949"/>
              <a:gd name="connsiteY67" fmla="*/ 96044 h 1568450"/>
              <a:gd name="connsiteX68" fmla="*/ 967803 w 1896949"/>
              <a:gd name="connsiteY68" fmla="*/ 88900 h 1568450"/>
              <a:gd name="connsiteX69" fmla="*/ 955901 w 1896949"/>
              <a:gd name="connsiteY69" fmla="*/ 77788 h 1568450"/>
              <a:gd name="connsiteX70" fmla="*/ 945586 w 1896949"/>
              <a:gd name="connsiteY70" fmla="*/ 70644 h 1568450"/>
              <a:gd name="connsiteX71" fmla="*/ 936065 w 1896949"/>
              <a:gd name="connsiteY71" fmla="*/ 65088 h 1568450"/>
              <a:gd name="connsiteX72" fmla="*/ 927336 w 1896949"/>
              <a:gd name="connsiteY72" fmla="*/ 60325 h 1568450"/>
              <a:gd name="connsiteX73" fmla="*/ 920195 w 1896949"/>
              <a:gd name="connsiteY73" fmla="*/ 55563 h 1568450"/>
              <a:gd name="connsiteX74" fmla="*/ 914641 w 1896949"/>
              <a:gd name="connsiteY74" fmla="*/ 50800 h 1568450"/>
              <a:gd name="connsiteX75" fmla="*/ 909880 w 1896949"/>
              <a:gd name="connsiteY75" fmla="*/ 44450 h 1568450"/>
              <a:gd name="connsiteX76" fmla="*/ 905913 w 1896949"/>
              <a:gd name="connsiteY76" fmla="*/ 39688 h 1568450"/>
              <a:gd name="connsiteX77" fmla="*/ 905119 w 1896949"/>
              <a:gd name="connsiteY77" fmla="*/ 34131 h 1568450"/>
              <a:gd name="connsiteX78" fmla="*/ 903533 w 1896949"/>
              <a:gd name="connsiteY78" fmla="*/ 29369 h 1568450"/>
              <a:gd name="connsiteX79" fmla="*/ 903533 w 1896949"/>
              <a:gd name="connsiteY79" fmla="*/ 23813 h 1568450"/>
              <a:gd name="connsiteX80" fmla="*/ 905119 w 1896949"/>
              <a:gd name="connsiteY80" fmla="*/ 19050 h 1568450"/>
              <a:gd name="connsiteX81" fmla="*/ 907500 w 1896949"/>
              <a:gd name="connsiteY81" fmla="*/ 14288 h 1568450"/>
              <a:gd name="connsiteX82" fmla="*/ 910674 w 1896949"/>
              <a:gd name="connsiteY82" fmla="*/ 10319 h 1568450"/>
              <a:gd name="connsiteX83" fmla="*/ 915435 w 1896949"/>
              <a:gd name="connsiteY83" fmla="*/ 7144 h 1568450"/>
              <a:gd name="connsiteX84" fmla="*/ 920195 w 1896949"/>
              <a:gd name="connsiteY84" fmla="*/ 4763 h 1568450"/>
              <a:gd name="connsiteX85" fmla="*/ 927336 w 1896949"/>
              <a:gd name="connsiteY85" fmla="*/ 2381 h 1568450"/>
              <a:gd name="connsiteX86" fmla="*/ 936065 w 1896949"/>
              <a:gd name="connsiteY86" fmla="*/ 794 h 1568450"/>
              <a:gd name="connsiteX87" fmla="*/ 945586 w 1896949"/>
              <a:gd name="connsiteY87" fmla="*/ 0 h 1568450"/>
              <a:gd name="connsiteX88" fmla="*/ 1581151 w 1896949"/>
              <a:gd name="connsiteY88" fmla="*/ 0 h 1568450"/>
              <a:gd name="connsiteX89" fmla="*/ 1581151 w 1896949"/>
              <a:gd name="connsiteY89" fmla="*/ 434181 h 1568450"/>
              <a:gd name="connsiteX90" fmla="*/ 1581944 w 1896949"/>
              <a:gd name="connsiteY90" fmla="*/ 434181 h 1568450"/>
              <a:gd name="connsiteX91" fmla="*/ 1581944 w 1896949"/>
              <a:gd name="connsiteY91" fmla="*/ 633413 h 1568450"/>
              <a:gd name="connsiteX92" fmla="*/ 1583531 w 1896949"/>
              <a:gd name="connsiteY92" fmla="*/ 642938 h 1568450"/>
              <a:gd name="connsiteX93" fmla="*/ 1584324 w 1896949"/>
              <a:gd name="connsiteY93" fmla="*/ 652463 h 1568450"/>
              <a:gd name="connsiteX94" fmla="*/ 1586705 w 1896949"/>
              <a:gd name="connsiteY94" fmla="*/ 659606 h 1568450"/>
              <a:gd name="connsiteX95" fmla="*/ 1590672 w 1896949"/>
              <a:gd name="connsiteY95" fmla="*/ 665163 h 1568450"/>
              <a:gd name="connsiteX96" fmla="*/ 1596226 w 1896949"/>
              <a:gd name="connsiteY96" fmla="*/ 671513 h 1568450"/>
              <a:gd name="connsiteX97" fmla="*/ 1603368 w 1896949"/>
              <a:gd name="connsiteY97" fmla="*/ 674688 h 1568450"/>
              <a:gd name="connsiteX98" fmla="*/ 1610509 w 1896949"/>
              <a:gd name="connsiteY98" fmla="*/ 674688 h 1568450"/>
              <a:gd name="connsiteX99" fmla="*/ 1617650 w 1896949"/>
              <a:gd name="connsiteY99" fmla="*/ 673894 h 1568450"/>
              <a:gd name="connsiteX100" fmla="*/ 1626378 w 1896949"/>
              <a:gd name="connsiteY100" fmla="*/ 669925 h 1568450"/>
              <a:gd name="connsiteX101" fmla="*/ 1633519 w 1896949"/>
              <a:gd name="connsiteY101" fmla="*/ 662781 h 1568450"/>
              <a:gd name="connsiteX102" fmla="*/ 1640660 w 1896949"/>
              <a:gd name="connsiteY102" fmla="*/ 654844 h 1568450"/>
              <a:gd name="connsiteX103" fmla="*/ 1647802 w 1896949"/>
              <a:gd name="connsiteY103" fmla="*/ 642938 h 1568450"/>
              <a:gd name="connsiteX104" fmla="*/ 1653356 w 1896949"/>
              <a:gd name="connsiteY104" fmla="*/ 633413 h 1568450"/>
              <a:gd name="connsiteX105" fmla="*/ 1660497 w 1896949"/>
              <a:gd name="connsiteY105" fmla="*/ 622300 h 1568450"/>
              <a:gd name="connsiteX106" fmla="*/ 1671605 w 1896949"/>
              <a:gd name="connsiteY106" fmla="*/ 611188 h 1568450"/>
              <a:gd name="connsiteX107" fmla="*/ 1678747 w 1896949"/>
              <a:gd name="connsiteY107" fmla="*/ 604838 h 1568450"/>
              <a:gd name="connsiteX108" fmla="*/ 1685888 w 1896949"/>
              <a:gd name="connsiteY108" fmla="*/ 599281 h 1568450"/>
              <a:gd name="connsiteX109" fmla="*/ 1694616 w 1896949"/>
              <a:gd name="connsiteY109" fmla="*/ 594519 h 1568450"/>
              <a:gd name="connsiteX110" fmla="*/ 1703344 w 1896949"/>
              <a:gd name="connsiteY110" fmla="*/ 589756 h 1568450"/>
              <a:gd name="connsiteX111" fmla="*/ 1713659 w 1896949"/>
              <a:gd name="connsiteY111" fmla="*/ 584994 h 1568450"/>
              <a:gd name="connsiteX112" fmla="*/ 1724768 w 1896949"/>
              <a:gd name="connsiteY112" fmla="*/ 582613 h 1568450"/>
              <a:gd name="connsiteX113" fmla="*/ 1736670 w 1896949"/>
              <a:gd name="connsiteY113" fmla="*/ 580231 h 1568450"/>
              <a:gd name="connsiteX114" fmla="*/ 1749365 w 1896949"/>
              <a:gd name="connsiteY114" fmla="*/ 578644 h 1568450"/>
              <a:gd name="connsiteX115" fmla="*/ 1765234 w 1896949"/>
              <a:gd name="connsiteY115" fmla="*/ 580231 h 1568450"/>
              <a:gd name="connsiteX116" fmla="*/ 1779517 w 1896949"/>
              <a:gd name="connsiteY116" fmla="*/ 582613 h 1568450"/>
              <a:gd name="connsiteX117" fmla="*/ 1793799 w 1896949"/>
              <a:gd name="connsiteY117" fmla="*/ 587375 h 1568450"/>
              <a:gd name="connsiteX118" fmla="*/ 1806494 w 1896949"/>
              <a:gd name="connsiteY118" fmla="*/ 592931 h 1568450"/>
              <a:gd name="connsiteX119" fmla="*/ 1819190 w 1896949"/>
              <a:gd name="connsiteY119" fmla="*/ 601663 h 1568450"/>
              <a:gd name="connsiteX120" fmla="*/ 1831092 w 1896949"/>
              <a:gd name="connsiteY120" fmla="*/ 609600 h 1568450"/>
              <a:gd name="connsiteX121" fmla="*/ 1842994 w 1896949"/>
              <a:gd name="connsiteY121" fmla="*/ 619919 h 1568450"/>
              <a:gd name="connsiteX122" fmla="*/ 1854102 w 1896949"/>
              <a:gd name="connsiteY122" fmla="*/ 631825 h 1568450"/>
              <a:gd name="connsiteX123" fmla="*/ 1862037 w 1896949"/>
              <a:gd name="connsiteY123" fmla="*/ 645319 h 1568450"/>
              <a:gd name="connsiteX124" fmla="*/ 1871558 w 1896949"/>
              <a:gd name="connsiteY124" fmla="*/ 659606 h 1568450"/>
              <a:gd name="connsiteX125" fmla="*/ 1878699 w 1896949"/>
              <a:gd name="connsiteY125" fmla="*/ 674688 h 1568450"/>
              <a:gd name="connsiteX126" fmla="*/ 1885047 w 1896949"/>
              <a:gd name="connsiteY126" fmla="*/ 690563 h 1568450"/>
              <a:gd name="connsiteX127" fmla="*/ 1889808 w 1896949"/>
              <a:gd name="connsiteY127" fmla="*/ 707231 h 1568450"/>
              <a:gd name="connsiteX128" fmla="*/ 1892982 w 1896949"/>
              <a:gd name="connsiteY128" fmla="*/ 724694 h 1568450"/>
              <a:gd name="connsiteX129" fmla="*/ 1895362 w 1896949"/>
              <a:gd name="connsiteY129" fmla="*/ 742156 h 1568450"/>
              <a:gd name="connsiteX130" fmla="*/ 1896949 w 1896949"/>
              <a:gd name="connsiteY130" fmla="*/ 761206 h 1568450"/>
              <a:gd name="connsiteX131" fmla="*/ 1895362 w 1896949"/>
              <a:gd name="connsiteY131" fmla="*/ 779463 h 1568450"/>
              <a:gd name="connsiteX132" fmla="*/ 1892982 w 1896949"/>
              <a:gd name="connsiteY132" fmla="*/ 798513 h 1568450"/>
              <a:gd name="connsiteX133" fmla="*/ 1889808 w 1896949"/>
              <a:gd name="connsiteY133" fmla="*/ 815181 h 1568450"/>
              <a:gd name="connsiteX134" fmla="*/ 1885047 w 1896949"/>
              <a:gd name="connsiteY134" fmla="*/ 831850 h 1568450"/>
              <a:gd name="connsiteX135" fmla="*/ 1878699 w 1896949"/>
              <a:gd name="connsiteY135" fmla="*/ 847725 h 1568450"/>
              <a:gd name="connsiteX136" fmla="*/ 1871558 w 1896949"/>
              <a:gd name="connsiteY136" fmla="*/ 863600 h 1568450"/>
              <a:gd name="connsiteX137" fmla="*/ 1862037 w 1896949"/>
              <a:gd name="connsiteY137" fmla="*/ 876300 h 1568450"/>
              <a:gd name="connsiteX138" fmla="*/ 1854102 w 1896949"/>
              <a:gd name="connsiteY138" fmla="*/ 889794 h 1568450"/>
              <a:gd name="connsiteX139" fmla="*/ 1842994 w 1896949"/>
              <a:gd name="connsiteY139" fmla="*/ 901700 h 1568450"/>
              <a:gd name="connsiteX140" fmla="*/ 1831092 w 1896949"/>
              <a:gd name="connsiteY140" fmla="*/ 912019 h 1568450"/>
              <a:gd name="connsiteX141" fmla="*/ 1819190 w 1896949"/>
              <a:gd name="connsiteY141" fmla="*/ 921544 h 1568450"/>
              <a:gd name="connsiteX142" fmla="*/ 1806494 w 1896949"/>
              <a:gd name="connsiteY142" fmla="*/ 928688 h 1568450"/>
              <a:gd name="connsiteX143" fmla="*/ 1793799 w 1896949"/>
              <a:gd name="connsiteY143" fmla="*/ 935038 h 1568450"/>
              <a:gd name="connsiteX144" fmla="*/ 1779517 w 1896949"/>
              <a:gd name="connsiteY144" fmla="*/ 939800 h 1568450"/>
              <a:gd name="connsiteX145" fmla="*/ 1765234 w 1896949"/>
              <a:gd name="connsiteY145" fmla="*/ 942181 h 1568450"/>
              <a:gd name="connsiteX146" fmla="*/ 1749365 w 1896949"/>
              <a:gd name="connsiteY146" fmla="*/ 942975 h 1568450"/>
              <a:gd name="connsiteX147" fmla="*/ 1736670 w 1896949"/>
              <a:gd name="connsiteY147" fmla="*/ 942975 h 1568450"/>
              <a:gd name="connsiteX148" fmla="*/ 1724768 w 1896949"/>
              <a:gd name="connsiteY148" fmla="*/ 940594 h 1568450"/>
              <a:gd name="connsiteX149" fmla="*/ 1713659 w 1896949"/>
              <a:gd name="connsiteY149" fmla="*/ 937419 h 1568450"/>
              <a:gd name="connsiteX150" fmla="*/ 1703344 w 1896949"/>
              <a:gd name="connsiteY150" fmla="*/ 933450 h 1568450"/>
              <a:gd name="connsiteX151" fmla="*/ 1694616 w 1896949"/>
              <a:gd name="connsiteY151" fmla="*/ 928688 h 1568450"/>
              <a:gd name="connsiteX152" fmla="*/ 1685888 w 1896949"/>
              <a:gd name="connsiteY152" fmla="*/ 923131 h 1568450"/>
              <a:gd name="connsiteX153" fmla="*/ 1678747 w 1896949"/>
              <a:gd name="connsiteY153" fmla="*/ 916781 h 1568450"/>
              <a:gd name="connsiteX154" fmla="*/ 1671605 w 1896949"/>
              <a:gd name="connsiteY154" fmla="*/ 911225 h 1568450"/>
              <a:gd name="connsiteX155" fmla="*/ 1660497 w 1896949"/>
              <a:gd name="connsiteY155" fmla="*/ 899319 h 1568450"/>
              <a:gd name="connsiteX156" fmla="*/ 1653356 w 1896949"/>
              <a:gd name="connsiteY156" fmla="*/ 889794 h 1568450"/>
              <a:gd name="connsiteX157" fmla="*/ 1647802 w 1896949"/>
              <a:gd name="connsiteY157" fmla="*/ 878681 h 1568450"/>
              <a:gd name="connsiteX158" fmla="*/ 1640660 w 1896949"/>
              <a:gd name="connsiteY158" fmla="*/ 868363 h 1568450"/>
              <a:gd name="connsiteX159" fmla="*/ 1633519 w 1896949"/>
              <a:gd name="connsiteY159" fmla="*/ 858838 h 1568450"/>
              <a:gd name="connsiteX160" fmla="*/ 1626378 w 1896949"/>
              <a:gd name="connsiteY160" fmla="*/ 852488 h 1568450"/>
              <a:gd name="connsiteX161" fmla="*/ 1617650 w 1896949"/>
              <a:gd name="connsiteY161" fmla="*/ 847725 h 1568450"/>
              <a:gd name="connsiteX162" fmla="*/ 1610509 w 1896949"/>
              <a:gd name="connsiteY162" fmla="*/ 846931 h 1568450"/>
              <a:gd name="connsiteX163" fmla="*/ 1603368 w 1896949"/>
              <a:gd name="connsiteY163" fmla="*/ 847725 h 1568450"/>
              <a:gd name="connsiteX164" fmla="*/ 1596226 w 1896949"/>
              <a:gd name="connsiteY164" fmla="*/ 851694 h 1568450"/>
              <a:gd name="connsiteX165" fmla="*/ 1590672 w 1896949"/>
              <a:gd name="connsiteY165" fmla="*/ 856456 h 1568450"/>
              <a:gd name="connsiteX166" fmla="*/ 1586705 w 1896949"/>
              <a:gd name="connsiteY166" fmla="*/ 862013 h 1568450"/>
              <a:gd name="connsiteX167" fmla="*/ 1584324 w 1896949"/>
              <a:gd name="connsiteY167" fmla="*/ 870744 h 1568450"/>
              <a:gd name="connsiteX168" fmla="*/ 1583531 w 1896949"/>
              <a:gd name="connsiteY168" fmla="*/ 878681 h 1568450"/>
              <a:gd name="connsiteX169" fmla="*/ 1581944 w 1896949"/>
              <a:gd name="connsiteY169" fmla="*/ 888206 h 1568450"/>
              <a:gd name="connsiteX170" fmla="*/ 1581944 w 1896949"/>
              <a:gd name="connsiteY170" fmla="*/ 1207294 h 1568450"/>
              <a:gd name="connsiteX171" fmla="*/ 1581151 w 1896949"/>
              <a:gd name="connsiteY171" fmla="*/ 1207294 h 1568450"/>
              <a:gd name="connsiteX172" fmla="*/ 1581151 w 1896949"/>
              <a:gd name="connsiteY172" fmla="*/ 1568450 h 1568450"/>
              <a:gd name="connsiteX173" fmla="*/ 902739 w 1896949"/>
              <a:gd name="connsiteY173" fmla="*/ 1568450 h 1568450"/>
              <a:gd name="connsiteX174" fmla="*/ 893218 w 1896949"/>
              <a:gd name="connsiteY174" fmla="*/ 1568450 h 1568450"/>
              <a:gd name="connsiteX175" fmla="*/ 885283 w 1896949"/>
              <a:gd name="connsiteY175" fmla="*/ 1566069 h 1568450"/>
              <a:gd name="connsiteX176" fmla="*/ 878142 w 1896949"/>
              <a:gd name="connsiteY176" fmla="*/ 1564481 h 1568450"/>
              <a:gd name="connsiteX177" fmla="*/ 873381 w 1896949"/>
              <a:gd name="connsiteY177" fmla="*/ 1561306 h 1568450"/>
              <a:gd name="connsiteX178" fmla="*/ 868620 w 1896949"/>
              <a:gd name="connsiteY178" fmla="*/ 1557338 h 1568450"/>
              <a:gd name="connsiteX179" fmla="*/ 864653 w 1896949"/>
              <a:gd name="connsiteY179" fmla="*/ 1554163 h 1568450"/>
              <a:gd name="connsiteX180" fmla="*/ 862272 w 1896949"/>
              <a:gd name="connsiteY180" fmla="*/ 1549400 h 1568450"/>
              <a:gd name="connsiteX181" fmla="*/ 861479 w 1896949"/>
              <a:gd name="connsiteY181" fmla="*/ 1544638 h 1568450"/>
              <a:gd name="connsiteX182" fmla="*/ 861479 w 1896949"/>
              <a:gd name="connsiteY182" fmla="*/ 1539875 h 1568450"/>
              <a:gd name="connsiteX183" fmla="*/ 861479 w 1896949"/>
              <a:gd name="connsiteY183" fmla="*/ 1534319 h 1568450"/>
              <a:gd name="connsiteX184" fmla="*/ 863859 w 1896949"/>
              <a:gd name="connsiteY184" fmla="*/ 1529556 h 1568450"/>
              <a:gd name="connsiteX185" fmla="*/ 867033 w 1896949"/>
              <a:gd name="connsiteY185" fmla="*/ 1523206 h 1568450"/>
              <a:gd name="connsiteX186" fmla="*/ 871794 w 1896949"/>
              <a:gd name="connsiteY186" fmla="*/ 1518444 h 1568450"/>
              <a:gd name="connsiteX187" fmla="*/ 878142 w 1896949"/>
              <a:gd name="connsiteY187" fmla="*/ 1512888 h 1568450"/>
              <a:gd name="connsiteX188" fmla="*/ 885283 w 1896949"/>
              <a:gd name="connsiteY188" fmla="*/ 1508125 h 1568450"/>
              <a:gd name="connsiteX189" fmla="*/ 893218 w 1896949"/>
              <a:gd name="connsiteY189" fmla="*/ 1503363 h 1568450"/>
              <a:gd name="connsiteX190" fmla="*/ 902739 w 1896949"/>
              <a:gd name="connsiteY190" fmla="*/ 1497013 h 1568450"/>
              <a:gd name="connsiteX191" fmla="*/ 913054 w 1896949"/>
              <a:gd name="connsiteY191" fmla="*/ 1489869 h 1568450"/>
              <a:gd name="connsiteX192" fmla="*/ 924956 w 1896949"/>
              <a:gd name="connsiteY192" fmla="*/ 1479550 h 1568450"/>
              <a:gd name="connsiteX193" fmla="*/ 931304 w 1896949"/>
              <a:gd name="connsiteY193" fmla="*/ 1472406 h 1568450"/>
              <a:gd name="connsiteX194" fmla="*/ 936858 w 1896949"/>
              <a:gd name="connsiteY194" fmla="*/ 1465263 h 1568450"/>
              <a:gd name="connsiteX195" fmla="*/ 941619 w 1896949"/>
              <a:gd name="connsiteY195" fmla="*/ 1456531 h 1568450"/>
              <a:gd name="connsiteX196" fmla="*/ 946380 w 1896949"/>
              <a:gd name="connsiteY196" fmla="*/ 1447006 h 1568450"/>
              <a:gd name="connsiteX197" fmla="*/ 951140 w 1896949"/>
              <a:gd name="connsiteY197" fmla="*/ 1436688 h 1568450"/>
              <a:gd name="connsiteX198" fmla="*/ 953521 w 1896949"/>
              <a:gd name="connsiteY198" fmla="*/ 1425575 h 1568450"/>
              <a:gd name="connsiteX199" fmla="*/ 955901 w 1896949"/>
              <a:gd name="connsiteY199" fmla="*/ 1414463 h 1568450"/>
              <a:gd name="connsiteX200" fmla="*/ 957488 w 1896949"/>
              <a:gd name="connsiteY200" fmla="*/ 1400969 h 1568450"/>
              <a:gd name="connsiteX201" fmla="*/ 955901 w 1896949"/>
              <a:gd name="connsiteY201" fmla="*/ 1385888 h 1568450"/>
              <a:gd name="connsiteX202" fmla="*/ 953521 w 1896949"/>
              <a:gd name="connsiteY202" fmla="*/ 1371600 h 1568450"/>
              <a:gd name="connsiteX203" fmla="*/ 948760 w 1896949"/>
              <a:gd name="connsiteY203" fmla="*/ 1357313 h 1568450"/>
              <a:gd name="connsiteX204" fmla="*/ 943206 w 1896949"/>
              <a:gd name="connsiteY204" fmla="*/ 1343819 h 1568450"/>
              <a:gd name="connsiteX205" fmla="*/ 934478 w 1896949"/>
              <a:gd name="connsiteY205" fmla="*/ 1331119 h 1568450"/>
              <a:gd name="connsiteX206" fmla="*/ 924956 w 1896949"/>
              <a:gd name="connsiteY206" fmla="*/ 1319213 h 1568450"/>
              <a:gd name="connsiteX207" fmla="*/ 915435 w 1896949"/>
              <a:gd name="connsiteY207" fmla="*/ 1308100 h 1568450"/>
              <a:gd name="connsiteX208" fmla="*/ 903533 w 1896949"/>
              <a:gd name="connsiteY208" fmla="*/ 1297781 h 1568450"/>
              <a:gd name="connsiteX209" fmla="*/ 890837 w 1896949"/>
              <a:gd name="connsiteY209" fmla="*/ 1288256 h 1568450"/>
              <a:gd name="connsiteX210" fmla="*/ 876555 w 1896949"/>
              <a:gd name="connsiteY210" fmla="*/ 1280319 h 1568450"/>
              <a:gd name="connsiteX211" fmla="*/ 861479 w 1896949"/>
              <a:gd name="connsiteY211" fmla="*/ 1273175 h 1568450"/>
              <a:gd name="connsiteX212" fmla="*/ 845610 w 1896949"/>
              <a:gd name="connsiteY212" fmla="*/ 1266031 h 1568450"/>
              <a:gd name="connsiteX213" fmla="*/ 828947 w 1896949"/>
              <a:gd name="connsiteY213" fmla="*/ 1261269 h 1568450"/>
              <a:gd name="connsiteX214" fmla="*/ 811491 w 1896949"/>
              <a:gd name="connsiteY214" fmla="*/ 1257300 h 1568450"/>
              <a:gd name="connsiteX215" fmla="*/ 793241 w 1896949"/>
              <a:gd name="connsiteY215" fmla="*/ 1254919 h 1568450"/>
              <a:gd name="connsiteX216" fmla="*/ 774991 w 1896949"/>
              <a:gd name="connsiteY216" fmla="*/ 1254919 h 1568450"/>
              <a:gd name="connsiteX217" fmla="*/ 756742 w 1896949"/>
              <a:gd name="connsiteY217" fmla="*/ 1254919 h 1568450"/>
              <a:gd name="connsiteX218" fmla="*/ 737699 w 1896949"/>
              <a:gd name="connsiteY218" fmla="*/ 1257300 h 1568450"/>
              <a:gd name="connsiteX219" fmla="*/ 721036 w 1896949"/>
              <a:gd name="connsiteY219" fmla="*/ 1261269 h 1568450"/>
              <a:gd name="connsiteX220" fmla="*/ 703580 w 1896949"/>
              <a:gd name="connsiteY220" fmla="*/ 1266031 h 1568450"/>
              <a:gd name="connsiteX221" fmla="*/ 687710 w 1896949"/>
              <a:gd name="connsiteY221" fmla="*/ 1273175 h 1568450"/>
              <a:gd name="connsiteX222" fmla="*/ 672635 w 1896949"/>
              <a:gd name="connsiteY222" fmla="*/ 1280319 h 1568450"/>
              <a:gd name="connsiteX223" fmla="*/ 659939 w 1896949"/>
              <a:gd name="connsiteY223" fmla="*/ 1288256 h 1568450"/>
              <a:gd name="connsiteX224" fmla="*/ 646450 w 1896949"/>
              <a:gd name="connsiteY224" fmla="*/ 1297781 h 1568450"/>
              <a:gd name="connsiteX225" fmla="*/ 634548 w 1896949"/>
              <a:gd name="connsiteY225" fmla="*/ 1308100 h 1568450"/>
              <a:gd name="connsiteX226" fmla="*/ 624233 w 1896949"/>
              <a:gd name="connsiteY226" fmla="*/ 1319213 h 1568450"/>
              <a:gd name="connsiteX227" fmla="*/ 614712 w 1896949"/>
              <a:gd name="connsiteY227" fmla="*/ 1331119 h 1568450"/>
              <a:gd name="connsiteX228" fmla="*/ 607571 w 1896949"/>
              <a:gd name="connsiteY228" fmla="*/ 1343819 h 1568450"/>
              <a:gd name="connsiteX229" fmla="*/ 601223 w 1896949"/>
              <a:gd name="connsiteY229" fmla="*/ 1357313 h 1568450"/>
              <a:gd name="connsiteX230" fmla="*/ 596462 w 1896949"/>
              <a:gd name="connsiteY230" fmla="*/ 1371600 h 1568450"/>
              <a:gd name="connsiteX231" fmla="*/ 594082 w 1896949"/>
              <a:gd name="connsiteY231" fmla="*/ 1385888 h 1568450"/>
              <a:gd name="connsiteX232" fmla="*/ 593288 w 1896949"/>
              <a:gd name="connsiteY232" fmla="*/ 1400969 h 1568450"/>
              <a:gd name="connsiteX233" fmla="*/ 593288 w 1896949"/>
              <a:gd name="connsiteY233" fmla="*/ 1414463 h 1568450"/>
              <a:gd name="connsiteX234" fmla="*/ 595669 w 1896949"/>
              <a:gd name="connsiteY234" fmla="*/ 1425575 h 1568450"/>
              <a:gd name="connsiteX235" fmla="*/ 598843 w 1896949"/>
              <a:gd name="connsiteY235" fmla="*/ 1436688 h 1568450"/>
              <a:gd name="connsiteX236" fmla="*/ 602810 w 1896949"/>
              <a:gd name="connsiteY236" fmla="*/ 1447006 h 1568450"/>
              <a:gd name="connsiteX237" fmla="*/ 607571 w 1896949"/>
              <a:gd name="connsiteY237" fmla="*/ 1456531 h 1568450"/>
              <a:gd name="connsiteX238" fmla="*/ 613125 w 1896949"/>
              <a:gd name="connsiteY238" fmla="*/ 1465263 h 1568450"/>
              <a:gd name="connsiteX239" fmla="*/ 619473 w 1896949"/>
              <a:gd name="connsiteY239" fmla="*/ 1472406 h 1568450"/>
              <a:gd name="connsiteX240" fmla="*/ 625027 w 1896949"/>
              <a:gd name="connsiteY240" fmla="*/ 1479550 h 1568450"/>
              <a:gd name="connsiteX241" fmla="*/ 636929 w 1896949"/>
              <a:gd name="connsiteY241" fmla="*/ 1489869 h 1568450"/>
              <a:gd name="connsiteX242" fmla="*/ 646450 w 1896949"/>
              <a:gd name="connsiteY242" fmla="*/ 1497013 h 1568450"/>
              <a:gd name="connsiteX243" fmla="*/ 657559 w 1896949"/>
              <a:gd name="connsiteY243" fmla="*/ 1503363 h 1568450"/>
              <a:gd name="connsiteX244" fmla="*/ 664700 w 1896949"/>
              <a:gd name="connsiteY244" fmla="*/ 1508125 h 1568450"/>
              <a:gd name="connsiteX245" fmla="*/ 671841 w 1896949"/>
              <a:gd name="connsiteY245" fmla="*/ 1512888 h 1568450"/>
              <a:gd name="connsiteX246" fmla="*/ 677395 w 1896949"/>
              <a:gd name="connsiteY246" fmla="*/ 1518444 h 1568450"/>
              <a:gd name="connsiteX247" fmla="*/ 682156 w 1896949"/>
              <a:gd name="connsiteY247" fmla="*/ 1523206 h 1568450"/>
              <a:gd name="connsiteX248" fmla="*/ 685330 w 1896949"/>
              <a:gd name="connsiteY248" fmla="*/ 1529556 h 1568450"/>
              <a:gd name="connsiteX249" fmla="*/ 687710 w 1896949"/>
              <a:gd name="connsiteY249" fmla="*/ 1534319 h 1568450"/>
              <a:gd name="connsiteX250" fmla="*/ 689297 w 1896949"/>
              <a:gd name="connsiteY250" fmla="*/ 1539875 h 1568450"/>
              <a:gd name="connsiteX251" fmla="*/ 689297 w 1896949"/>
              <a:gd name="connsiteY251" fmla="*/ 1544638 h 1568450"/>
              <a:gd name="connsiteX252" fmla="*/ 687710 w 1896949"/>
              <a:gd name="connsiteY252" fmla="*/ 1549400 h 1568450"/>
              <a:gd name="connsiteX253" fmla="*/ 685330 w 1896949"/>
              <a:gd name="connsiteY253" fmla="*/ 1554163 h 1568450"/>
              <a:gd name="connsiteX254" fmla="*/ 682156 w 1896949"/>
              <a:gd name="connsiteY254" fmla="*/ 1557338 h 1568450"/>
              <a:gd name="connsiteX255" fmla="*/ 677395 w 1896949"/>
              <a:gd name="connsiteY255" fmla="*/ 1561306 h 1568450"/>
              <a:gd name="connsiteX256" fmla="*/ 671841 w 1896949"/>
              <a:gd name="connsiteY256" fmla="*/ 1564481 h 1568450"/>
              <a:gd name="connsiteX257" fmla="*/ 664700 w 1896949"/>
              <a:gd name="connsiteY257" fmla="*/ 1566069 h 1568450"/>
              <a:gd name="connsiteX258" fmla="*/ 655972 w 1896949"/>
              <a:gd name="connsiteY258" fmla="*/ 1568450 h 1568450"/>
              <a:gd name="connsiteX259" fmla="*/ 648037 w 1896949"/>
              <a:gd name="connsiteY259" fmla="*/ 1568450 h 1568450"/>
              <a:gd name="connsiteX260" fmla="*/ 10886 w 1896949"/>
              <a:gd name="connsiteY260" fmla="*/ 1568450 h 1568450"/>
              <a:gd name="connsiteX261" fmla="*/ 10886 w 1896949"/>
              <a:gd name="connsiteY261" fmla="*/ 1134269 h 1568450"/>
              <a:gd name="connsiteX262" fmla="*/ 9299 w 1896949"/>
              <a:gd name="connsiteY262" fmla="*/ 1134269 h 1568450"/>
              <a:gd name="connsiteX263" fmla="*/ 9299 w 1896949"/>
              <a:gd name="connsiteY263" fmla="*/ 935038 h 1568450"/>
              <a:gd name="connsiteX264" fmla="*/ 9299 w 1896949"/>
              <a:gd name="connsiteY264" fmla="*/ 925513 h 1568450"/>
              <a:gd name="connsiteX265" fmla="*/ 6919 w 1896949"/>
              <a:gd name="connsiteY265" fmla="*/ 915988 h 1568450"/>
              <a:gd name="connsiteX266" fmla="*/ 4538 w 1896949"/>
              <a:gd name="connsiteY266" fmla="*/ 908844 h 1568450"/>
              <a:gd name="connsiteX267" fmla="*/ 1364 w 1896949"/>
              <a:gd name="connsiteY267" fmla="*/ 902494 h 1568450"/>
              <a:gd name="connsiteX268" fmla="*/ 0 w 1896949"/>
              <a:gd name="connsiteY268" fmla="*/ 900902 h 1568450"/>
              <a:gd name="connsiteX269" fmla="*/ 0 w 1896949"/>
              <a:gd name="connsiteY269" fmla="*/ 897731 h 1568450"/>
              <a:gd name="connsiteX270" fmla="*/ 1587 w 1896949"/>
              <a:gd name="connsiteY270" fmla="*/ 888206 h 1568450"/>
              <a:gd name="connsiteX271" fmla="*/ 2380 w 1896949"/>
              <a:gd name="connsiteY271" fmla="*/ 880269 h 1568450"/>
              <a:gd name="connsiteX272" fmla="*/ 4761 w 1896949"/>
              <a:gd name="connsiteY272" fmla="*/ 871538 h 1568450"/>
              <a:gd name="connsiteX273" fmla="*/ 8728 w 1896949"/>
              <a:gd name="connsiteY273" fmla="*/ 865981 h 1568450"/>
              <a:gd name="connsiteX274" fmla="*/ 14282 w 1896949"/>
              <a:gd name="connsiteY274" fmla="*/ 861219 h 1568450"/>
              <a:gd name="connsiteX275" fmla="*/ 21424 w 1896949"/>
              <a:gd name="connsiteY275" fmla="*/ 857250 h 1568450"/>
              <a:gd name="connsiteX276" fmla="*/ 28565 w 1896949"/>
              <a:gd name="connsiteY276" fmla="*/ 856456 h 1568450"/>
              <a:gd name="connsiteX277" fmla="*/ 35706 w 1896949"/>
              <a:gd name="connsiteY277" fmla="*/ 857250 h 1568450"/>
              <a:gd name="connsiteX278" fmla="*/ 44434 w 1896949"/>
              <a:gd name="connsiteY278" fmla="*/ 862013 h 1568450"/>
              <a:gd name="connsiteX279" fmla="*/ 51575 w 1896949"/>
              <a:gd name="connsiteY279" fmla="*/ 868363 h 1568450"/>
              <a:gd name="connsiteX280" fmla="*/ 58716 w 1896949"/>
              <a:gd name="connsiteY280" fmla="*/ 877888 h 1568450"/>
              <a:gd name="connsiteX281" fmla="*/ 65858 w 1896949"/>
              <a:gd name="connsiteY281" fmla="*/ 888206 h 1568450"/>
              <a:gd name="connsiteX282" fmla="*/ 71412 w 1896949"/>
              <a:gd name="connsiteY282" fmla="*/ 899319 h 1568450"/>
              <a:gd name="connsiteX283" fmla="*/ 78553 w 1896949"/>
              <a:gd name="connsiteY283" fmla="*/ 908844 h 1568450"/>
              <a:gd name="connsiteX284" fmla="*/ 89661 w 1896949"/>
              <a:gd name="connsiteY284" fmla="*/ 920750 h 1568450"/>
              <a:gd name="connsiteX285" fmla="*/ 96803 w 1896949"/>
              <a:gd name="connsiteY285" fmla="*/ 926306 h 1568450"/>
              <a:gd name="connsiteX286" fmla="*/ 103944 w 1896949"/>
              <a:gd name="connsiteY286" fmla="*/ 932656 h 1568450"/>
              <a:gd name="connsiteX287" fmla="*/ 112672 w 1896949"/>
              <a:gd name="connsiteY287" fmla="*/ 938213 h 1568450"/>
              <a:gd name="connsiteX288" fmla="*/ 121400 w 1896949"/>
              <a:gd name="connsiteY288" fmla="*/ 942975 h 1568450"/>
              <a:gd name="connsiteX289" fmla="*/ 131715 w 1896949"/>
              <a:gd name="connsiteY289" fmla="*/ 946944 h 1568450"/>
              <a:gd name="connsiteX290" fmla="*/ 142824 w 1896949"/>
              <a:gd name="connsiteY290" fmla="*/ 950119 h 1568450"/>
              <a:gd name="connsiteX291" fmla="*/ 154726 w 1896949"/>
              <a:gd name="connsiteY291" fmla="*/ 952500 h 1568450"/>
              <a:gd name="connsiteX292" fmla="*/ 167421 w 1896949"/>
              <a:gd name="connsiteY292" fmla="*/ 952500 h 1568450"/>
              <a:gd name="connsiteX293" fmla="*/ 183290 w 1896949"/>
              <a:gd name="connsiteY293" fmla="*/ 951706 h 1568450"/>
              <a:gd name="connsiteX294" fmla="*/ 197573 w 1896949"/>
              <a:gd name="connsiteY294" fmla="*/ 949325 h 1568450"/>
              <a:gd name="connsiteX295" fmla="*/ 211855 w 1896949"/>
              <a:gd name="connsiteY295" fmla="*/ 944563 h 1568450"/>
              <a:gd name="connsiteX296" fmla="*/ 224550 w 1896949"/>
              <a:gd name="connsiteY296" fmla="*/ 938213 h 1568450"/>
              <a:gd name="connsiteX297" fmla="*/ 237246 w 1896949"/>
              <a:gd name="connsiteY297" fmla="*/ 931069 h 1568450"/>
              <a:gd name="connsiteX298" fmla="*/ 249148 w 1896949"/>
              <a:gd name="connsiteY298" fmla="*/ 921544 h 1568450"/>
              <a:gd name="connsiteX299" fmla="*/ 261050 w 1896949"/>
              <a:gd name="connsiteY299" fmla="*/ 911225 h 1568450"/>
              <a:gd name="connsiteX300" fmla="*/ 272158 w 1896949"/>
              <a:gd name="connsiteY300" fmla="*/ 899319 h 1568450"/>
              <a:gd name="connsiteX301" fmla="*/ 280093 w 1896949"/>
              <a:gd name="connsiteY301" fmla="*/ 885825 h 1568450"/>
              <a:gd name="connsiteX302" fmla="*/ 289614 w 1896949"/>
              <a:gd name="connsiteY302" fmla="*/ 873125 h 1568450"/>
              <a:gd name="connsiteX303" fmla="*/ 296755 w 1896949"/>
              <a:gd name="connsiteY303" fmla="*/ 857250 h 1568450"/>
              <a:gd name="connsiteX304" fmla="*/ 303103 w 1896949"/>
              <a:gd name="connsiteY304" fmla="*/ 841375 h 1568450"/>
              <a:gd name="connsiteX305" fmla="*/ 307864 w 1896949"/>
              <a:gd name="connsiteY305" fmla="*/ 824706 h 1568450"/>
              <a:gd name="connsiteX306" fmla="*/ 311038 w 1896949"/>
              <a:gd name="connsiteY306" fmla="*/ 808038 h 1568450"/>
              <a:gd name="connsiteX307" fmla="*/ 313418 w 1896949"/>
              <a:gd name="connsiteY307" fmla="*/ 788988 h 1568450"/>
              <a:gd name="connsiteX308" fmla="*/ 315005 w 1896949"/>
              <a:gd name="connsiteY308" fmla="*/ 770731 h 1568450"/>
              <a:gd name="connsiteX309" fmla="*/ 313418 w 1896949"/>
              <a:gd name="connsiteY309" fmla="*/ 751681 h 1568450"/>
              <a:gd name="connsiteX310" fmla="*/ 311038 w 1896949"/>
              <a:gd name="connsiteY310" fmla="*/ 734219 h 1568450"/>
              <a:gd name="connsiteX311" fmla="*/ 307864 w 1896949"/>
              <a:gd name="connsiteY311" fmla="*/ 716756 h 1568450"/>
              <a:gd name="connsiteX312" fmla="*/ 303103 w 1896949"/>
              <a:gd name="connsiteY312" fmla="*/ 700088 h 1568450"/>
              <a:gd name="connsiteX313" fmla="*/ 296755 w 1896949"/>
              <a:gd name="connsiteY313" fmla="*/ 684213 h 1568450"/>
              <a:gd name="connsiteX314" fmla="*/ 289614 w 1896949"/>
              <a:gd name="connsiteY314" fmla="*/ 669131 h 1568450"/>
              <a:gd name="connsiteX315" fmla="*/ 280093 w 1896949"/>
              <a:gd name="connsiteY315" fmla="*/ 654844 h 1568450"/>
              <a:gd name="connsiteX316" fmla="*/ 272158 w 1896949"/>
              <a:gd name="connsiteY316" fmla="*/ 641350 h 1568450"/>
              <a:gd name="connsiteX317" fmla="*/ 261050 w 1896949"/>
              <a:gd name="connsiteY317" fmla="*/ 629444 h 1568450"/>
              <a:gd name="connsiteX318" fmla="*/ 249148 w 1896949"/>
              <a:gd name="connsiteY318" fmla="*/ 619125 h 1568450"/>
              <a:gd name="connsiteX319" fmla="*/ 237246 w 1896949"/>
              <a:gd name="connsiteY319" fmla="*/ 611188 h 1568450"/>
              <a:gd name="connsiteX320" fmla="*/ 224550 w 1896949"/>
              <a:gd name="connsiteY320" fmla="*/ 602456 h 1568450"/>
              <a:gd name="connsiteX321" fmla="*/ 211855 w 1896949"/>
              <a:gd name="connsiteY321" fmla="*/ 596900 h 1568450"/>
              <a:gd name="connsiteX322" fmla="*/ 197573 w 1896949"/>
              <a:gd name="connsiteY322" fmla="*/ 592138 h 1568450"/>
              <a:gd name="connsiteX323" fmla="*/ 183290 w 1896949"/>
              <a:gd name="connsiteY323" fmla="*/ 589756 h 1568450"/>
              <a:gd name="connsiteX324" fmla="*/ 167421 w 1896949"/>
              <a:gd name="connsiteY324" fmla="*/ 588169 h 1568450"/>
              <a:gd name="connsiteX325" fmla="*/ 154726 w 1896949"/>
              <a:gd name="connsiteY325" fmla="*/ 589756 h 1568450"/>
              <a:gd name="connsiteX326" fmla="*/ 142824 w 1896949"/>
              <a:gd name="connsiteY326" fmla="*/ 592138 h 1568450"/>
              <a:gd name="connsiteX327" fmla="*/ 131715 w 1896949"/>
              <a:gd name="connsiteY327" fmla="*/ 594519 h 1568450"/>
              <a:gd name="connsiteX328" fmla="*/ 121400 w 1896949"/>
              <a:gd name="connsiteY328" fmla="*/ 599281 h 1568450"/>
              <a:gd name="connsiteX329" fmla="*/ 112672 w 1896949"/>
              <a:gd name="connsiteY329" fmla="*/ 604044 h 1568450"/>
              <a:gd name="connsiteX330" fmla="*/ 103944 w 1896949"/>
              <a:gd name="connsiteY330" fmla="*/ 608806 h 1568450"/>
              <a:gd name="connsiteX331" fmla="*/ 96803 w 1896949"/>
              <a:gd name="connsiteY331" fmla="*/ 614363 h 1568450"/>
              <a:gd name="connsiteX332" fmla="*/ 89661 w 1896949"/>
              <a:gd name="connsiteY332" fmla="*/ 620713 h 1568450"/>
              <a:gd name="connsiteX333" fmla="*/ 78553 w 1896949"/>
              <a:gd name="connsiteY333" fmla="*/ 631825 h 1568450"/>
              <a:gd name="connsiteX334" fmla="*/ 71412 w 1896949"/>
              <a:gd name="connsiteY334" fmla="*/ 642938 h 1568450"/>
              <a:gd name="connsiteX335" fmla="*/ 65858 w 1896949"/>
              <a:gd name="connsiteY335" fmla="*/ 652463 h 1568450"/>
              <a:gd name="connsiteX336" fmla="*/ 58716 w 1896949"/>
              <a:gd name="connsiteY336" fmla="*/ 664369 h 1568450"/>
              <a:gd name="connsiteX337" fmla="*/ 51575 w 1896949"/>
              <a:gd name="connsiteY337" fmla="*/ 672306 h 1568450"/>
              <a:gd name="connsiteX338" fmla="*/ 44434 w 1896949"/>
              <a:gd name="connsiteY338" fmla="*/ 679450 h 1568450"/>
              <a:gd name="connsiteX339" fmla="*/ 35706 w 1896949"/>
              <a:gd name="connsiteY339" fmla="*/ 683419 h 1568450"/>
              <a:gd name="connsiteX340" fmla="*/ 28565 w 1896949"/>
              <a:gd name="connsiteY340" fmla="*/ 684213 h 1568450"/>
              <a:gd name="connsiteX341" fmla="*/ 21424 w 1896949"/>
              <a:gd name="connsiteY341" fmla="*/ 684213 h 1568450"/>
              <a:gd name="connsiteX342" fmla="*/ 14282 w 1896949"/>
              <a:gd name="connsiteY342" fmla="*/ 681038 h 1568450"/>
              <a:gd name="connsiteX343" fmla="*/ 9299 w 1896949"/>
              <a:gd name="connsiteY343" fmla="*/ 675340 h 1568450"/>
              <a:gd name="connsiteX344" fmla="*/ 9299 w 1896949"/>
              <a:gd name="connsiteY344" fmla="*/ 360363 h 1568450"/>
              <a:gd name="connsiteX345" fmla="*/ 10886 w 1896949"/>
              <a:gd name="connsiteY345" fmla="*/ 360363 h 156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Lst>
            <a:rect l="l" t="t" r="r" b="b"/>
            <a:pathLst>
              <a:path w="1896949" h="1568450">
                <a:moveTo>
                  <a:pt x="10886" y="0"/>
                </a:moveTo>
                <a:lnTo>
                  <a:pt x="690091" y="0"/>
                </a:lnTo>
                <a:lnTo>
                  <a:pt x="698819" y="794"/>
                </a:lnTo>
                <a:lnTo>
                  <a:pt x="706754" y="2381"/>
                </a:lnTo>
                <a:lnTo>
                  <a:pt x="713895" y="4763"/>
                </a:lnTo>
                <a:lnTo>
                  <a:pt x="720242" y="7144"/>
                </a:lnTo>
                <a:lnTo>
                  <a:pt x="725003" y="10319"/>
                </a:lnTo>
                <a:lnTo>
                  <a:pt x="728177" y="14288"/>
                </a:lnTo>
                <a:lnTo>
                  <a:pt x="730557" y="19050"/>
                </a:lnTo>
                <a:lnTo>
                  <a:pt x="732144" y="23813"/>
                </a:lnTo>
                <a:lnTo>
                  <a:pt x="732144" y="29369"/>
                </a:lnTo>
                <a:lnTo>
                  <a:pt x="730557" y="34131"/>
                </a:lnTo>
                <a:lnTo>
                  <a:pt x="728177" y="39688"/>
                </a:lnTo>
                <a:lnTo>
                  <a:pt x="725003" y="44450"/>
                </a:lnTo>
                <a:lnTo>
                  <a:pt x="720242" y="50800"/>
                </a:lnTo>
                <a:lnTo>
                  <a:pt x="713895" y="55563"/>
                </a:lnTo>
                <a:lnTo>
                  <a:pt x="708341" y="60325"/>
                </a:lnTo>
                <a:lnTo>
                  <a:pt x="699612" y="65088"/>
                </a:lnTo>
                <a:lnTo>
                  <a:pt x="689297" y="70644"/>
                </a:lnTo>
                <a:lnTo>
                  <a:pt x="679776" y="77788"/>
                </a:lnTo>
                <a:lnTo>
                  <a:pt x="667874" y="88900"/>
                </a:lnTo>
                <a:lnTo>
                  <a:pt x="662320" y="96044"/>
                </a:lnTo>
                <a:lnTo>
                  <a:pt x="655972" y="103188"/>
                </a:lnTo>
                <a:lnTo>
                  <a:pt x="650418" y="111125"/>
                </a:lnTo>
                <a:lnTo>
                  <a:pt x="645657" y="120650"/>
                </a:lnTo>
                <a:lnTo>
                  <a:pt x="641690" y="131763"/>
                </a:lnTo>
                <a:lnTo>
                  <a:pt x="638516" y="142081"/>
                </a:lnTo>
                <a:lnTo>
                  <a:pt x="636135" y="153988"/>
                </a:lnTo>
                <a:lnTo>
                  <a:pt x="636135" y="166688"/>
                </a:lnTo>
                <a:lnTo>
                  <a:pt x="636929" y="182563"/>
                </a:lnTo>
                <a:lnTo>
                  <a:pt x="639309" y="196850"/>
                </a:lnTo>
                <a:lnTo>
                  <a:pt x="644070" y="211138"/>
                </a:lnTo>
                <a:lnTo>
                  <a:pt x="650418" y="223838"/>
                </a:lnTo>
                <a:lnTo>
                  <a:pt x="657559" y="237331"/>
                </a:lnTo>
                <a:lnTo>
                  <a:pt x="667080" y="249238"/>
                </a:lnTo>
                <a:lnTo>
                  <a:pt x="677395" y="261144"/>
                </a:lnTo>
                <a:lnTo>
                  <a:pt x="689297" y="269875"/>
                </a:lnTo>
                <a:lnTo>
                  <a:pt x="701993" y="279400"/>
                </a:lnTo>
                <a:lnTo>
                  <a:pt x="715482" y="288131"/>
                </a:lnTo>
                <a:lnTo>
                  <a:pt x="730557" y="296069"/>
                </a:lnTo>
                <a:lnTo>
                  <a:pt x="747220" y="302419"/>
                </a:lnTo>
                <a:lnTo>
                  <a:pt x="763883" y="307181"/>
                </a:lnTo>
                <a:lnTo>
                  <a:pt x="780546" y="310356"/>
                </a:lnTo>
                <a:lnTo>
                  <a:pt x="799589" y="312738"/>
                </a:lnTo>
                <a:lnTo>
                  <a:pt x="817045" y="314325"/>
                </a:lnTo>
                <a:lnTo>
                  <a:pt x="836088" y="312738"/>
                </a:lnTo>
                <a:lnTo>
                  <a:pt x="854338" y="310356"/>
                </a:lnTo>
                <a:lnTo>
                  <a:pt x="871794" y="307181"/>
                </a:lnTo>
                <a:lnTo>
                  <a:pt x="888457" y="302419"/>
                </a:lnTo>
                <a:lnTo>
                  <a:pt x="903533" y="296069"/>
                </a:lnTo>
                <a:lnTo>
                  <a:pt x="919402" y="288131"/>
                </a:lnTo>
                <a:lnTo>
                  <a:pt x="933684" y="279400"/>
                </a:lnTo>
                <a:lnTo>
                  <a:pt x="946380" y="269875"/>
                </a:lnTo>
                <a:lnTo>
                  <a:pt x="958282" y="261144"/>
                </a:lnTo>
                <a:lnTo>
                  <a:pt x="969390" y="249238"/>
                </a:lnTo>
                <a:lnTo>
                  <a:pt x="977325" y="237331"/>
                </a:lnTo>
                <a:lnTo>
                  <a:pt x="986053" y="223838"/>
                </a:lnTo>
                <a:lnTo>
                  <a:pt x="991607" y="211138"/>
                </a:lnTo>
                <a:lnTo>
                  <a:pt x="996368" y="196850"/>
                </a:lnTo>
                <a:lnTo>
                  <a:pt x="998748" y="182563"/>
                </a:lnTo>
                <a:lnTo>
                  <a:pt x="1000335" y="166688"/>
                </a:lnTo>
                <a:lnTo>
                  <a:pt x="998748" y="153988"/>
                </a:lnTo>
                <a:lnTo>
                  <a:pt x="996368" y="142081"/>
                </a:lnTo>
                <a:lnTo>
                  <a:pt x="993987" y="131763"/>
                </a:lnTo>
                <a:lnTo>
                  <a:pt x="989227" y="120650"/>
                </a:lnTo>
                <a:lnTo>
                  <a:pt x="984466" y="111125"/>
                </a:lnTo>
                <a:lnTo>
                  <a:pt x="979705" y="103188"/>
                </a:lnTo>
                <a:lnTo>
                  <a:pt x="974151" y="96044"/>
                </a:lnTo>
                <a:lnTo>
                  <a:pt x="967803" y="88900"/>
                </a:lnTo>
                <a:lnTo>
                  <a:pt x="955901" y="77788"/>
                </a:lnTo>
                <a:lnTo>
                  <a:pt x="945586" y="70644"/>
                </a:lnTo>
                <a:lnTo>
                  <a:pt x="936065" y="65088"/>
                </a:lnTo>
                <a:lnTo>
                  <a:pt x="927336" y="60325"/>
                </a:lnTo>
                <a:lnTo>
                  <a:pt x="920195" y="55563"/>
                </a:lnTo>
                <a:lnTo>
                  <a:pt x="914641" y="50800"/>
                </a:lnTo>
                <a:lnTo>
                  <a:pt x="909880" y="44450"/>
                </a:lnTo>
                <a:lnTo>
                  <a:pt x="905913" y="39688"/>
                </a:lnTo>
                <a:lnTo>
                  <a:pt x="905119" y="34131"/>
                </a:lnTo>
                <a:lnTo>
                  <a:pt x="903533" y="29369"/>
                </a:lnTo>
                <a:lnTo>
                  <a:pt x="903533" y="23813"/>
                </a:lnTo>
                <a:lnTo>
                  <a:pt x="905119" y="19050"/>
                </a:lnTo>
                <a:lnTo>
                  <a:pt x="907500" y="14288"/>
                </a:lnTo>
                <a:lnTo>
                  <a:pt x="910674" y="10319"/>
                </a:lnTo>
                <a:lnTo>
                  <a:pt x="915435" y="7144"/>
                </a:lnTo>
                <a:lnTo>
                  <a:pt x="920195" y="4763"/>
                </a:lnTo>
                <a:lnTo>
                  <a:pt x="927336" y="2381"/>
                </a:lnTo>
                <a:lnTo>
                  <a:pt x="936065" y="794"/>
                </a:lnTo>
                <a:lnTo>
                  <a:pt x="945586" y="0"/>
                </a:lnTo>
                <a:lnTo>
                  <a:pt x="1581151" y="0"/>
                </a:lnTo>
                <a:lnTo>
                  <a:pt x="1581151" y="434181"/>
                </a:lnTo>
                <a:lnTo>
                  <a:pt x="1581944" y="434181"/>
                </a:lnTo>
                <a:lnTo>
                  <a:pt x="1581944" y="633413"/>
                </a:lnTo>
                <a:lnTo>
                  <a:pt x="1583531" y="642938"/>
                </a:lnTo>
                <a:lnTo>
                  <a:pt x="1584324" y="652463"/>
                </a:lnTo>
                <a:lnTo>
                  <a:pt x="1586705" y="659606"/>
                </a:lnTo>
                <a:lnTo>
                  <a:pt x="1590672" y="665163"/>
                </a:lnTo>
                <a:lnTo>
                  <a:pt x="1596226" y="671513"/>
                </a:lnTo>
                <a:lnTo>
                  <a:pt x="1603368" y="674688"/>
                </a:lnTo>
                <a:lnTo>
                  <a:pt x="1610509" y="674688"/>
                </a:lnTo>
                <a:lnTo>
                  <a:pt x="1617650" y="673894"/>
                </a:lnTo>
                <a:lnTo>
                  <a:pt x="1626378" y="669925"/>
                </a:lnTo>
                <a:lnTo>
                  <a:pt x="1633519" y="662781"/>
                </a:lnTo>
                <a:lnTo>
                  <a:pt x="1640660" y="654844"/>
                </a:lnTo>
                <a:lnTo>
                  <a:pt x="1647802" y="642938"/>
                </a:lnTo>
                <a:lnTo>
                  <a:pt x="1653356" y="633413"/>
                </a:lnTo>
                <a:lnTo>
                  <a:pt x="1660497" y="622300"/>
                </a:lnTo>
                <a:lnTo>
                  <a:pt x="1671605" y="611188"/>
                </a:lnTo>
                <a:lnTo>
                  <a:pt x="1678747" y="604838"/>
                </a:lnTo>
                <a:lnTo>
                  <a:pt x="1685888" y="599281"/>
                </a:lnTo>
                <a:lnTo>
                  <a:pt x="1694616" y="594519"/>
                </a:lnTo>
                <a:lnTo>
                  <a:pt x="1703344" y="589756"/>
                </a:lnTo>
                <a:lnTo>
                  <a:pt x="1713659" y="584994"/>
                </a:lnTo>
                <a:lnTo>
                  <a:pt x="1724768" y="582613"/>
                </a:lnTo>
                <a:lnTo>
                  <a:pt x="1736670" y="580231"/>
                </a:lnTo>
                <a:lnTo>
                  <a:pt x="1749365" y="578644"/>
                </a:lnTo>
                <a:lnTo>
                  <a:pt x="1765234" y="580231"/>
                </a:lnTo>
                <a:lnTo>
                  <a:pt x="1779517" y="582613"/>
                </a:lnTo>
                <a:lnTo>
                  <a:pt x="1793799" y="587375"/>
                </a:lnTo>
                <a:lnTo>
                  <a:pt x="1806494" y="592931"/>
                </a:lnTo>
                <a:lnTo>
                  <a:pt x="1819190" y="601663"/>
                </a:lnTo>
                <a:lnTo>
                  <a:pt x="1831092" y="609600"/>
                </a:lnTo>
                <a:lnTo>
                  <a:pt x="1842994" y="619919"/>
                </a:lnTo>
                <a:lnTo>
                  <a:pt x="1854102" y="631825"/>
                </a:lnTo>
                <a:lnTo>
                  <a:pt x="1862037" y="645319"/>
                </a:lnTo>
                <a:lnTo>
                  <a:pt x="1871558" y="659606"/>
                </a:lnTo>
                <a:lnTo>
                  <a:pt x="1878699" y="674688"/>
                </a:lnTo>
                <a:lnTo>
                  <a:pt x="1885047" y="690563"/>
                </a:lnTo>
                <a:lnTo>
                  <a:pt x="1889808" y="707231"/>
                </a:lnTo>
                <a:lnTo>
                  <a:pt x="1892982" y="724694"/>
                </a:lnTo>
                <a:lnTo>
                  <a:pt x="1895362" y="742156"/>
                </a:lnTo>
                <a:lnTo>
                  <a:pt x="1896949" y="761206"/>
                </a:lnTo>
                <a:lnTo>
                  <a:pt x="1895362" y="779463"/>
                </a:lnTo>
                <a:lnTo>
                  <a:pt x="1892982" y="798513"/>
                </a:lnTo>
                <a:lnTo>
                  <a:pt x="1889808" y="815181"/>
                </a:lnTo>
                <a:lnTo>
                  <a:pt x="1885047" y="831850"/>
                </a:lnTo>
                <a:lnTo>
                  <a:pt x="1878699" y="847725"/>
                </a:lnTo>
                <a:lnTo>
                  <a:pt x="1871558" y="863600"/>
                </a:lnTo>
                <a:lnTo>
                  <a:pt x="1862037" y="876300"/>
                </a:lnTo>
                <a:lnTo>
                  <a:pt x="1854102" y="889794"/>
                </a:lnTo>
                <a:lnTo>
                  <a:pt x="1842994" y="901700"/>
                </a:lnTo>
                <a:lnTo>
                  <a:pt x="1831092" y="912019"/>
                </a:lnTo>
                <a:lnTo>
                  <a:pt x="1819190" y="921544"/>
                </a:lnTo>
                <a:lnTo>
                  <a:pt x="1806494" y="928688"/>
                </a:lnTo>
                <a:lnTo>
                  <a:pt x="1793799" y="935038"/>
                </a:lnTo>
                <a:lnTo>
                  <a:pt x="1779517" y="939800"/>
                </a:lnTo>
                <a:lnTo>
                  <a:pt x="1765234" y="942181"/>
                </a:lnTo>
                <a:lnTo>
                  <a:pt x="1749365" y="942975"/>
                </a:lnTo>
                <a:lnTo>
                  <a:pt x="1736670" y="942975"/>
                </a:lnTo>
                <a:lnTo>
                  <a:pt x="1724768" y="940594"/>
                </a:lnTo>
                <a:lnTo>
                  <a:pt x="1713659" y="937419"/>
                </a:lnTo>
                <a:lnTo>
                  <a:pt x="1703344" y="933450"/>
                </a:lnTo>
                <a:lnTo>
                  <a:pt x="1694616" y="928688"/>
                </a:lnTo>
                <a:lnTo>
                  <a:pt x="1685888" y="923131"/>
                </a:lnTo>
                <a:lnTo>
                  <a:pt x="1678747" y="916781"/>
                </a:lnTo>
                <a:lnTo>
                  <a:pt x="1671605" y="911225"/>
                </a:lnTo>
                <a:lnTo>
                  <a:pt x="1660497" y="899319"/>
                </a:lnTo>
                <a:lnTo>
                  <a:pt x="1653356" y="889794"/>
                </a:lnTo>
                <a:lnTo>
                  <a:pt x="1647802" y="878681"/>
                </a:lnTo>
                <a:lnTo>
                  <a:pt x="1640660" y="868363"/>
                </a:lnTo>
                <a:lnTo>
                  <a:pt x="1633519" y="858838"/>
                </a:lnTo>
                <a:lnTo>
                  <a:pt x="1626378" y="852488"/>
                </a:lnTo>
                <a:lnTo>
                  <a:pt x="1617650" y="847725"/>
                </a:lnTo>
                <a:lnTo>
                  <a:pt x="1610509" y="846931"/>
                </a:lnTo>
                <a:lnTo>
                  <a:pt x="1603368" y="847725"/>
                </a:lnTo>
                <a:lnTo>
                  <a:pt x="1596226" y="851694"/>
                </a:lnTo>
                <a:lnTo>
                  <a:pt x="1590672" y="856456"/>
                </a:lnTo>
                <a:lnTo>
                  <a:pt x="1586705" y="862013"/>
                </a:lnTo>
                <a:lnTo>
                  <a:pt x="1584324" y="870744"/>
                </a:lnTo>
                <a:lnTo>
                  <a:pt x="1583531" y="878681"/>
                </a:lnTo>
                <a:lnTo>
                  <a:pt x="1581944" y="888206"/>
                </a:lnTo>
                <a:lnTo>
                  <a:pt x="1581944" y="1207294"/>
                </a:lnTo>
                <a:lnTo>
                  <a:pt x="1581151" y="1207294"/>
                </a:lnTo>
                <a:lnTo>
                  <a:pt x="1581151" y="1568450"/>
                </a:lnTo>
                <a:lnTo>
                  <a:pt x="902739" y="1568450"/>
                </a:lnTo>
                <a:lnTo>
                  <a:pt x="893218" y="1568450"/>
                </a:lnTo>
                <a:lnTo>
                  <a:pt x="885283" y="1566069"/>
                </a:lnTo>
                <a:lnTo>
                  <a:pt x="878142" y="1564481"/>
                </a:lnTo>
                <a:lnTo>
                  <a:pt x="873381" y="1561306"/>
                </a:lnTo>
                <a:lnTo>
                  <a:pt x="868620" y="1557338"/>
                </a:lnTo>
                <a:lnTo>
                  <a:pt x="864653" y="1554163"/>
                </a:lnTo>
                <a:lnTo>
                  <a:pt x="862272" y="1549400"/>
                </a:lnTo>
                <a:lnTo>
                  <a:pt x="861479" y="1544638"/>
                </a:lnTo>
                <a:lnTo>
                  <a:pt x="861479" y="1539875"/>
                </a:lnTo>
                <a:lnTo>
                  <a:pt x="861479" y="1534319"/>
                </a:lnTo>
                <a:lnTo>
                  <a:pt x="863859" y="1529556"/>
                </a:lnTo>
                <a:lnTo>
                  <a:pt x="867033" y="1523206"/>
                </a:lnTo>
                <a:lnTo>
                  <a:pt x="871794" y="1518444"/>
                </a:lnTo>
                <a:lnTo>
                  <a:pt x="878142" y="1512888"/>
                </a:lnTo>
                <a:lnTo>
                  <a:pt x="885283" y="1508125"/>
                </a:lnTo>
                <a:lnTo>
                  <a:pt x="893218" y="1503363"/>
                </a:lnTo>
                <a:lnTo>
                  <a:pt x="902739" y="1497013"/>
                </a:lnTo>
                <a:lnTo>
                  <a:pt x="913054" y="1489869"/>
                </a:lnTo>
                <a:lnTo>
                  <a:pt x="924956" y="1479550"/>
                </a:lnTo>
                <a:lnTo>
                  <a:pt x="931304" y="1472406"/>
                </a:lnTo>
                <a:lnTo>
                  <a:pt x="936858" y="1465263"/>
                </a:lnTo>
                <a:lnTo>
                  <a:pt x="941619" y="1456531"/>
                </a:lnTo>
                <a:lnTo>
                  <a:pt x="946380" y="1447006"/>
                </a:lnTo>
                <a:lnTo>
                  <a:pt x="951140" y="1436688"/>
                </a:lnTo>
                <a:lnTo>
                  <a:pt x="953521" y="1425575"/>
                </a:lnTo>
                <a:lnTo>
                  <a:pt x="955901" y="1414463"/>
                </a:lnTo>
                <a:lnTo>
                  <a:pt x="957488" y="1400969"/>
                </a:lnTo>
                <a:lnTo>
                  <a:pt x="955901" y="1385888"/>
                </a:lnTo>
                <a:lnTo>
                  <a:pt x="953521" y="1371600"/>
                </a:lnTo>
                <a:lnTo>
                  <a:pt x="948760" y="1357313"/>
                </a:lnTo>
                <a:lnTo>
                  <a:pt x="943206" y="1343819"/>
                </a:lnTo>
                <a:lnTo>
                  <a:pt x="934478" y="1331119"/>
                </a:lnTo>
                <a:lnTo>
                  <a:pt x="924956" y="1319213"/>
                </a:lnTo>
                <a:lnTo>
                  <a:pt x="915435" y="1308100"/>
                </a:lnTo>
                <a:lnTo>
                  <a:pt x="903533" y="1297781"/>
                </a:lnTo>
                <a:lnTo>
                  <a:pt x="890837" y="1288256"/>
                </a:lnTo>
                <a:lnTo>
                  <a:pt x="876555" y="1280319"/>
                </a:lnTo>
                <a:lnTo>
                  <a:pt x="861479" y="1273175"/>
                </a:lnTo>
                <a:lnTo>
                  <a:pt x="845610" y="1266031"/>
                </a:lnTo>
                <a:lnTo>
                  <a:pt x="828947" y="1261269"/>
                </a:lnTo>
                <a:lnTo>
                  <a:pt x="811491" y="1257300"/>
                </a:lnTo>
                <a:lnTo>
                  <a:pt x="793241" y="1254919"/>
                </a:lnTo>
                <a:lnTo>
                  <a:pt x="774991" y="1254919"/>
                </a:lnTo>
                <a:lnTo>
                  <a:pt x="756742" y="1254919"/>
                </a:lnTo>
                <a:lnTo>
                  <a:pt x="737699" y="1257300"/>
                </a:lnTo>
                <a:lnTo>
                  <a:pt x="721036" y="1261269"/>
                </a:lnTo>
                <a:lnTo>
                  <a:pt x="703580" y="1266031"/>
                </a:lnTo>
                <a:lnTo>
                  <a:pt x="687710" y="1273175"/>
                </a:lnTo>
                <a:lnTo>
                  <a:pt x="672635" y="1280319"/>
                </a:lnTo>
                <a:lnTo>
                  <a:pt x="659939" y="1288256"/>
                </a:lnTo>
                <a:lnTo>
                  <a:pt x="646450" y="1297781"/>
                </a:lnTo>
                <a:lnTo>
                  <a:pt x="634548" y="1308100"/>
                </a:lnTo>
                <a:lnTo>
                  <a:pt x="624233" y="1319213"/>
                </a:lnTo>
                <a:lnTo>
                  <a:pt x="614712" y="1331119"/>
                </a:lnTo>
                <a:lnTo>
                  <a:pt x="607571" y="1343819"/>
                </a:lnTo>
                <a:lnTo>
                  <a:pt x="601223" y="1357313"/>
                </a:lnTo>
                <a:lnTo>
                  <a:pt x="596462" y="1371600"/>
                </a:lnTo>
                <a:lnTo>
                  <a:pt x="594082" y="1385888"/>
                </a:lnTo>
                <a:lnTo>
                  <a:pt x="593288" y="1400969"/>
                </a:lnTo>
                <a:lnTo>
                  <a:pt x="593288" y="1414463"/>
                </a:lnTo>
                <a:lnTo>
                  <a:pt x="595669" y="1425575"/>
                </a:lnTo>
                <a:lnTo>
                  <a:pt x="598843" y="1436688"/>
                </a:lnTo>
                <a:lnTo>
                  <a:pt x="602810" y="1447006"/>
                </a:lnTo>
                <a:lnTo>
                  <a:pt x="607571" y="1456531"/>
                </a:lnTo>
                <a:lnTo>
                  <a:pt x="613125" y="1465263"/>
                </a:lnTo>
                <a:lnTo>
                  <a:pt x="619473" y="1472406"/>
                </a:lnTo>
                <a:lnTo>
                  <a:pt x="625027" y="1479550"/>
                </a:lnTo>
                <a:lnTo>
                  <a:pt x="636929" y="1489869"/>
                </a:lnTo>
                <a:lnTo>
                  <a:pt x="646450" y="1497013"/>
                </a:lnTo>
                <a:lnTo>
                  <a:pt x="657559" y="1503363"/>
                </a:lnTo>
                <a:lnTo>
                  <a:pt x="664700" y="1508125"/>
                </a:lnTo>
                <a:lnTo>
                  <a:pt x="671841" y="1512888"/>
                </a:lnTo>
                <a:lnTo>
                  <a:pt x="677395" y="1518444"/>
                </a:lnTo>
                <a:lnTo>
                  <a:pt x="682156" y="1523206"/>
                </a:lnTo>
                <a:lnTo>
                  <a:pt x="685330" y="1529556"/>
                </a:lnTo>
                <a:lnTo>
                  <a:pt x="687710" y="1534319"/>
                </a:lnTo>
                <a:lnTo>
                  <a:pt x="689297" y="1539875"/>
                </a:lnTo>
                <a:lnTo>
                  <a:pt x="689297" y="1544638"/>
                </a:lnTo>
                <a:lnTo>
                  <a:pt x="687710" y="1549400"/>
                </a:lnTo>
                <a:lnTo>
                  <a:pt x="685330" y="1554163"/>
                </a:lnTo>
                <a:lnTo>
                  <a:pt x="682156" y="1557338"/>
                </a:lnTo>
                <a:lnTo>
                  <a:pt x="677395" y="1561306"/>
                </a:lnTo>
                <a:lnTo>
                  <a:pt x="671841" y="1564481"/>
                </a:lnTo>
                <a:lnTo>
                  <a:pt x="664700" y="1566069"/>
                </a:lnTo>
                <a:lnTo>
                  <a:pt x="655972" y="1568450"/>
                </a:lnTo>
                <a:lnTo>
                  <a:pt x="648037" y="1568450"/>
                </a:lnTo>
                <a:lnTo>
                  <a:pt x="10886" y="1568450"/>
                </a:lnTo>
                <a:lnTo>
                  <a:pt x="10886" y="1134269"/>
                </a:lnTo>
                <a:lnTo>
                  <a:pt x="9299" y="1134269"/>
                </a:lnTo>
                <a:lnTo>
                  <a:pt x="9299" y="935038"/>
                </a:lnTo>
                <a:lnTo>
                  <a:pt x="9299" y="925513"/>
                </a:lnTo>
                <a:lnTo>
                  <a:pt x="6919" y="915988"/>
                </a:lnTo>
                <a:lnTo>
                  <a:pt x="4538" y="908844"/>
                </a:lnTo>
                <a:lnTo>
                  <a:pt x="1364" y="902494"/>
                </a:lnTo>
                <a:lnTo>
                  <a:pt x="0" y="900902"/>
                </a:lnTo>
                <a:lnTo>
                  <a:pt x="0" y="897731"/>
                </a:lnTo>
                <a:lnTo>
                  <a:pt x="1587" y="888206"/>
                </a:lnTo>
                <a:lnTo>
                  <a:pt x="2380" y="880269"/>
                </a:lnTo>
                <a:lnTo>
                  <a:pt x="4761" y="871538"/>
                </a:lnTo>
                <a:lnTo>
                  <a:pt x="8728" y="865981"/>
                </a:lnTo>
                <a:lnTo>
                  <a:pt x="14282" y="861219"/>
                </a:lnTo>
                <a:lnTo>
                  <a:pt x="21424" y="857250"/>
                </a:lnTo>
                <a:lnTo>
                  <a:pt x="28565" y="856456"/>
                </a:lnTo>
                <a:lnTo>
                  <a:pt x="35706" y="857250"/>
                </a:lnTo>
                <a:lnTo>
                  <a:pt x="44434" y="862013"/>
                </a:lnTo>
                <a:lnTo>
                  <a:pt x="51575" y="868363"/>
                </a:lnTo>
                <a:lnTo>
                  <a:pt x="58716" y="877888"/>
                </a:lnTo>
                <a:lnTo>
                  <a:pt x="65858" y="888206"/>
                </a:lnTo>
                <a:lnTo>
                  <a:pt x="71412" y="899319"/>
                </a:lnTo>
                <a:lnTo>
                  <a:pt x="78553" y="908844"/>
                </a:lnTo>
                <a:lnTo>
                  <a:pt x="89661" y="920750"/>
                </a:lnTo>
                <a:lnTo>
                  <a:pt x="96803" y="926306"/>
                </a:lnTo>
                <a:lnTo>
                  <a:pt x="103944" y="932656"/>
                </a:lnTo>
                <a:lnTo>
                  <a:pt x="112672" y="938213"/>
                </a:lnTo>
                <a:lnTo>
                  <a:pt x="121400" y="942975"/>
                </a:lnTo>
                <a:lnTo>
                  <a:pt x="131715" y="946944"/>
                </a:lnTo>
                <a:lnTo>
                  <a:pt x="142824" y="950119"/>
                </a:lnTo>
                <a:lnTo>
                  <a:pt x="154726" y="952500"/>
                </a:lnTo>
                <a:lnTo>
                  <a:pt x="167421" y="952500"/>
                </a:lnTo>
                <a:lnTo>
                  <a:pt x="183290" y="951706"/>
                </a:lnTo>
                <a:lnTo>
                  <a:pt x="197573" y="949325"/>
                </a:lnTo>
                <a:lnTo>
                  <a:pt x="211855" y="944563"/>
                </a:lnTo>
                <a:lnTo>
                  <a:pt x="224550" y="938213"/>
                </a:lnTo>
                <a:lnTo>
                  <a:pt x="237246" y="931069"/>
                </a:lnTo>
                <a:lnTo>
                  <a:pt x="249148" y="921544"/>
                </a:lnTo>
                <a:lnTo>
                  <a:pt x="261050" y="911225"/>
                </a:lnTo>
                <a:lnTo>
                  <a:pt x="272158" y="899319"/>
                </a:lnTo>
                <a:lnTo>
                  <a:pt x="280093" y="885825"/>
                </a:lnTo>
                <a:lnTo>
                  <a:pt x="289614" y="873125"/>
                </a:lnTo>
                <a:lnTo>
                  <a:pt x="296755" y="857250"/>
                </a:lnTo>
                <a:lnTo>
                  <a:pt x="303103" y="841375"/>
                </a:lnTo>
                <a:lnTo>
                  <a:pt x="307864" y="824706"/>
                </a:lnTo>
                <a:lnTo>
                  <a:pt x="311038" y="808038"/>
                </a:lnTo>
                <a:lnTo>
                  <a:pt x="313418" y="788988"/>
                </a:lnTo>
                <a:lnTo>
                  <a:pt x="315005" y="770731"/>
                </a:lnTo>
                <a:lnTo>
                  <a:pt x="313418" y="751681"/>
                </a:lnTo>
                <a:lnTo>
                  <a:pt x="311038" y="734219"/>
                </a:lnTo>
                <a:lnTo>
                  <a:pt x="307864" y="716756"/>
                </a:lnTo>
                <a:lnTo>
                  <a:pt x="303103" y="700088"/>
                </a:lnTo>
                <a:lnTo>
                  <a:pt x="296755" y="684213"/>
                </a:lnTo>
                <a:lnTo>
                  <a:pt x="289614" y="669131"/>
                </a:lnTo>
                <a:lnTo>
                  <a:pt x="280093" y="654844"/>
                </a:lnTo>
                <a:lnTo>
                  <a:pt x="272158" y="641350"/>
                </a:lnTo>
                <a:lnTo>
                  <a:pt x="261050" y="629444"/>
                </a:lnTo>
                <a:lnTo>
                  <a:pt x="249148" y="619125"/>
                </a:lnTo>
                <a:lnTo>
                  <a:pt x="237246" y="611188"/>
                </a:lnTo>
                <a:lnTo>
                  <a:pt x="224550" y="602456"/>
                </a:lnTo>
                <a:lnTo>
                  <a:pt x="211855" y="596900"/>
                </a:lnTo>
                <a:lnTo>
                  <a:pt x="197573" y="592138"/>
                </a:lnTo>
                <a:lnTo>
                  <a:pt x="183290" y="589756"/>
                </a:lnTo>
                <a:lnTo>
                  <a:pt x="167421" y="588169"/>
                </a:lnTo>
                <a:lnTo>
                  <a:pt x="154726" y="589756"/>
                </a:lnTo>
                <a:lnTo>
                  <a:pt x="142824" y="592138"/>
                </a:lnTo>
                <a:lnTo>
                  <a:pt x="131715" y="594519"/>
                </a:lnTo>
                <a:lnTo>
                  <a:pt x="121400" y="599281"/>
                </a:lnTo>
                <a:lnTo>
                  <a:pt x="112672" y="604044"/>
                </a:lnTo>
                <a:lnTo>
                  <a:pt x="103944" y="608806"/>
                </a:lnTo>
                <a:lnTo>
                  <a:pt x="96803" y="614363"/>
                </a:lnTo>
                <a:lnTo>
                  <a:pt x="89661" y="620713"/>
                </a:lnTo>
                <a:lnTo>
                  <a:pt x="78553" y="631825"/>
                </a:lnTo>
                <a:lnTo>
                  <a:pt x="71412" y="642938"/>
                </a:lnTo>
                <a:lnTo>
                  <a:pt x="65858" y="652463"/>
                </a:lnTo>
                <a:lnTo>
                  <a:pt x="58716" y="664369"/>
                </a:lnTo>
                <a:lnTo>
                  <a:pt x="51575" y="672306"/>
                </a:lnTo>
                <a:lnTo>
                  <a:pt x="44434" y="679450"/>
                </a:lnTo>
                <a:lnTo>
                  <a:pt x="35706" y="683419"/>
                </a:lnTo>
                <a:lnTo>
                  <a:pt x="28565" y="684213"/>
                </a:lnTo>
                <a:lnTo>
                  <a:pt x="21424" y="684213"/>
                </a:lnTo>
                <a:lnTo>
                  <a:pt x="14282" y="681038"/>
                </a:lnTo>
                <a:lnTo>
                  <a:pt x="9299" y="675340"/>
                </a:lnTo>
                <a:lnTo>
                  <a:pt x="9299" y="360363"/>
                </a:lnTo>
                <a:lnTo>
                  <a:pt x="10886" y="360363"/>
                </a:lnTo>
                <a:close/>
              </a:path>
            </a:pathLst>
          </a:custGeom>
          <a:blipFill dpi="0" rotWithShape="1">
            <a:blip r:embed="rId14" cstate="print">
              <a:extLst>
                <a:ext uri="{28A0092B-C50C-407E-A947-70E740481C1C}">
                  <a14:useLocalDpi xmlns:a14="http://schemas.microsoft.com/office/drawing/2010/main" val="0"/>
                </a:ext>
              </a:extLst>
            </a:blip>
            <a:srcRect/>
            <a:stretch>
              <a:fillRect/>
            </a:stretch>
          </a:blipFill>
          <a:ln w="28575">
            <a:solidFill>
              <a:schemeClr val="bg1">
                <a:lumMod val="50000"/>
              </a:schemeClr>
            </a:solidFill>
            <a:prstDash val="solid"/>
            <a:round/>
            <a:headEnd/>
            <a:tailEnd/>
          </a:ln>
          <a:scene3d>
            <a:camera prst="orthographicFront"/>
            <a:lightRig rig="threePt" dir="t"/>
          </a:scene3d>
          <a:sp3d>
            <a:bevelT prst="angle"/>
          </a:sp3d>
        </p:spPr>
        <p:txBody>
          <a:bodyPr wrap="square" anchor="ctr">
            <a:noAutofit/>
          </a:bodyPr>
          <a:lstStyle/>
          <a:p>
            <a:pPr algn="ctr" eaLnBrk="1" hangingPunct="1"/>
            <a:endParaRPr lang="en-GB" b="1" dirty="0">
              <a:cs typeface="Arial" charset="0"/>
            </a:endParaRPr>
          </a:p>
        </p:txBody>
      </p:sp>
    </p:spTree>
    <p:extLst>
      <p:ext uri="{BB962C8B-B14F-4D97-AF65-F5344CB8AC3E}">
        <p14:creationId xmlns:p14="http://schemas.microsoft.com/office/powerpoint/2010/main" val="222564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0-#ppt_h/2"/>
                                          </p:val>
                                        </p:tav>
                                        <p:tav tm="100000">
                                          <p:val>
                                            <p:strVal val="#ppt_y"/>
                                          </p:val>
                                        </p:tav>
                                      </p:tavLst>
                                    </p:anim>
                                  </p:childTnLst>
                                </p:cTn>
                              </p:par>
                            </p:childTnLst>
                          </p:cTn>
                        </p:par>
                        <p:par>
                          <p:cTn id="14" fill="hold">
                            <p:stCondLst>
                              <p:cond delay="1500"/>
                            </p:stCondLst>
                            <p:childTnLst>
                              <p:par>
                                <p:cTn id="15" presetID="2"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2" presetClass="entr" presetSubtype="3"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2500"/>
                            </p:stCondLst>
                            <p:childTnLst>
                              <p:par>
                                <p:cTn id="25" presetID="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8"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0-#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2"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1+#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2" presetClass="entr" presetSubtype="2"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1+#ppt_w/2"/>
                                          </p:val>
                                        </p:tav>
                                        <p:tav tm="100000">
                                          <p:val>
                                            <p:strVal val="#ppt_x"/>
                                          </p:val>
                                        </p:tav>
                                      </p:tavLst>
                                    </p:anim>
                                    <p:anim calcmode="lin" valueType="num">
                                      <p:cBhvr additive="base">
                                        <p:cTn id="43" dur="500" fill="hold"/>
                                        <p:tgtEl>
                                          <p:spTgt spid="4"/>
                                        </p:tgtEl>
                                        <p:attrNameLst>
                                          <p:attrName>ppt_y</p:attrName>
                                        </p:attrNameLst>
                                      </p:cBhvr>
                                      <p:tavLst>
                                        <p:tav tm="0">
                                          <p:val>
                                            <p:strVal val="#ppt_y"/>
                                          </p:val>
                                        </p:tav>
                                        <p:tav tm="100000">
                                          <p:val>
                                            <p:strVal val="#ppt_y"/>
                                          </p:val>
                                        </p:tav>
                                      </p:tavLst>
                                    </p:anim>
                                  </p:childTnLst>
                                </p:cTn>
                              </p:par>
                            </p:childTnLst>
                          </p:cTn>
                        </p:par>
                        <p:par>
                          <p:cTn id="44" fill="hold">
                            <p:stCondLst>
                              <p:cond delay="4500"/>
                            </p:stCondLst>
                            <p:childTnLst>
                              <p:par>
                                <p:cTn id="45" presetID="2" presetClass="entr" presetSubtype="12"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0-#ppt_w/2"/>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par>
                          <p:cTn id="49" fill="hold">
                            <p:stCondLst>
                              <p:cond delay="5000"/>
                            </p:stCondLst>
                            <p:childTnLst>
                              <p:par>
                                <p:cTn id="50" presetID="2" presetClass="entr" presetSubtype="4"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ppt_x"/>
                                          </p:val>
                                        </p:tav>
                                        <p:tav tm="100000">
                                          <p:val>
                                            <p:strVal val="#ppt_x"/>
                                          </p:val>
                                        </p:tav>
                                      </p:tavLst>
                                    </p:anim>
                                    <p:anim calcmode="lin" valueType="num">
                                      <p:cBhvr additive="base">
                                        <p:cTn id="53" dur="500" fill="hold"/>
                                        <p:tgtEl>
                                          <p:spTgt spid="12"/>
                                        </p:tgtEl>
                                        <p:attrNameLst>
                                          <p:attrName>ppt_y</p:attrName>
                                        </p:attrNameLst>
                                      </p:cBhvr>
                                      <p:tavLst>
                                        <p:tav tm="0">
                                          <p:val>
                                            <p:strVal val="1+#ppt_h/2"/>
                                          </p:val>
                                        </p:tav>
                                        <p:tav tm="100000">
                                          <p:val>
                                            <p:strVal val="#ppt_y"/>
                                          </p:val>
                                        </p:tav>
                                      </p:tavLst>
                                    </p:anim>
                                  </p:childTnLst>
                                </p:cTn>
                              </p:par>
                            </p:childTnLst>
                          </p:cTn>
                        </p:par>
                        <p:par>
                          <p:cTn id="54" fill="hold">
                            <p:stCondLst>
                              <p:cond delay="5500"/>
                            </p:stCondLst>
                            <p:childTnLst>
                              <p:par>
                                <p:cTn id="55" presetID="2" presetClass="entr" presetSubtype="4"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500" fill="hold"/>
                                        <p:tgtEl>
                                          <p:spTgt spid="5"/>
                                        </p:tgtEl>
                                        <p:attrNameLst>
                                          <p:attrName>ppt_x</p:attrName>
                                        </p:attrNameLst>
                                      </p:cBhvr>
                                      <p:tavLst>
                                        <p:tav tm="0">
                                          <p:val>
                                            <p:strVal val="#ppt_x"/>
                                          </p:val>
                                        </p:tav>
                                        <p:tav tm="100000">
                                          <p:val>
                                            <p:strVal val="#ppt_x"/>
                                          </p:val>
                                        </p:tav>
                                      </p:tavLst>
                                    </p:anim>
                                    <p:anim calcmode="lin" valueType="num">
                                      <p:cBhvr additive="base">
                                        <p:cTn id="58" dur="500" fill="hold"/>
                                        <p:tgtEl>
                                          <p:spTgt spid="5"/>
                                        </p:tgtEl>
                                        <p:attrNameLst>
                                          <p:attrName>ppt_y</p:attrName>
                                        </p:attrNameLst>
                                      </p:cBhvr>
                                      <p:tavLst>
                                        <p:tav tm="0">
                                          <p:val>
                                            <p:strVal val="1+#ppt_h/2"/>
                                          </p:val>
                                        </p:tav>
                                        <p:tav tm="100000">
                                          <p:val>
                                            <p:strVal val="#ppt_y"/>
                                          </p:val>
                                        </p:tav>
                                      </p:tavLst>
                                    </p:anim>
                                  </p:childTnLst>
                                </p:cTn>
                              </p:par>
                            </p:childTnLst>
                          </p:cTn>
                        </p:par>
                        <p:par>
                          <p:cTn id="59" fill="hold">
                            <p:stCondLst>
                              <p:cond delay="6000"/>
                            </p:stCondLst>
                            <p:childTnLst>
                              <p:par>
                                <p:cTn id="60" presetID="2" presetClass="entr" presetSubtype="6" fill="hold" grpId="0" nodeType="after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500" fill="hold"/>
                                        <p:tgtEl>
                                          <p:spTgt spid="8"/>
                                        </p:tgtEl>
                                        <p:attrNameLst>
                                          <p:attrName>ppt_x</p:attrName>
                                        </p:attrNameLst>
                                      </p:cBhvr>
                                      <p:tavLst>
                                        <p:tav tm="0">
                                          <p:val>
                                            <p:strVal val="1+#ppt_w/2"/>
                                          </p:val>
                                        </p:tav>
                                        <p:tav tm="100000">
                                          <p:val>
                                            <p:strVal val="#ppt_x"/>
                                          </p:val>
                                        </p:tav>
                                      </p:tavLst>
                                    </p:anim>
                                    <p:anim calcmode="lin" valueType="num">
                                      <p:cBhvr additive="base">
                                        <p:cTn id="6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600201"/>
            <a:ext cx="9296400" cy="4525963"/>
          </a:xfrm>
        </p:spPr>
        <p:txBody>
          <a:bodyPr>
            <a:normAutofit/>
          </a:bodyPr>
          <a:lstStyle/>
          <a:p>
            <a:r>
              <a:rPr lang="en-US" sz="2000" dirty="0"/>
              <a:t>Eye Movement Desensitization and Reprocessing (EMDR)</a:t>
            </a:r>
          </a:p>
          <a:p>
            <a:r>
              <a:rPr lang="en-US" sz="2000" dirty="0"/>
              <a:t>Bilateral Stimulation (BLS)</a:t>
            </a:r>
          </a:p>
          <a:p>
            <a:pPr marL="400050" lvl="1" indent="0">
              <a:buNone/>
            </a:pPr>
            <a:r>
              <a:rPr lang="en-US" sz="1800" b="1" u="sng" dirty="0"/>
              <a:t>The eight phases of EMDR</a:t>
            </a:r>
          </a:p>
          <a:p>
            <a:pPr marL="914400" lvl="1" indent="-514350">
              <a:buFont typeface="+mj-lt"/>
              <a:buAutoNum type="arabicPeriod"/>
            </a:pPr>
            <a:r>
              <a:rPr lang="en-US" sz="1400" dirty="0"/>
              <a:t>Taking the client’s history</a:t>
            </a:r>
          </a:p>
          <a:p>
            <a:pPr marL="914400" lvl="1" indent="-514350">
              <a:buFont typeface="+mj-lt"/>
              <a:buAutoNum type="arabicPeriod"/>
            </a:pPr>
            <a:r>
              <a:rPr lang="en-US" sz="1400" dirty="0"/>
              <a:t>Preparing the client</a:t>
            </a:r>
          </a:p>
          <a:p>
            <a:pPr marL="914400" lvl="1" indent="-514350">
              <a:buFont typeface="+mj-lt"/>
              <a:buAutoNum type="arabicPeriod"/>
            </a:pPr>
            <a:r>
              <a:rPr lang="en-US" sz="1400" dirty="0"/>
              <a:t>Assessing the target memory</a:t>
            </a:r>
          </a:p>
          <a:p>
            <a:pPr marL="914400" lvl="1" indent="-514350">
              <a:buFont typeface="+mj-lt"/>
              <a:buAutoNum type="arabicPeriod"/>
            </a:pPr>
            <a:r>
              <a:rPr lang="en-US" sz="1400" dirty="0"/>
              <a:t>Desensitization</a:t>
            </a:r>
          </a:p>
          <a:p>
            <a:pPr marL="914400" lvl="1" indent="-514350">
              <a:buFont typeface="+mj-lt"/>
              <a:buAutoNum type="arabicPeriod"/>
            </a:pPr>
            <a:r>
              <a:rPr lang="en-US" sz="1400" dirty="0"/>
              <a:t>Installing the positive cognition</a:t>
            </a:r>
          </a:p>
          <a:p>
            <a:pPr marL="914400" lvl="1" indent="-514350">
              <a:buFont typeface="+mj-lt"/>
              <a:buAutoNum type="arabicPeriod"/>
            </a:pPr>
            <a:r>
              <a:rPr lang="en-US" sz="1400" dirty="0"/>
              <a:t>Body scan</a:t>
            </a:r>
          </a:p>
          <a:p>
            <a:pPr marL="914400" lvl="1" indent="-514350">
              <a:buFont typeface="+mj-lt"/>
              <a:buAutoNum type="arabicPeriod"/>
            </a:pPr>
            <a:r>
              <a:rPr lang="en-US" sz="1400" dirty="0"/>
              <a:t>Closure</a:t>
            </a:r>
          </a:p>
          <a:p>
            <a:pPr marL="914400" lvl="1" indent="-514350">
              <a:buFont typeface="+mj-lt"/>
              <a:buAutoNum type="arabicPeriod"/>
            </a:pPr>
            <a:r>
              <a:rPr lang="en-US" sz="1400" dirty="0"/>
              <a:t>Re-evaluation</a:t>
            </a:r>
          </a:p>
        </p:txBody>
      </p:sp>
      <p:sp>
        <p:nvSpPr>
          <p:cNvPr id="2" name="Title 1"/>
          <p:cNvSpPr>
            <a:spLocks noGrp="1"/>
          </p:cNvSpPr>
          <p:nvPr>
            <p:ph type="title"/>
          </p:nvPr>
        </p:nvSpPr>
        <p:spPr>
          <a:xfrm>
            <a:off x="609600" y="274638"/>
            <a:ext cx="10972800" cy="1143000"/>
          </a:xfrm>
        </p:spPr>
        <p:txBody>
          <a:bodyPr/>
          <a:lstStyle/>
          <a:p>
            <a:r>
              <a:rPr lang="en-US" b="1" dirty="0"/>
              <a:t>EMDR Therapy</a:t>
            </a:r>
          </a:p>
        </p:txBody>
      </p:sp>
      <p:sp>
        <p:nvSpPr>
          <p:cNvPr id="6" name="Slide Number Placeholder 5"/>
          <p:cNvSpPr>
            <a:spLocks noGrp="1"/>
          </p:cNvSpPr>
          <p:nvPr>
            <p:ph type="sldNum" sz="quarter" idx="12"/>
          </p:nvPr>
        </p:nvSpPr>
        <p:spPr/>
        <p:txBody>
          <a:bodyPr/>
          <a:lstStyle/>
          <a:p>
            <a:fld id="{7C4A7A4F-25D2-44C7-8F60-E6F823069186}" type="slidenum">
              <a:rPr lang="en-US" smtClean="0"/>
              <a:pPr/>
              <a:t>20</a:t>
            </a:fld>
            <a:r>
              <a:rPr lang="en-US" dirty="0"/>
              <a:t> of 132</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8800" y="1600201"/>
            <a:ext cx="1144829" cy="1828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2223" y="3863182"/>
            <a:ext cx="1217981" cy="1828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4800600"/>
            <a:ext cx="8114994" cy="2057400"/>
          </a:xfrm>
          <a:prstGeom prst="rect">
            <a:avLst/>
          </a:prstGeom>
        </p:spPr>
      </p:pic>
    </p:spTree>
    <p:extLst>
      <p:ext uri="{BB962C8B-B14F-4D97-AF65-F5344CB8AC3E}">
        <p14:creationId xmlns:p14="http://schemas.microsoft.com/office/powerpoint/2010/main" val="863623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600201"/>
            <a:ext cx="8915400" cy="4525963"/>
          </a:xfrm>
        </p:spPr>
        <p:txBody>
          <a:bodyPr/>
          <a:lstStyle/>
          <a:p>
            <a:pPr marL="0" indent="0">
              <a:buNone/>
            </a:pPr>
            <a:r>
              <a:rPr lang="en-US" sz="2000" b="1" dirty="0"/>
              <a:t>Alexander Loyd</a:t>
            </a:r>
          </a:p>
          <a:p>
            <a:pPr lvl="1"/>
            <a:r>
              <a:rPr lang="en-US" sz="1800" dirty="0"/>
              <a:t>The Four Healing Centers</a:t>
            </a:r>
          </a:p>
          <a:p>
            <a:pPr marL="1257300" lvl="2" indent="-342900">
              <a:buFont typeface="+mj-lt"/>
              <a:buAutoNum type="arabicPeriod"/>
            </a:pPr>
            <a:r>
              <a:rPr lang="en-US" sz="1800" dirty="0"/>
              <a:t>Bridge</a:t>
            </a:r>
          </a:p>
          <a:p>
            <a:pPr marL="1257300" lvl="2" indent="-342900">
              <a:buFont typeface="+mj-lt"/>
              <a:buAutoNum type="arabicPeriod"/>
            </a:pPr>
            <a:r>
              <a:rPr lang="en-US" sz="1800" dirty="0"/>
              <a:t>Adams Apple</a:t>
            </a:r>
          </a:p>
          <a:p>
            <a:pPr marL="1257300" lvl="2" indent="-342900">
              <a:buFont typeface="+mj-lt"/>
              <a:buAutoNum type="arabicPeriod"/>
            </a:pPr>
            <a:r>
              <a:rPr lang="en-US" sz="1800" dirty="0"/>
              <a:t>Jaws</a:t>
            </a:r>
          </a:p>
          <a:p>
            <a:pPr marL="1257300" lvl="2" indent="-342900">
              <a:buFont typeface="+mj-lt"/>
              <a:buAutoNum type="arabicPeriod"/>
            </a:pPr>
            <a:r>
              <a:rPr lang="en-US" sz="1800" dirty="0"/>
              <a:t>Temples</a:t>
            </a:r>
          </a:p>
          <a:p>
            <a:pPr lvl="1" algn="just"/>
            <a:r>
              <a:rPr lang="en-US" sz="1800" dirty="0"/>
              <a:t>“I pray that You would find, open, and heal all negative images, beliefs, and cellular memories, and all resulting physical issues, related to ______.  Replace all these unhealthy things with the love, life and light of God, and restore everything in mind, body, soul and spirit to Your original design.  I also pray that you would maximize the effectiveness of this healing for my highest good, at an optimal pace.”</a:t>
            </a:r>
          </a:p>
          <a:p>
            <a:pPr marL="457200" lvl="1" indent="0">
              <a:buNone/>
            </a:pPr>
            <a:endParaRPr lang="en-US" sz="2000" dirty="0"/>
          </a:p>
        </p:txBody>
      </p:sp>
      <p:sp>
        <p:nvSpPr>
          <p:cNvPr id="2" name="Title 1"/>
          <p:cNvSpPr>
            <a:spLocks noGrp="1"/>
          </p:cNvSpPr>
          <p:nvPr>
            <p:ph type="title"/>
          </p:nvPr>
        </p:nvSpPr>
        <p:spPr>
          <a:xfrm>
            <a:off x="609600" y="274638"/>
            <a:ext cx="10972800" cy="1143000"/>
          </a:xfrm>
        </p:spPr>
        <p:txBody>
          <a:bodyPr/>
          <a:lstStyle/>
          <a:p>
            <a:r>
              <a:rPr lang="en-US" b="1" dirty="0"/>
              <a:t>The Healing Code</a:t>
            </a:r>
          </a:p>
        </p:txBody>
      </p:sp>
      <p:sp>
        <p:nvSpPr>
          <p:cNvPr id="5" name="Slide Number Placeholder 4"/>
          <p:cNvSpPr>
            <a:spLocks noGrp="1"/>
          </p:cNvSpPr>
          <p:nvPr>
            <p:ph type="sldNum" sz="quarter" idx="12"/>
          </p:nvPr>
        </p:nvSpPr>
        <p:spPr/>
        <p:txBody>
          <a:bodyPr/>
          <a:lstStyle/>
          <a:p>
            <a:fld id="{7C4A7A4F-25D2-44C7-8F60-E6F823069186}" type="slidenum">
              <a:rPr lang="en-US" smtClean="0"/>
              <a:pPr/>
              <a:t>21</a:t>
            </a:fld>
            <a:r>
              <a:rPr lang="en-US" dirty="0"/>
              <a:t> of 132</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3364" y="1591895"/>
            <a:ext cx="1187436" cy="1828800"/>
          </a:xfrm>
          <a:prstGeom prst="rect">
            <a:avLst/>
          </a:prstGeom>
        </p:spPr>
      </p:pic>
    </p:spTree>
    <p:extLst>
      <p:ext uri="{BB962C8B-B14F-4D97-AF65-F5344CB8AC3E}">
        <p14:creationId xmlns:p14="http://schemas.microsoft.com/office/powerpoint/2010/main" val="1580478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600201"/>
            <a:ext cx="9220200" cy="4525963"/>
          </a:xfrm>
        </p:spPr>
        <p:txBody>
          <a:bodyPr>
            <a:normAutofit/>
          </a:bodyPr>
          <a:lstStyle/>
          <a:p>
            <a:pPr marL="0" indent="0">
              <a:buNone/>
            </a:pPr>
            <a:r>
              <a:rPr lang="en-US" sz="2000" b="1" dirty="0"/>
              <a:t>Stevan J. Thayer</a:t>
            </a:r>
          </a:p>
          <a:p>
            <a:pPr lvl="1"/>
            <a:r>
              <a:rPr lang="en-US" sz="1800" dirty="0"/>
              <a:t>IET is the next level to heal with the energy of angels </a:t>
            </a:r>
          </a:p>
          <a:p>
            <a:pPr lvl="1" algn="just"/>
            <a:r>
              <a:rPr lang="en-US" sz="1800" dirty="0"/>
              <a:t>IET uses a divine angelic energy ray to work directly with your 12-Strand Spiritual DNA</a:t>
            </a:r>
          </a:p>
          <a:p>
            <a:pPr lvl="1" algn="just"/>
            <a:r>
              <a:rPr lang="en-US" sz="1800" dirty="0"/>
              <a:t>IET supports you in safely and gently releasing limiting energy patterns from your past, empowering and balancing your life in the present, and helps you to reach for the stars as you evolve into your future – getting the issues out of the tissues</a:t>
            </a:r>
          </a:p>
          <a:p>
            <a:pPr lvl="1"/>
            <a:r>
              <a:rPr lang="en-US" sz="1800" dirty="0"/>
              <a:t>Attunements in Basic, Intermediate, Advance, and Master-Instructor</a:t>
            </a:r>
          </a:p>
          <a:p>
            <a:pPr lvl="1"/>
            <a:r>
              <a:rPr lang="en-US" sz="1800" dirty="0"/>
              <a:t>Steps To Transformation (14 steps)</a:t>
            </a:r>
          </a:p>
          <a:p>
            <a:pPr lvl="1"/>
            <a:r>
              <a:rPr lang="en-US" sz="1800" dirty="0"/>
              <a:t>Healing Angels of the Energy Field</a:t>
            </a:r>
          </a:p>
          <a:p>
            <a:pPr lvl="1"/>
            <a:r>
              <a:rPr lang="en-US" sz="1800" dirty="0"/>
              <a:t>Demonstration:</a:t>
            </a:r>
          </a:p>
          <a:p>
            <a:pPr lvl="2"/>
            <a:r>
              <a:rPr lang="en-US" sz="1800" dirty="0"/>
              <a:t>Heartlink with our Angel</a:t>
            </a:r>
          </a:p>
          <a:p>
            <a:pPr lvl="2"/>
            <a:r>
              <a:rPr lang="en-US" sz="1800" dirty="0"/>
              <a:t>5-minute Empowerment Session</a:t>
            </a:r>
          </a:p>
        </p:txBody>
      </p:sp>
      <p:sp>
        <p:nvSpPr>
          <p:cNvPr id="2" name="Title 1"/>
          <p:cNvSpPr>
            <a:spLocks noGrp="1"/>
          </p:cNvSpPr>
          <p:nvPr>
            <p:ph type="title"/>
          </p:nvPr>
        </p:nvSpPr>
        <p:spPr>
          <a:xfrm>
            <a:off x="609600" y="274638"/>
            <a:ext cx="10972800" cy="1143000"/>
          </a:xfrm>
        </p:spPr>
        <p:txBody>
          <a:bodyPr/>
          <a:lstStyle/>
          <a:p>
            <a:r>
              <a:rPr lang="en-US" b="1" dirty="0"/>
              <a:t>Integrated Energy Therapy </a:t>
            </a:r>
            <a:r>
              <a:rPr lang="en-US" sz="3200" b="1" dirty="0"/>
              <a:t>(IET®)</a:t>
            </a:r>
          </a:p>
        </p:txBody>
      </p:sp>
      <p:sp>
        <p:nvSpPr>
          <p:cNvPr id="6" name="Slide Number Placeholder 5"/>
          <p:cNvSpPr>
            <a:spLocks noGrp="1"/>
          </p:cNvSpPr>
          <p:nvPr>
            <p:ph type="sldNum" sz="quarter" idx="12"/>
          </p:nvPr>
        </p:nvSpPr>
        <p:spPr/>
        <p:txBody>
          <a:bodyPr/>
          <a:lstStyle/>
          <a:p>
            <a:fld id="{7C4A7A4F-25D2-44C7-8F60-E6F823069186}" type="slidenum">
              <a:rPr lang="en-US" smtClean="0"/>
              <a:pPr/>
              <a:t>22</a:t>
            </a:fld>
            <a:r>
              <a:rPr lang="en-US" dirty="0"/>
              <a:t> of 132</a:t>
            </a:r>
          </a:p>
        </p:txBody>
      </p:sp>
      <p:pic>
        <p:nvPicPr>
          <p:cNvPr id="4"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2430" y="3733800"/>
            <a:ext cx="1115570" cy="1828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5525764"/>
            <a:ext cx="3276600" cy="1132692"/>
          </a:xfrm>
          <a:prstGeom prst="rect">
            <a:avLst/>
          </a:prstGeom>
        </p:spPr>
      </p:pic>
    </p:spTree>
    <p:extLst>
      <p:ext uri="{BB962C8B-B14F-4D97-AF65-F5344CB8AC3E}">
        <p14:creationId xmlns:p14="http://schemas.microsoft.com/office/powerpoint/2010/main" val="3833744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600200"/>
            <a:ext cx="9220200" cy="5029200"/>
          </a:xfrm>
        </p:spPr>
        <p:txBody>
          <a:bodyPr>
            <a:normAutofit lnSpcReduction="10000"/>
          </a:bodyPr>
          <a:lstStyle/>
          <a:p>
            <a:pPr marL="0" indent="0">
              <a:buNone/>
            </a:pPr>
            <a:r>
              <a:rPr lang="en-US" sz="2000" b="1" dirty="0"/>
              <a:t>Dr. Eric Pearl</a:t>
            </a:r>
          </a:p>
          <a:p>
            <a:pPr lvl="1"/>
            <a:r>
              <a:rPr lang="en-US" sz="1600" dirty="0"/>
              <a:t>Hands off the body</a:t>
            </a:r>
          </a:p>
          <a:p>
            <a:pPr lvl="1"/>
            <a:r>
              <a:rPr lang="en-US" sz="1600" dirty="0"/>
              <a:t>Intention vs Attention</a:t>
            </a:r>
          </a:p>
          <a:p>
            <a:pPr lvl="1"/>
            <a:r>
              <a:rPr lang="en-US" sz="1600" dirty="0"/>
              <a:t>The Book of Knowledge: The Keys of Enoch, by J. J. </a:t>
            </a:r>
            <a:r>
              <a:rPr lang="en-US" sz="1600" dirty="0" err="1"/>
              <a:t>Hurtak</a:t>
            </a:r>
            <a:endParaRPr lang="en-US" sz="1600" dirty="0"/>
          </a:p>
          <a:p>
            <a:pPr lvl="1"/>
            <a:r>
              <a:rPr lang="en-US" sz="1600" b="1" dirty="0"/>
              <a:t>Reconnective Healing:</a:t>
            </a:r>
          </a:p>
          <a:p>
            <a:pPr lvl="2" algn="just"/>
            <a:r>
              <a:rPr lang="en-US" sz="1600" dirty="0"/>
              <a:t>Reconnect to the universal intelligence of </a:t>
            </a:r>
            <a:r>
              <a:rPr lang="en-US" sz="1600" i="1" dirty="0"/>
              <a:t>energy</a:t>
            </a:r>
            <a:r>
              <a:rPr lang="en-US" sz="1600" dirty="0"/>
              <a:t>, </a:t>
            </a:r>
            <a:r>
              <a:rPr lang="en-US" sz="1600" i="1" dirty="0"/>
              <a:t>light</a:t>
            </a:r>
            <a:r>
              <a:rPr lang="en-US" sz="1600" dirty="0"/>
              <a:t> and </a:t>
            </a:r>
            <a:r>
              <a:rPr lang="en-US" sz="1600" i="1" dirty="0"/>
              <a:t>information </a:t>
            </a:r>
          </a:p>
          <a:p>
            <a:pPr lvl="2" algn="just"/>
            <a:r>
              <a:rPr lang="en-US" sz="1600" dirty="0"/>
              <a:t>Return to an optimal state of balance</a:t>
            </a:r>
          </a:p>
          <a:p>
            <a:pPr lvl="2" algn="just"/>
            <a:r>
              <a:rPr lang="en-US" sz="1600" dirty="0"/>
              <a:t>The universe has expanded into new healing frequencies, reconnecting people to their original fullness as human beings</a:t>
            </a:r>
          </a:p>
          <a:p>
            <a:pPr lvl="2" algn="just"/>
            <a:r>
              <a:rPr lang="en-US" sz="1600" dirty="0"/>
              <a:t>It reconnects us to the fullness of who we are, and allows for healings that are not just physical, mental, or emotional, but go beyond that to bring us healing that includes the evolution of our very being and essence</a:t>
            </a:r>
          </a:p>
          <a:p>
            <a:pPr lvl="2" algn="just"/>
            <a:r>
              <a:rPr lang="en-US" sz="1600" dirty="0"/>
              <a:t>Your interaction with these frequencies is initiated during your session with a practitioner and continues to work with you long after</a:t>
            </a:r>
          </a:p>
          <a:p>
            <a:pPr lvl="1"/>
            <a:r>
              <a:rPr lang="en-US" sz="1600" b="1" dirty="0"/>
              <a:t>The Reconnection </a:t>
            </a:r>
            <a:r>
              <a:rPr lang="en-US" sz="1600" dirty="0"/>
              <a:t>(</a:t>
            </a:r>
            <a:r>
              <a:rPr lang="en-US" sz="1600" dirty="0" err="1"/>
              <a:t>Axiatonal</a:t>
            </a:r>
            <a:r>
              <a:rPr lang="en-US" sz="1600" dirty="0"/>
              <a:t> Lines):</a:t>
            </a:r>
          </a:p>
          <a:p>
            <a:pPr marL="1257300" lvl="2" indent="-342900">
              <a:buFont typeface="+mj-lt"/>
              <a:buAutoNum type="arabicPeriod"/>
            </a:pPr>
            <a:r>
              <a:rPr lang="en-US" sz="1600" dirty="0"/>
              <a:t>Ley lines of our planet</a:t>
            </a:r>
          </a:p>
          <a:p>
            <a:pPr marL="1257300" lvl="2" indent="-342900">
              <a:buFont typeface="+mj-lt"/>
              <a:buAutoNum type="arabicPeriod"/>
            </a:pPr>
            <a:r>
              <a:rPr lang="en-US" sz="1600" dirty="0"/>
              <a:t>Meridian Lines of the human body</a:t>
            </a:r>
          </a:p>
          <a:p>
            <a:pPr marL="1257300" lvl="2" indent="-342900">
              <a:buFont typeface="+mj-lt"/>
              <a:buAutoNum type="arabicPeriod"/>
            </a:pPr>
            <a:r>
              <a:rPr lang="en-US" sz="1600" dirty="0"/>
              <a:t>The Universal Energy Grid</a:t>
            </a:r>
          </a:p>
        </p:txBody>
      </p:sp>
      <p:sp>
        <p:nvSpPr>
          <p:cNvPr id="2" name="Title 1"/>
          <p:cNvSpPr>
            <a:spLocks noGrp="1"/>
          </p:cNvSpPr>
          <p:nvPr>
            <p:ph type="title"/>
          </p:nvPr>
        </p:nvSpPr>
        <p:spPr>
          <a:xfrm>
            <a:off x="609600" y="274638"/>
            <a:ext cx="10972800" cy="1143000"/>
          </a:xfrm>
        </p:spPr>
        <p:txBody>
          <a:bodyPr/>
          <a:lstStyle/>
          <a:p>
            <a:r>
              <a:rPr lang="en-US" b="1" dirty="0"/>
              <a:t>Reconnective Healing</a:t>
            </a:r>
          </a:p>
        </p:txBody>
      </p:sp>
      <p:sp>
        <p:nvSpPr>
          <p:cNvPr id="5" name="Slide Number Placeholder 4"/>
          <p:cNvSpPr>
            <a:spLocks noGrp="1"/>
          </p:cNvSpPr>
          <p:nvPr>
            <p:ph type="sldNum" sz="quarter" idx="12"/>
          </p:nvPr>
        </p:nvSpPr>
        <p:spPr/>
        <p:txBody>
          <a:bodyPr/>
          <a:lstStyle/>
          <a:p>
            <a:fld id="{7C4A7A4F-25D2-44C7-8F60-E6F823069186}" type="slidenum">
              <a:rPr lang="en-US" smtClean="0"/>
              <a:pPr/>
              <a:t>23</a:t>
            </a:fld>
            <a:r>
              <a:rPr lang="en-US" dirty="0"/>
              <a:t> of 132</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2848" y="1398145"/>
            <a:ext cx="1228952" cy="1828800"/>
          </a:xfrm>
          <a:prstGeom prst="rect">
            <a:avLst/>
          </a:prstGeom>
        </p:spPr>
      </p:pic>
    </p:spTree>
    <p:extLst>
      <p:ext uri="{BB962C8B-B14F-4D97-AF65-F5344CB8AC3E}">
        <p14:creationId xmlns:p14="http://schemas.microsoft.com/office/powerpoint/2010/main" val="4183269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1447800"/>
            <a:ext cx="7467600" cy="5181600"/>
          </a:xfrm>
        </p:spPr>
        <p:txBody>
          <a:bodyPr>
            <a:normAutofit fontScale="47500" lnSpcReduction="20000"/>
          </a:bodyPr>
          <a:lstStyle/>
          <a:p>
            <a:pPr marL="0" indent="0">
              <a:buNone/>
            </a:pPr>
            <a:r>
              <a:rPr lang="en-US" sz="4200" b="1" dirty="0"/>
              <a:t>Jose Silva</a:t>
            </a:r>
          </a:p>
          <a:p>
            <a:pPr algn="just"/>
            <a:r>
              <a:rPr lang="en-US" sz="3400" dirty="0">
                <a:effectLst>
                  <a:outerShdw blurRad="38100" dist="19050" dir="2700000" algn="tl">
                    <a:schemeClr val="dk1">
                      <a:alpha val="40000"/>
                    </a:schemeClr>
                  </a:outerShdw>
                </a:effectLst>
              </a:rPr>
              <a:t>Close your eyes and roll them slightly upward toward your eyebrows. Turning your eyes upward about twenty degrees triggers alpha rhythms in the brain and also causes right-brain activity. </a:t>
            </a:r>
            <a:endParaRPr lang="en-US" sz="3400" dirty="0"/>
          </a:p>
          <a:p>
            <a:pPr algn="just"/>
            <a:r>
              <a:rPr lang="en-US" sz="3400" dirty="0">
                <a:effectLst>
                  <a:outerShdw blurRad="38100" dist="19050" dir="2700000" algn="tl">
                    <a:schemeClr val="dk1">
                      <a:alpha val="40000"/>
                    </a:schemeClr>
                  </a:outerShdw>
                </a:effectLst>
              </a:rPr>
              <a:t>Count slowly and silently from 100 to 1. Wait about one second between numbers.</a:t>
            </a:r>
            <a:endParaRPr lang="en-US" sz="3400" dirty="0"/>
          </a:p>
          <a:p>
            <a:pPr lvl="1" algn="just"/>
            <a:r>
              <a:rPr lang="en-US" sz="3400" dirty="0">
                <a:effectLst>
                  <a:outerShdw blurRad="38100" dist="19050" dir="2700000" algn="tl">
                    <a:schemeClr val="dk1">
                      <a:alpha val="40000"/>
                    </a:schemeClr>
                  </a:outerShdw>
                </a:effectLst>
              </a:rPr>
              <a:t>Starting with your scalp, focus your conscious awareness on the different parts of your body from head to toe, relaxing them as you go.</a:t>
            </a:r>
            <a:endParaRPr lang="en-US" sz="3400" dirty="0"/>
          </a:p>
          <a:p>
            <a:pPr algn="just"/>
            <a:r>
              <a:rPr lang="en-US" sz="3400" dirty="0">
                <a:effectLst>
                  <a:outerShdw blurRad="38100" dist="19050" dir="2700000" algn="tl">
                    <a:schemeClr val="dk1">
                      <a:alpha val="40000"/>
                    </a:schemeClr>
                  </a:outerShdw>
                </a:effectLst>
              </a:rPr>
              <a:t>When you reach the count of 1, hold a picture of yourself in your mind as youthful, radiant, healthy, and attractive.</a:t>
            </a:r>
            <a:endParaRPr lang="en-US" sz="3400" dirty="0"/>
          </a:p>
          <a:p>
            <a:pPr lvl="1" algn="just"/>
            <a:r>
              <a:rPr lang="en-US" sz="3400" dirty="0">
                <a:effectLst>
                  <a:outerShdw blurRad="38100" dist="19050" dir="2700000" algn="tl">
                    <a:schemeClr val="dk1">
                      <a:alpha val="40000"/>
                    </a:schemeClr>
                  </a:outerShdw>
                </a:effectLst>
              </a:rPr>
              <a:t>Ask yourself mentally, “Why do I have this physical problem?” Then let your mind wander.</a:t>
            </a:r>
            <a:endParaRPr lang="en-US" sz="3400" dirty="0"/>
          </a:p>
          <a:p>
            <a:pPr lvl="1" algn="just"/>
            <a:r>
              <a:rPr lang="en-US" sz="3400" dirty="0">
                <a:effectLst>
                  <a:outerShdw blurRad="38100" dist="19050" dir="2700000" algn="tl">
                    <a:schemeClr val="dk1">
                      <a:alpha val="40000"/>
                    </a:schemeClr>
                  </a:outerShdw>
                </a:effectLst>
              </a:rPr>
              <a:t>When you find yourself thinking about a certain person, picture that person.</a:t>
            </a:r>
            <a:endParaRPr lang="en-US" sz="3400" dirty="0"/>
          </a:p>
          <a:p>
            <a:pPr lvl="1" algn="just"/>
            <a:r>
              <a:rPr lang="en-US" sz="3400" dirty="0">
                <a:effectLst>
                  <a:outerShdw blurRad="38100" dist="19050" dir="2700000" algn="tl">
                    <a:schemeClr val="dk1">
                      <a:alpha val="40000"/>
                    </a:schemeClr>
                  </a:outerShdw>
                </a:effectLst>
              </a:rPr>
              <a:t>Picture yourself forgiving each other. Imagine a hug or a handshake, smiles, and heads nodding in agreement. Feel good about this.</a:t>
            </a:r>
            <a:endParaRPr lang="en-US" sz="3400" dirty="0"/>
          </a:p>
          <a:p>
            <a:pPr algn="just"/>
            <a:r>
              <a:rPr lang="en-US" sz="3400" dirty="0">
                <a:effectLst>
                  <a:outerShdw blurRad="38100" dist="19050" dir="2700000" algn="tl">
                    <a:schemeClr val="dk1">
                      <a:alpha val="40000"/>
                    </a:schemeClr>
                  </a:outerShdw>
                </a:effectLst>
              </a:rPr>
              <a:t>Repeat mentally, “I will always maintain a perfectly healthy body and mind.”</a:t>
            </a:r>
            <a:endParaRPr lang="en-US" sz="3400" dirty="0"/>
          </a:p>
          <a:p>
            <a:pPr algn="just"/>
            <a:r>
              <a:rPr lang="en-US" sz="3400" dirty="0">
                <a:effectLst>
                  <a:outerShdw blurRad="38100" dist="19050" dir="2700000" algn="tl">
                    <a:schemeClr val="dk1">
                      <a:alpha val="40000"/>
                    </a:schemeClr>
                  </a:outerShdw>
                </a:effectLst>
              </a:rPr>
              <a:t>Say to yourself, “I am going to count from 1 to 5; when I reach the count of 5, I will open my eyes, feeling fine and in perfect health, feeling better than before.”</a:t>
            </a:r>
            <a:endParaRPr lang="en-US" sz="3400" dirty="0"/>
          </a:p>
          <a:p>
            <a:pPr algn="just"/>
            <a:r>
              <a:rPr lang="en-US" sz="3400" dirty="0">
                <a:effectLst>
                  <a:outerShdw blurRad="38100" dist="19050" dir="2700000" algn="tl">
                    <a:schemeClr val="dk1">
                      <a:alpha val="40000"/>
                    </a:schemeClr>
                  </a:outerShdw>
                </a:effectLst>
              </a:rPr>
              <a:t>Count. When you reach 3, repeat, “When I reach the count of 5, I will open my eyes, feeling fine and in perfect health, feeling better than before.”</a:t>
            </a:r>
            <a:endParaRPr lang="en-US" sz="3400" dirty="0"/>
          </a:p>
          <a:p>
            <a:pPr algn="just"/>
            <a:r>
              <a:rPr lang="en-US" sz="3400" dirty="0">
                <a:effectLst>
                  <a:outerShdw blurRad="38100" dist="19050" dir="2700000" algn="tl">
                    <a:schemeClr val="dk1">
                      <a:alpha val="40000"/>
                    </a:schemeClr>
                  </a:outerShdw>
                </a:effectLst>
              </a:rPr>
              <a:t>At the count of 5, open your eyes and affirm mentally, “I am wide awake, feeling fine and in perfect health, feeling better than before. And this is so</a:t>
            </a:r>
            <a:r>
              <a:rPr lang="en-US" sz="2900" dirty="0">
                <a:effectLst>
                  <a:outerShdw blurRad="38100" dist="19050" dir="2700000" algn="tl">
                    <a:schemeClr val="dk1">
                      <a:alpha val="40000"/>
                    </a:schemeClr>
                  </a:outerShdw>
                </a:effectLst>
              </a:rPr>
              <a:t>.”</a:t>
            </a:r>
            <a:endParaRPr lang="en-US" sz="2900" dirty="0"/>
          </a:p>
        </p:txBody>
      </p:sp>
      <p:sp>
        <p:nvSpPr>
          <p:cNvPr id="2" name="Title 1"/>
          <p:cNvSpPr>
            <a:spLocks noGrp="1"/>
          </p:cNvSpPr>
          <p:nvPr>
            <p:ph type="title"/>
          </p:nvPr>
        </p:nvSpPr>
        <p:spPr>
          <a:xfrm>
            <a:off x="609600" y="274638"/>
            <a:ext cx="10972800" cy="1143000"/>
          </a:xfrm>
        </p:spPr>
        <p:txBody>
          <a:bodyPr>
            <a:normAutofit/>
          </a:bodyPr>
          <a:lstStyle/>
          <a:p>
            <a:r>
              <a:rPr lang="en-US" b="1" dirty="0"/>
              <a:t>Silva Method</a:t>
            </a:r>
          </a:p>
        </p:txBody>
      </p:sp>
      <p:sp>
        <p:nvSpPr>
          <p:cNvPr id="4" name="Slide Number Placeholder 3"/>
          <p:cNvSpPr>
            <a:spLocks noGrp="1"/>
          </p:cNvSpPr>
          <p:nvPr>
            <p:ph type="sldNum" sz="quarter" idx="12"/>
          </p:nvPr>
        </p:nvSpPr>
        <p:spPr/>
        <p:txBody>
          <a:bodyPr/>
          <a:lstStyle/>
          <a:p>
            <a:fld id="{7C4A7A4F-25D2-44C7-8F60-E6F823069186}" type="slidenum">
              <a:rPr lang="en-US" smtClean="0"/>
              <a:pPr/>
              <a:t>24</a:t>
            </a:fld>
            <a:r>
              <a:rPr lang="en-US" dirty="0"/>
              <a:t> of 132</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4002" y="1828800"/>
            <a:ext cx="1130198" cy="1828800"/>
          </a:xfrm>
          <a:prstGeom prst="rect">
            <a:avLst/>
          </a:prstGeom>
        </p:spPr>
      </p:pic>
    </p:spTree>
    <p:extLst>
      <p:ext uri="{BB962C8B-B14F-4D97-AF65-F5344CB8AC3E}">
        <p14:creationId xmlns:p14="http://schemas.microsoft.com/office/powerpoint/2010/main" val="4200824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3900" y="1447800"/>
            <a:ext cx="10744200" cy="5334000"/>
          </a:xfrm>
        </p:spPr>
        <p:txBody>
          <a:bodyPr>
            <a:normAutofit/>
          </a:bodyPr>
          <a:lstStyle/>
          <a:p>
            <a:pPr marL="0" indent="0">
              <a:buNone/>
            </a:pPr>
            <a:r>
              <a:rPr lang="en-US" sz="2000" b="1" dirty="0"/>
              <a:t>David R. Hamilton, PhD</a:t>
            </a:r>
          </a:p>
          <a:p>
            <a:r>
              <a:rPr lang="en-US" sz="1400" dirty="0"/>
              <a:t>Visualize the diseased area in your body.</a:t>
            </a:r>
          </a:p>
          <a:p>
            <a:r>
              <a:rPr lang="en-US" sz="1400" dirty="0"/>
              <a:t>Go inside and see the cell.</a:t>
            </a:r>
          </a:p>
          <a:p>
            <a:r>
              <a:rPr lang="en-US" sz="1400" dirty="0"/>
              <a:t>Go inside and see the DNA.</a:t>
            </a:r>
          </a:p>
          <a:p>
            <a:r>
              <a:rPr lang="en-US" sz="1400" dirty="0"/>
              <a:t>Go inside and see the atoms.</a:t>
            </a:r>
          </a:p>
          <a:p>
            <a:r>
              <a:rPr lang="en-US" sz="1400" dirty="0"/>
              <a:t>Go inside and see the subatomic particles</a:t>
            </a:r>
          </a:p>
          <a:p>
            <a:r>
              <a:rPr lang="en-US" sz="1400" dirty="0"/>
              <a:t>Go to the source and imagine yourself at the quantum field—a place of total stillness.</a:t>
            </a:r>
          </a:p>
          <a:p>
            <a:r>
              <a:rPr lang="en-US" sz="1400" dirty="0"/>
              <a:t>Say, “Show me the waves/vibrations of [name of disease/pain],” and imagine them in any way you fell represents the reality of the condition.</a:t>
            </a:r>
          </a:p>
          <a:p>
            <a:r>
              <a:rPr lang="en-US" sz="1400" dirty="0"/>
              <a:t>Affirm, “Cancel!” and watch the waves collapse and disappear.</a:t>
            </a:r>
          </a:p>
          <a:p>
            <a:r>
              <a:rPr lang="en-US" sz="1400" dirty="0"/>
              <a:t>Say, “Show me the waves of [perfect health, healing] and imagine pebbles of brilliant light (any color)</a:t>
            </a:r>
          </a:p>
          <a:p>
            <a:r>
              <a:rPr lang="en-US" sz="1400" dirty="0"/>
              <a:t>Come back out to the subatomic particles and say, “Show me that it is done.” See them take the colors that you chose (shimmering sky like the northern lights).</a:t>
            </a:r>
          </a:p>
          <a:p>
            <a:r>
              <a:rPr lang="en-US" sz="1400" dirty="0"/>
              <a:t>Come back out to the atoms and say, “Show me that it is done.” Again, see a change in color.</a:t>
            </a:r>
          </a:p>
          <a:p>
            <a:r>
              <a:rPr lang="en-US" sz="1400" dirty="0"/>
              <a:t>Come back out to the DNA and say, “Show me that it is done.” See a change.</a:t>
            </a:r>
          </a:p>
          <a:p>
            <a:r>
              <a:rPr lang="en-US" sz="1400" dirty="0"/>
              <a:t>Come back out to the cells and say, “Show me that it is done.” See a change.</a:t>
            </a:r>
          </a:p>
          <a:p>
            <a:r>
              <a:rPr lang="en-US" sz="1400" dirty="0"/>
              <a:t>Come back out to the body area and say, “Show me that it is done.” See a change.</a:t>
            </a:r>
          </a:p>
          <a:p>
            <a:r>
              <a:rPr lang="en-US" sz="1400" dirty="0"/>
              <a:t>Watch a healing scene if you wish.</a:t>
            </a:r>
          </a:p>
          <a:p>
            <a:r>
              <a:rPr lang="en-US" sz="1400" dirty="0"/>
              <a:t>Come back out to the whole body and say, “ Show me that it is done.” See the body enveloped by your chosen colors.</a:t>
            </a:r>
          </a:p>
          <a:p>
            <a:r>
              <a:rPr lang="en-US" sz="1400" dirty="0"/>
              <a:t>Say, “Thank you, It is done. It is done. It is done.”</a:t>
            </a:r>
          </a:p>
        </p:txBody>
      </p:sp>
      <p:sp>
        <p:nvSpPr>
          <p:cNvPr id="2" name="Title 1"/>
          <p:cNvSpPr>
            <a:spLocks noGrp="1"/>
          </p:cNvSpPr>
          <p:nvPr>
            <p:ph type="title"/>
          </p:nvPr>
        </p:nvSpPr>
        <p:spPr>
          <a:xfrm>
            <a:off x="609600" y="274638"/>
            <a:ext cx="10972800" cy="1143000"/>
          </a:xfrm>
        </p:spPr>
        <p:txBody>
          <a:bodyPr/>
          <a:lstStyle/>
          <a:p>
            <a:r>
              <a:rPr lang="en-US" b="1" dirty="0"/>
              <a:t>Quantum Field Healing </a:t>
            </a:r>
            <a:r>
              <a:rPr lang="en-US" sz="3200" b="1" dirty="0"/>
              <a:t>(QFH)</a:t>
            </a:r>
          </a:p>
        </p:txBody>
      </p:sp>
      <p:sp>
        <p:nvSpPr>
          <p:cNvPr id="5" name="Slide Number Placeholder 4"/>
          <p:cNvSpPr>
            <a:spLocks noGrp="1"/>
          </p:cNvSpPr>
          <p:nvPr>
            <p:ph type="sldNum" sz="quarter" idx="12"/>
          </p:nvPr>
        </p:nvSpPr>
        <p:spPr/>
        <p:txBody>
          <a:bodyPr/>
          <a:lstStyle/>
          <a:p>
            <a:fld id="{7C4A7A4F-25D2-44C7-8F60-E6F823069186}" type="slidenum">
              <a:rPr lang="en-US" smtClean="0"/>
              <a:pPr/>
              <a:t>25</a:t>
            </a:fld>
            <a:r>
              <a:rPr lang="en-US" dirty="0"/>
              <a:t> of 132</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1836" y="1417638"/>
            <a:ext cx="1217982" cy="1828800"/>
          </a:xfrm>
          <a:prstGeom prst="rect">
            <a:avLst/>
          </a:prstGeom>
        </p:spPr>
      </p:pic>
    </p:spTree>
    <p:extLst>
      <p:ext uri="{BB962C8B-B14F-4D97-AF65-F5344CB8AC3E}">
        <p14:creationId xmlns:p14="http://schemas.microsoft.com/office/powerpoint/2010/main" val="1329373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1219200"/>
            <a:ext cx="8915400" cy="3505201"/>
          </a:xfrm>
        </p:spPr>
        <p:txBody>
          <a:bodyPr>
            <a:normAutofit/>
          </a:bodyPr>
          <a:lstStyle/>
          <a:p>
            <a:pPr marL="0" indent="0">
              <a:buNone/>
            </a:pPr>
            <a:r>
              <a:rPr lang="en-US" sz="2000" b="1" dirty="0" err="1"/>
              <a:t>Vianna</a:t>
            </a:r>
            <a:r>
              <a:rPr lang="en-US" sz="2000" b="1" dirty="0"/>
              <a:t> </a:t>
            </a:r>
            <a:r>
              <a:rPr lang="en-US" sz="2000" b="1" dirty="0" err="1"/>
              <a:t>Stibal</a:t>
            </a:r>
            <a:endParaRPr lang="en-US" sz="2000" b="1" dirty="0"/>
          </a:p>
          <a:p>
            <a:pPr marL="971550" lvl="1" indent="-514350">
              <a:buFont typeface="+mj-lt"/>
              <a:buAutoNum type="arabicPeriod"/>
            </a:pPr>
            <a:r>
              <a:rPr lang="en-US" sz="1600" dirty="0"/>
              <a:t>Center and ground yourself</a:t>
            </a:r>
          </a:p>
          <a:p>
            <a:pPr marL="971550" lvl="1" indent="-514350">
              <a:buFont typeface="+mj-lt"/>
              <a:buAutoNum type="arabicPeriod"/>
            </a:pPr>
            <a:r>
              <a:rPr lang="en-US" sz="1600" dirty="0"/>
              <a:t>Go up above yourself through your crown</a:t>
            </a:r>
          </a:p>
          <a:p>
            <a:pPr marL="971550" lvl="1" indent="-514350">
              <a:buFont typeface="+mj-lt"/>
              <a:buAutoNum type="arabicPeriod"/>
            </a:pPr>
            <a:r>
              <a:rPr lang="en-US" sz="1600" dirty="0"/>
              <a:t>Go to the Seventh Plane of Existence</a:t>
            </a:r>
          </a:p>
          <a:p>
            <a:pPr marL="971550" lvl="1" indent="-514350">
              <a:buFont typeface="+mj-lt"/>
              <a:buAutoNum type="arabicPeriod"/>
            </a:pPr>
            <a:r>
              <a:rPr lang="en-US" sz="1600" dirty="0"/>
              <a:t>Connect to the Creator of All That is</a:t>
            </a:r>
          </a:p>
          <a:p>
            <a:pPr marL="971550" lvl="1" indent="-514350">
              <a:buFont typeface="+mj-lt"/>
              <a:buAutoNum type="arabicPeriod"/>
            </a:pPr>
            <a:r>
              <a:rPr lang="en-US" sz="1600" dirty="0"/>
              <a:t>Make the command</a:t>
            </a:r>
          </a:p>
          <a:p>
            <a:pPr marL="971550" lvl="1" indent="-514350">
              <a:buFont typeface="+mj-lt"/>
              <a:buAutoNum type="arabicPeriod"/>
            </a:pPr>
            <a:r>
              <a:rPr lang="en-US" sz="1600" dirty="0"/>
              <a:t>Say, “Thank you”</a:t>
            </a:r>
          </a:p>
          <a:p>
            <a:pPr marL="971550" lvl="1" indent="-514350">
              <a:buFont typeface="+mj-lt"/>
              <a:buAutoNum type="arabicPeriod"/>
            </a:pPr>
            <a:r>
              <a:rPr lang="en-US" sz="1600" dirty="0"/>
              <a:t>Say, “It is done, It is done. It is done.”</a:t>
            </a:r>
          </a:p>
          <a:p>
            <a:pPr marL="971550" lvl="1" indent="-514350">
              <a:buFont typeface="+mj-lt"/>
              <a:buAutoNum type="arabicPeriod"/>
            </a:pPr>
            <a:r>
              <a:rPr lang="en-US" sz="1600" dirty="0"/>
              <a:t>Witness with the Creator</a:t>
            </a:r>
          </a:p>
          <a:p>
            <a:pPr marL="971550" lvl="1" indent="-514350">
              <a:buFont typeface="+mj-lt"/>
              <a:buAutoNum type="arabicPeriod"/>
            </a:pPr>
            <a:r>
              <a:rPr lang="en-US" sz="1600" dirty="0"/>
              <a:t>Rinse yourself off, ground yourself and make an energy break</a:t>
            </a:r>
          </a:p>
          <a:p>
            <a:pPr marL="457200" lvl="1" indent="0">
              <a:buNone/>
            </a:pPr>
            <a:endParaRPr lang="en-US" sz="1600" dirty="0"/>
          </a:p>
        </p:txBody>
      </p:sp>
      <p:sp>
        <p:nvSpPr>
          <p:cNvPr id="2" name="Title 1"/>
          <p:cNvSpPr>
            <a:spLocks noGrp="1"/>
          </p:cNvSpPr>
          <p:nvPr>
            <p:ph type="title"/>
          </p:nvPr>
        </p:nvSpPr>
        <p:spPr>
          <a:xfrm>
            <a:off x="609600" y="274638"/>
            <a:ext cx="10972800" cy="1143000"/>
          </a:xfrm>
        </p:spPr>
        <p:txBody>
          <a:bodyPr/>
          <a:lstStyle/>
          <a:p>
            <a:r>
              <a:rPr lang="en-US" b="1" dirty="0"/>
              <a:t>Theta Healing</a:t>
            </a:r>
          </a:p>
        </p:txBody>
      </p:sp>
      <p:sp>
        <p:nvSpPr>
          <p:cNvPr id="5" name="Slide Number Placeholder 4"/>
          <p:cNvSpPr>
            <a:spLocks noGrp="1"/>
          </p:cNvSpPr>
          <p:nvPr>
            <p:ph type="sldNum" sz="quarter" idx="12"/>
          </p:nvPr>
        </p:nvSpPr>
        <p:spPr/>
        <p:txBody>
          <a:bodyPr/>
          <a:lstStyle/>
          <a:p>
            <a:fld id="{7C4A7A4F-25D2-44C7-8F60-E6F823069186}" type="slidenum">
              <a:rPr lang="en-US" smtClean="0"/>
              <a:pPr/>
              <a:t>26</a:t>
            </a:fld>
            <a:r>
              <a:rPr lang="en-US" dirty="0"/>
              <a:t> of 132</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6362" y="1752600"/>
            <a:ext cx="1221638" cy="1828800"/>
          </a:xfrm>
          <a:prstGeom prst="rect">
            <a:avLst/>
          </a:prstGeom>
        </p:spPr>
      </p:pic>
      <p:sp>
        <p:nvSpPr>
          <p:cNvPr id="4" name="TextBox 3"/>
          <p:cNvSpPr txBox="1"/>
          <p:nvPr/>
        </p:nvSpPr>
        <p:spPr>
          <a:xfrm>
            <a:off x="1752600" y="4724401"/>
            <a:ext cx="8915400" cy="135421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57150"/>
            <a:r>
              <a:rPr lang="en-US" b="1" i="1" u="sng" dirty="0"/>
              <a:t>Belief Work Principles:</a:t>
            </a:r>
          </a:p>
          <a:p>
            <a:pPr marL="971550" lvl="1" indent="-514350">
              <a:buFont typeface="+mj-lt"/>
              <a:buAutoNum type="arabicPeriod"/>
            </a:pPr>
            <a:r>
              <a:rPr lang="en-US" sz="1600" dirty="0"/>
              <a:t>Core Belief Level (taught and accepted from childhood)</a:t>
            </a:r>
          </a:p>
          <a:p>
            <a:pPr marL="971550" lvl="1" indent="-514350">
              <a:buFont typeface="+mj-lt"/>
              <a:buAutoNum type="arabicPeriod"/>
            </a:pPr>
            <a:r>
              <a:rPr lang="en-US" sz="1600" dirty="0"/>
              <a:t>Genetic Level (ancestral/Physical DNA)</a:t>
            </a:r>
          </a:p>
          <a:p>
            <a:pPr marL="971550" lvl="1" indent="-514350">
              <a:buFont typeface="+mj-lt"/>
              <a:buAutoNum type="arabicPeriod"/>
            </a:pPr>
            <a:r>
              <a:rPr lang="en-US" sz="1600" dirty="0"/>
              <a:t>Historical Level (memories from past lives or collective consciousness experiences)</a:t>
            </a:r>
          </a:p>
          <a:p>
            <a:pPr marL="971550" lvl="1" indent="-514350">
              <a:buFont typeface="+mj-lt"/>
              <a:buAutoNum type="arabicPeriod"/>
            </a:pPr>
            <a:r>
              <a:rPr lang="en-US" sz="1600" dirty="0"/>
              <a:t>Soul Level (all that a person is)</a:t>
            </a:r>
          </a:p>
        </p:txBody>
      </p:sp>
    </p:spTree>
    <p:extLst>
      <p:ext uri="{BB962C8B-B14F-4D97-AF65-F5344CB8AC3E}">
        <p14:creationId xmlns:p14="http://schemas.microsoft.com/office/powerpoint/2010/main" val="1278919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1"/>
            <a:ext cx="5638800" cy="5059567"/>
          </a:xfrm>
        </p:spPr>
        <p:txBody>
          <a:bodyPr>
            <a:normAutofit/>
          </a:bodyPr>
          <a:lstStyle/>
          <a:p>
            <a:pPr marL="0" indent="0">
              <a:buNone/>
            </a:pPr>
            <a:r>
              <a:rPr lang="en-US" sz="2000" b="1" dirty="0"/>
              <a:t>Erich Hunter, PhD</a:t>
            </a:r>
          </a:p>
          <a:p>
            <a:pPr marL="0" indent="0">
              <a:buNone/>
            </a:pPr>
            <a:r>
              <a:rPr lang="en-US" sz="1600" i="1" dirty="0"/>
              <a:t>https://www.erichhunter.com</a:t>
            </a:r>
          </a:p>
          <a:p>
            <a:pPr marL="685800" lvl="1"/>
            <a:r>
              <a:rPr lang="en-US" sz="1800" dirty="0"/>
              <a:t>Pendulum Healing</a:t>
            </a:r>
          </a:p>
          <a:p>
            <a:pPr marL="685800" lvl="1"/>
            <a:r>
              <a:rPr lang="en-US" sz="1800" dirty="0"/>
              <a:t>Pendulum Master</a:t>
            </a:r>
          </a:p>
          <a:p>
            <a:pPr marL="685800" lvl="1"/>
            <a:r>
              <a:rPr lang="en-US" sz="1800" dirty="0"/>
              <a:t>Advanced Pendulum Healing</a:t>
            </a:r>
          </a:p>
          <a:p>
            <a:pPr marL="0" indent="0">
              <a:buNone/>
            </a:pPr>
            <a:endParaRPr lang="en-US" sz="2400" dirty="0"/>
          </a:p>
          <a:p>
            <a:pPr marL="0" indent="0">
              <a:buNone/>
            </a:pPr>
            <a:r>
              <a:rPr lang="en-US" sz="2000" b="1" dirty="0"/>
              <a:t>Raymon Grace </a:t>
            </a:r>
          </a:p>
          <a:p>
            <a:pPr marL="0" indent="0">
              <a:buNone/>
            </a:pPr>
            <a:r>
              <a:rPr lang="en-US" sz="1600" i="1" dirty="0"/>
              <a:t>http://www.raymongrace.us</a:t>
            </a:r>
          </a:p>
          <a:p>
            <a:pPr marL="685800" lvl="1"/>
            <a:r>
              <a:rPr lang="en-US" sz="1800" dirty="0"/>
              <a:t>The Future is Yours</a:t>
            </a:r>
          </a:p>
          <a:p>
            <a:pPr marL="685800" lvl="1"/>
            <a:endParaRPr lang="en-US" sz="1800" dirty="0"/>
          </a:p>
          <a:p>
            <a:pPr marL="0" indent="0">
              <a:buNone/>
            </a:pPr>
            <a:r>
              <a:rPr lang="en-US" sz="2000" b="1" dirty="0"/>
              <a:t>Walt Woods</a:t>
            </a:r>
          </a:p>
          <a:p>
            <a:pPr marL="0" indent="0">
              <a:buNone/>
            </a:pPr>
            <a:r>
              <a:rPr lang="en-US" sz="1600" i="1" dirty="0"/>
              <a:t>https://lettertorobin.wordpress.com</a:t>
            </a:r>
          </a:p>
          <a:p>
            <a:pPr lvl="1"/>
            <a:r>
              <a:rPr lang="en-US" sz="1800" dirty="0"/>
              <a:t>Letter to Robin (.pdf)</a:t>
            </a:r>
          </a:p>
          <a:p>
            <a:pPr lvl="1"/>
            <a:r>
              <a:rPr lang="en-US" sz="1800" dirty="0"/>
              <a:t>Dowsing: Programing for Personal Dowsing (.pdf)</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Pendulum/Dowsing Healing</a:t>
            </a:r>
            <a:br>
              <a:rPr lang="en-US" b="1" dirty="0"/>
            </a:br>
            <a:r>
              <a:rPr lang="en-US" sz="2700" dirty="0"/>
              <a:t>(Pendulums, L-Rods, Y-Rods, and Bobbers)</a:t>
            </a:r>
            <a:endParaRPr lang="en-US" sz="4900" dirty="0"/>
          </a:p>
        </p:txBody>
      </p:sp>
      <p:sp>
        <p:nvSpPr>
          <p:cNvPr id="9" name="Slide Number Placeholder 8"/>
          <p:cNvSpPr>
            <a:spLocks noGrp="1"/>
          </p:cNvSpPr>
          <p:nvPr>
            <p:ph type="sldNum" sz="quarter" idx="12"/>
          </p:nvPr>
        </p:nvSpPr>
        <p:spPr/>
        <p:txBody>
          <a:bodyPr/>
          <a:lstStyle/>
          <a:p>
            <a:fld id="{7C4A7A4F-25D2-44C7-8F60-E6F823069186}" type="slidenum">
              <a:rPr lang="en-US" smtClean="0"/>
              <a:pPr/>
              <a:t>27</a:t>
            </a:fld>
            <a:r>
              <a:rPr lang="en-US" dirty="0"/>
              <a:t> of 132</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902" y="1574160"/>
            <a:ext cx="1220422" cy="1828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9300" y="3485015"/>
            <a:ext cx="1187437" cy="18288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1577127"/>
            <a:ext cx="1216268" cy="182622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1000" y="3505201"/>
            <a:ext cx="2697956" cy="315456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6306" y="1574160"/>
            <a:ext cx="1144829" cy="1828800"/>
          </a:xfrm>
          <a:prstGeom prst="rect">
            <a:avLst/>
          </a:prstGeom>
        </p:spPr>
      </p:pic>
    </p:spTree>
    <p:extLst>
      <p:ext uri="{BB962C8B-B14F-4D97-AF65-F5344CB8AC3E}">
        <p14:creationId xmlns:p14="http://schemas.microsoft.com/office/powerpoint/2010/main" val="2991352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219200"/>
            <a:ext cx="8839200" cy="5562600"/>
          </a:xfrm>
        </p:spPr>
        <p:txBody>
          <a:bodyPr>
            <a:noAutofit/>
          </a:bodyPr>
          <a:lstStyle/>
          <a:p>
            <a:pPr marL="0" indent="0">
              <a:buNone/>
            </a:pPr>
            <a:r>
              <a:rPr lang="en-US" sz="2000" b="1" dirty="0"/>
              <a:t>Michael Newton</a:t>
            </a:r>
          </a:p>
          <a:p>
            <a:pPr lvl="1"/>
            <a:r>
              <a:rPr lang="en-US" sz="1400" dirty="0"/>
              <a:t>Life Between Lives: Hypnotherapy for Spiritual Regression</a:t>
            </a:r>
          </a:p>
          <a:p>
            <a:pPr marL="0" indent="0">
              <a:buNone/>
            </a:pPr>
            <a:r>
              <a:rPr lang="en-US" sz="2000" b="1" dirty="0"/>
              <a:t>Dr. Brian Weiss </a:t>
            </a:r>
            <a:r>
              <a:rPr lang="en-US" sz="1600" i="1" dirty="0"/>
              <a:t>(past-life regression)</a:t>
            </a:r>
          </a:p>
          <a:p>
            <a:pPr lvl="1"/>
            <a:r>
              <a:rPr lang="en-US" sz="1400" dirty="0"/>
              <a:t>Many Lives, Many Master</a:t>
            </a:r>
          </a:p>
          <a:p>
            <a:pPr marL="0" indent="0">
              <a:buNone/>
            </a:pPr>
            <a:r>
              <a:rPr lang="en-US" sz="2000" b="1" dirty="0"/>
              <a:t>Maxwell </a:t>
            </a:r>
            <a:r>
              <a:rPr lang="en-US" sz="2000" b="1" dirty="0" err="1"/>
              <a:t>Maltz</a:t>
            </a:r>
            <a:endParaRPr lang="en-US" sz="2000" b="1" dirty="0"/>
          </a:p>
          <a:p>
            <a:pPr lvl="1"/>
            <a:r>
              <a:rPr lang="en-US" sz="1400" dirty="0"/>
              <a:t>Psycho-Cybernetics</a:t>
            </a:r>
          </a:p>
          <a:p>
            <a:pPr marL="0" indent="0">
              <a:buNone/>
            </a:pPr>
            <a:r>
              <a:rPr lang="en-US" sz="2000" b="1" dirty="0"/>
              <a:t>Calvin D. Banyan</a:t>
            </a:r>
          </a:p>
          <a:p>
            <a:pPr lvl="1"/>
            <a:r>
              <a:rPr lang="en-US" sz="1400" dirty="0"/>
              <a:t>Hypnosis and Hypnotherapy Basic to Advanced Techniques for the Professional</a:t>
            </a:r>
          </a:p>
          <a:p>
            <a:pPr marL="0" indent="0">
              <a:buNone/>
            </a:pPr>
            <a:r>
              <a:rPr lang="en-US" sz="2000" b="1" dirty="0"/>
              <a:t>Gerald Kein</a:t>
            </a:r>
          </a:p>
          <a:p>
            <a:pPr lvl="1"/>
            <a:r>
              <a:rPr lang="en-US" sz="1400" dirty="0"/>
              <a:t>Omni Hypnosis Training Center</a:t>
            </a:r>
          </a:p>
          <a:p>
            <a:pPr lvl="1"/>
            <a:r>
              <a:rPr lang="en-US" sz="1400" dirty="0"/>
              <a:t>Ultra-Height</a:t>
            </a:r>
          </a:p>
          <a:p>
            <a:pPr lvl="1"/>
            <a:r>
              <a:rPr lang="en-US" sz="1400" dirty="0"/>
              <a:t>The Law of Compounding Suggestion</a:t>
            </a:r>
          </a:p>
          <a:p>
            <a:pPr lvl="1"/>
            <a:r>
              <a:rPr lang="en-US" sz="1400" dirty="0"/>
              <a:t>Patter Scripts</a:t>
            </a:r>
          </a:p>
          <a:p>
            <a:pPr marL="0" indent="0">
              <a:buNone/>
            </a:pPr>
            <a:r>
              <a:rPr lang="en-US" sz="2000" b="1" dirty="0"/>
              <a:t>David Snyder </a:t>
            </a:r>
            <a:r>
              <a:rPr lang="en-US" sz="1600" dirty="0"/>
              <a:t>(http://www.nlppower.com)</a:t>
            </a:r>
            <a:endParaRPr lang="en-US" sz="2000" dirty="0"/>
          </a:p>
          <a:p>
            <a:pPr lvl="1"/>
            <a:r>
              <a:rPr lang="en-US" sz="1400" dirty="0"/>
              <a:t>Neuro-Linguistic Programming</a:t>
            </a:r>
          </a:p>
          <a:p>
            <a:pPr lvl="1"/>
            <a:r>
              <a:rPr lang="en-US" sz="1400" dirty="0"/>
              <a:t>Metaphors, create “healing stories”</a:t>
            </a:r>
          </a:p>
          <a:p>
            <a:pPr lvl="1"/>
            <a:r>
              <a:rPr lang="en-US" sz="1400" dirty="0"/>
              <a:t>Anchoring</a:t>
            </a:r>
          </a:p>
          <a:p>
            <a:pPr lvl="1"/>
            <a:r>
              <a:rPr lang="en-US" sz="1400" dirty="0"/>
              <a:t>Reframing</a:t>
            </a:r>
          </a:p>
          <a:p>
            <a:pPr lvl="1"/>
            <a:r>
              <a:rPr lang="en-US" sz="1400" dirty="0"/>
              <a:t>The Gray Room</a:t>
            </a:r>
            <a:endParaRPr lang="en-US" sz="2000" dirty="0"/>
          </a:p>
        </p:txBody>
      </p:sp>
      <p:sp>
        <p:nvSpPr>
          <p:cNvPr id="2" name="Title 1"/>
          <p:cNvSpPr>
            <a:spLocks noGrp="1"/>
          </p:cNvSpPr>
          <p:nvPr>
            <p:ph type="title"/>
          </p:nvPr>
        </p:nvSpPr>
        <p:spPr>
          <a:xfrm>
            <a:off x="609600" y="274638"/>
            <a:ext cx="10972800" cy="1143000"/>
          </a:xfrm>
        </p:spPr>
        <p:txBody>
          <a:bodyPr/>
          <a:lstStyle/>
          <a:p>
            <a:r>
              <a:rPr lang="en-US" b="1" dirty="0"/>
              <a:t>Hypnosis/NLP</a:t>
            </a:r>
          </a:p>
        </p:txBody>
      </p:sp>
      <p:sp>
        <p:nvSpPr>
          <p:cNvPr id="4" name="Slide Number Placeholder 3"/>
          <p:cNvSpPr>
            <a:spLocks noGrp="1"/>
          </p:cNvSpPr>
          <p:nvPr>
            <p:ph type="sldNum" sz="quarter" idx="12"/>
          </p:nvPr>
        </p:nvSpPr>
        <p:spPr/>
        <p:txBody>
          <a:bodyPr/>
          <a:lstStyle/>
          <a:p>
            <a:fld id="{7C4A7A4F-25D2-44C7-8F60-E6F823069186}" type="slidenum">
              <a:rPr lang="en-US" smtClean="0"/>
              <a:pPr/>
              <a:t>28</a:t>
            </a:fld>
            <a:r>
              <a:rPr lang="en-US" dirty="0"/>
              <a:t> of 132</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8320" y="1600200"/>
            <a:ext cx="1196036" cy="1828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1155" y="3276600"/>
            <a:ext cx="1217981" cy="18288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1156" y="1295400"/>
            <a:ext cx="1217981" cy="18288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2379" y="3611562"/>
            <a:ext cx="1220421" cy="1828800"/>
          </a:xfrm>
          <a:prstGeom prst="rect">
            <a:avLst/>
          </a:prstGeom>
        </p:spPr>
      </p:pic>
    </p:spTree>
    <p:extLst>
      <p:ext uri="{BB962C8B-B14F-4D97-AF65-F5344CB8AC3E}">
        <p14:creationId xmlns:p14="http://schemas.microsoft.com/office/powerpoint/2010/main" val="886502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600200"/>
            <a:ext cx="9067800" cy="5044281"/>
          </a:xfrm>
        </p:spPr>
        <p:txBody>
          <a:bodyPr>
            <a:normAutofit fontScale="92500" lnSpcReduction="10000"/>
          </a:bodyPr>
          <a:lstStyle/>
          <a:p>
            <a:pPr marL="0" indent="0">
              <a:buNone/>
            </a:pPr>
            <a:r>
              <a:rPr lang="en-US" sz="2200" b="1" dirty="0"/>
              <a:t>Neville Goddard </a:t>
            </a:r>
            <a:r>
              <a:rPr lang="en-US" sz="1700" i="1" dirty="0"/>
              <a:t>(The Law of Imagining)</a:t>
            </a:r>
          </a:p>
          <a:p>
            <a:pPr lvl="1"/>
            <a:r>
              <a:rPr lang="en-US" sz="1700" dirty="0"/>
              <a:t>Manifesting Miracles</a:t>
            </a:r>
          </a:p>
          <a:p>
            <a:pPr lvl="1"/>
            <a:r>
              <a:rPr lang="en-US" sz="1700" dirty="0"/>
              <a:t>The Power of Awareness</a:t>
            </a:r>
          </a:p>
          <a:p>
            <a:pPr marL="0" indent="0">
              <a:buNone/>
            </a:pPr>
            <a:r>
              <a:rPr lang="en-US" sz="2200" b="1" dirty="0"/>
              <a:t>Catherine Ponder </a:t>
            </a:r>
            <a:r>
              <a:rPr lang="en-US" sz="1700" i="1" dirty="0"/>
              <a:t>(Unity Church)</a:t>
            </a:r>
          </a:p>
          <a:p>
            <a:pPr lvl="1"/>
            <a:r>
              <a:rPr lang="en-US" sz="1700" dirty="0"/>
              <a:t>The Dynamic Laws of Healing </a:t>
            </a:r>
          </a:p>
          <a:p>
            <a:pPr lvl="1"/>
            <a:r>
              <a:rPr lang="en-US" sz="1700" dirty="0"/>
              <a:t>The Dynamic Laws of Prayer</a:t>
            </a:r>
          </a:p>
          <a:p>
            <a:pPr marL="0" indent="0">
              <a:buNone/>
            </a:pPr>
            <a:r>
              <a:rPr lang="en-US" sz="2200" b="1" dirty="0"/>
              <a:t>Harry Edwards </a:t>
            </a:r>
            <a:r>
              <a:rPr lang="en-US" sz="1700" i="1" dirty="0"/>
              <a:t>(Spiritual Healer)</a:t>
            </a:r>
          </a:p>
          <a:p>
            <a:pPr lvl="1"/>
            <a:r>
              <a:rPr lang="en-US" sz="1700" dirty="0"/>
              <a:t>A Guide to Spirit Healing</a:t>
            </a:r>
          </a:p>
          <a:p>
            <a:pPr marL="0" indent="0">
              <a:buNone/>
            </a:pPr>
            <a:r>
              <a:rPr lang="en-US" sz="2200" b="1" dirty="0"/>
              <a:t>Edgar Cayce </a:t>
            </a:r>
            <a:r>
              <a:rPr lang="en-US" sz="1700" i="1" dirty="0"/>
              <a:t>(Christian Mystic)</a:t>
            </a:r>
            <a:endParaRPr lang="en-US" sz="2200" i="1" dirty="0"/>
          </a:p>
          <a:p>
            <a:pPr lvl="1"/>
            <a:r>
              <a:rPr lang="en-US" sz="1500" dirty="0"/>
              <a:t>A Search for God</a:t>
            </a:r>
          </a:p>
          <a:p>
            <a:pPr lvl="1"/>
            <a:r>
              <a:rPr lang="en-US" sz="1500" dirty="0"/>
              <a:t>Meditation Prayer &amp; Affirmations</a:t>
            </a:r>
          </a:p>
          <a:p>
            <a:pPr lvl="1"/>
            <a:r>
              <a:rPr lang="en-US" sz="1500" dirty="0"/>
              <a:t>The Power of Your Mind</a:t>
            </a:r>
          </a:p>
          <a:p>
            <a:pPr lvl="1"/>
            <a:r>
              <a:rPr lang="en-US" sz="1500" dirty="0"/>
              <a:t>Reincarnation &amp; Karma</a:t>
            </a:r>
          </a:p>
          <a:p>
            <a:pPr marL="0" indent="0">
              <a:buNone/>
            </a:pPr>
            <a:r>
              <a:rPr lang="en-US" sz="2200" b="1" dirty="0"/>
              <a:t>Sir Arthur Conan Doyle </a:t>
            </a:r>
            <a:r>
              <a:rPr lang="en-US" sz="1700" i="1" dirty="0"/>
              <a:t>(Christian Spiritualism)</a:t>
            </a:r>
          </a:p>
          <a:p>
            <a:pPr lvl="1"/>
            <a:r>
              <a:rPr lang="en-US" sz="1500" dirty="0"/>
              <a:t>The History of Spiritualism</a:t>
            </a:r>
          </a:p>
          <a:p>
            <a:pPr marL="0" indent="0">
              <a:buNone/>
            </a:pPr>
            <a:r>
              <a:rPr lang="en-US" sz="2200" b="1" dirty="0"/>
              <a:t>William Walker Atkinson </a:t>
            </a:r>
            <a:r>
              <a:rPr lang="en-US" sz="1700" i="1" dirty="0"/>
              <a:t>(New Thought)</a:t>
            </a:r>
          </a:p>
          <a:p>
            <a:pPr lvl="1"/>
            <a:r>
              <a:rPr lang="en-US" sz="1700" dirty="0"/>
              <a:t>How To Heal Oneself and Other Mental Therapeutics</a:t>
            </a:r>
          </a:p>
        </p:txBody>
      </p:sp>
      <p:sp>
        <p:nvSpPr>
          <p:cNvPr id="2" name="Title 1"/>
          <p:cNvSpPr>
            <a:spLocks noGrp="1"/>
          </p:cNvSpPr>
          <p:nvPr>
            <p:ph type="title"/>
          </p:nvPr>
        </p:nvSpPr>
        <p:spPr>
          <a:xfrm>
            <a:off x="609600" y="274638"/>
            <a:ext cx="10972800" cy="1143000"/>
          </a:xfrm>
        </p:spPr>
        <p:txBody>
          <a:bodyPr/>
          <a:lstStyle/>
          <a:p>
            <a:r>
              <a:rPr lang="en-US" b="1" dirty="0"/>
              <a:t>Spiritual Healing</a:t>
            </a:r>
          </a:p>
        </p:txBody>
      </p:sp>
      <p:sp>
        <p:nvSpPr>
          <p:cNvPr id="10" name="Slide Number Placeholder 9"/>
          <p:cNvSpPr>
            <a:spLocks noGrp="1"/>
          </p:cNvSpPr>
          <p:nvPr>
            <p:ph type="sldNum" sz="quarter" idx="12"/>
          </p:nvPr>
        </p:nvSpPr>
        <p:spPr/>
        <p:txBody>
          <a:bodyPr/>
          <a:lstStyle/>
          <a:p>
            <a:fld id="{7C4A7A4F-25D2-44C7-8F60-E6F823069186}" type="slidenum">
              <a:rPr lang="en-US" smtClean="0"/>
              <a:pPr/>
              <a:t>29</a:t>
            </a:fld>
            <a:r>
              <a:rPr lang="en-US" dirty="0"/>
              <a:t> of 132</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0180" y="2202259"/>
            <a:ext cx="1108253" cy="1828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9401" y="1600200"/>
            <a:ext cx="1371600" cy="18288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7662" y="2743200"/>
            <a:ext cx="1194767" cy="18288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3201" y="3733800"/>
            <a:ext cx="1121473" cy="18288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0267" y="4343400"/>
            <a:ext cx="1111913" cy="18288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9433" y="4815681"/>
            <a:ext cx="1291135" cy="1828800"/>
          </a:xfrm>
          <a:prstGeom prst="rect">
            <a:avLst/>
          </a:prstGeom>
        </p:spPr>
      </p:pic>
    </p:spTree>
    <p:extLst>
      <p:ext uri="{BB962C8B-B14F-4D97-AF65-F5344CB8AC3E}">
        <p14:creationId xmlns:p14="http://schemas.microsoft.com/office/powerpoint/2010/main" val="3529358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386BD2EE-4BD5-3755-C0D9-556A804630FB}"/>
              </a:ext>
            </a:extLst>
          </p:cNvPr>
          <p:cNvGraphicFramePr>
            <a:graphicFrameLocks noGrp="1" noChangeAspect="1"/>
          </p:cNvGraphicFramePr>
          <p:nvPr>
            <p:ph idx="1"/>
            <p:extLst>
              <p:ext uri="{D42A27DB-BD31-4B8C-83A1-F6EECF244321}">
                <p14:modId xmlns:p14="http://schemas.microsoft.com/office/powerpoint/2010/main" val="1536755612"/>
              </p:ext>
            </p:extLst>
          </p:nvPr>
        </p:nvGraphicFramePr>
        <p:xfrm>
          <a:off x="3167063" y="1600200"/>
          <a:ext cx="5857875" cy="4525963"/>
        </p:xfrm>
        <a:graphic>
          <a:graphicData uri="http://schemas.openxmlformats.org/presentationml/2006/ole">
            <mc:AlternateContent xmlns:mc="http://schemas.openxmlformats.org/markup-compatibility/2006">
              <mc:Choice xmlns:v="urn:schemas-microsoft-com:vml" Requires="v">
                <p:oleObj name="Acrobat Document" r:id="rId2" imgW="7543800" imgH="5829202" progId="Acrobat.Document.DC">
                  <p:embed/>
                </p:oleObj>
              </mc:Choice>
              <mc:Fallback>
                <p:oleObj name="Acrobat Document" r:id="rId2" imgW="7543800" imgH="5829202" progId="Acrobat.Document.DC">
                  <p:embed/>
                  <p:pic>
                    <p:nvPicPr>
                      <p:cNvPr id="0" name=""/>
                      <p:cNvPicPr/>
                      <p:nvPr/>
                    </p:nvPicPr>
                    <p:blipFill>
                      <a:blip r:embed="rId3"/>
                      <a:stretch>
                        <a:fillRect/>
                      </a:stretch>
                    </p:blipFill>
                    <p:spPr>
                      <a:xfrm>
                        <a:off x="3167063" y="1600200"/>
                        <a:ext cx="5857875" cy="4525963"/>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097C232E-1C64-99C0-00D4-5A38A5A72869}"/>
              </a:ext>
            </a:extLst>
          </p:cNvPr>
          <p:cNvSpPr>
            <a:spLocks noGrp="1"/>
          </p:cNvSpPr>
          <p:nvPr>
            <p:ph type="sldNum" sz="quarter" idx="12"/>
          </p:nvPr>
        </p:nvSpPr>
        <p:spPr/>
        <p:txBody>
          <a:bodyPr/>
          <a:lstStyle/>
          <a:p>
            <a:fld id="{7C4A7A4F-25D2-44C7-8F60-E6F823069186}" type="slidenum">
              <a:rPr lang="en-US" smtClean="0"/>
              <a:pPr/>
              <a:t>3</a:t>
            </a:fld>
            <a:r>
              <a:rPr lang="en-US" dirty="0"/>
              <a:t> of 132</a:t>
            </a:r>
          </a:p>
          <a:p>
            <a:endParaRPr lang="en-US" dirty="0"/>
          </a:p>
        </p:txBody>
      </p:sp>
      <p:pic>
        <p:nvPicPr>
          <p:cNvPr id="5" name="Picture 4">
            <a:extLst>
              <a:ext uri="{FF2B5EF4-FFF2-40B4-BE49-F238E27FC236}">
                <a16:creationId xmlns:a16="http://schemas.microsoft.com/office/drawing/2014/main" id="{A28A91A9-7200-E10D-E50C-F8F05A160CA1}"/>
              </a:ext>
            </a:extLst>
          </p:cNvPr>
          <p:cNvPicPr>
            <a:picLocks noChangeAspect="1"/>
          </p:cNvPicPr>
          <p:nvPr/>
        </p:nvPicPr>
        <p:blipFill>
          <a:blip r:embed="rId4"/>
          <a:stretch>
            <a:fillRect/>
          </a:stretch>
        </p:blipFill>
        <p:spPr>
          <a:xfrm>
            <a:off x="1858367" y="0"/>
            <a:ext cx="8475266" cy="6858000"/>
          </a:xfrm>
          <a:prstGeom prst="rect">
            <a:avLst/>
          </a:prstGeom>
        </p:spPr>
      </p:pic>
      <p:sp>
        <p:nvSpPr>
          <p:cNvPr id="7" name="TextBox 6">
            <a:extLst>
              <a:ext uri="{FF2B5EF4-FFF2-40B4-BE49-F238E27FC236}">
                <a16:creationId xmlns:a16="http://schemas.microsoft.com/office/drawing/2014/main" id="{8E4EF37E-551A-7968-2089-86732B8E387A}"/>
              </a:ext>
            </a:extLst>
          </p:cNvPr>
          <p:cNvSpPr txBox="1"/>
          <p:nvPr/>
        </p:nvSpPr>
        <p:spPr>
          <a:xfrm>
            <a:off x="228600" y="5562600"/>
            <a:ext cx="1447800" cy="95410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dirty="0"/>
              <a:t>Use magnifying glass below to see details of this slide</a:t>
            </a:r>
          </a:p>
        </p:txBody>
      </p:sp>
    </p:spTree>
    <p:extLst>
      <p:ext uri="{BB962C8B-B14F-4D97-AF65-F5344CB8AC3E}">
        <p14:creationId xmlns:p14="http://schemas.microsoft.com/office/powerpoint/2010/main" val="82792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5400" y="1600201"/>
            <a:ext cx="5386146" cy="3953559"/>
          </a:xfrm>
          <a:prstGeom prst="rect">
            <a:avLst/>
          </a:prstGeom>
        </p:spPr>
      </p:pic>
      <p:sp>
        <p:nvSpPr>
          <p:cNvPr id="3" name="Content Placeholder 2"/>
          <p:cNvSpPr>
            <a:spLocks noGrp="1"/>
          </p:cNvSpPr>
          <p:nvPr>
            <p:ph idx="1"/>
          </p:nvPr>
        </p:nvSpPr>
        <p:spPr>
          <a:xfrm>
            <a:off x="1524000" y="1600201"/>
            <a:ext cx="8272969" cy="4525963"/>
          </a:xfrm>
        </p:spPr>
        <p:txBody>
          <a:bodyPr>
            <a:normAutofit/>
          </a:bodyPr>
          <a:lstStyle/>
          <a:p>
            <a:pPr marL="0" indent="0">
              <a:buNone/>
            </a:pPr>
            <a:r>
              <a:rPr lang="en-US" sz="2000" b="1" dirty="0"/>
              <a:t>George </a:t>
            </a:r>
            <a:r>
              <a:rPr lang="en-US" sz="2000" b="1" dirty="0" err="1"/>
              <a:t>Schwimmer</a:t>
            </a:r>
            <a:endParaRPr lang="en-US" sz="2000" b="1" dirty="0"/>
          </a:p>
          <a:p>
            <a:pPr marL="685800" lvl="1"/>
            <a:r>
              <a:rPr lang="en-US" sz="1600" dirty="0"/>
              <a:t>Earthbound Spirits are Attached To You</a:t>
            </a:r>
          </a:p>
          <a:p>
            <a:pPr marL="0" indent="0">
              <a:buNone/>
            </a:pPr>
            <a:endParaRPr lang="en-US" sz="2000" b="1" dirty="0"/>
          </a:p>
          <a:p>
            <a:pPr marL="0" indent="0">
              <a:buNone/>
            </a:pPr>
            <a:r>
              <a:rPr lang="en-US" sz="2000" b="1" dirty="0"/>
              <a:t>Dr. Carl </a:t>
            </a:r>
            <a:r>
              <a:rPr lang="en-US" sz="2000" b="1" dirty="0" err="1"/>
              <a:t>Wickland</a:t>
            </a:r>
            <a:endParaRPr lang="en-US" sz="2000" b="1" dirty="0"/>
          </a:p>
          <a:p>
            <a:pPr marL="685800" lvl="1"/>
            <a:r>
              <a:rPr lang="en-US" sz="1600" dirty="0"/>
              <a:t>Thirty Years Among the Dead</a:t>
            </a:r>
          </a:p>
          <a:p>
            <a:pPr marL="0" indent="0">
              <a:buNone/>
            </a:pPr>
            <a:endParaRPr lang="en-US" sz="2000" b="1" dirty="0"/>
          </a:p>
          <a:p>
            <a:pPr marL="0" indent="0">
              <a:buNone/>
            </a:pPr>
            <a:r>
              <a:rPr lang="en-US" sz="2000" b="1" dirty="0"/>
              <a:t>Dr. Edith Fiore</a:t>
            </a:r>
          </a:p>
          <a:p>
            <a:pPr marL="685800" lvl="1"/>
            <a:r>
              <a:rPr lang="en-US" sz="1600" dirty="0"/>
              <a:t>The Unquiet Dead</a:t>
            </a:r>
          </a:p>
          <a:p>
            <a:pPr marL="0" indent="0">
              <a:buNone/>
            </a:pPr>
            <a:endParaRPr lang="en-US" sz="2000" b="1" dirty="0"/>
          </a:p>
          <a:p>
            <a:pPr marL="0" indent="0">
              <a:buNone/>
            </a:pPr>
            <a:r>
              <a:rPr lang="en-US" sz="2000" b="1" dirty="0"/>
              <a:t>Francis </a:t>
            </a:r>
            <a:r>
              <a:rPr lang="en-US" sz="2000" b="1" dirty="0" err="1"/>
              <a:t>MacNutt</a:t>
            </a:r>
            <a:endParaRPr lang="en-US" sz="2000" b="1" dirty="0"/>
          </a:p>
          <a:p>
            <a:pPr marL="685800" lvl="1"/>
            <a:r>
              <a:rPr lang="en-US" sz="1600" dirty="0"/>
              <a:t>Deliverance from Evil Spirits</a:t>
            </a:r>
          </a:p>
        </p:txBody>
      </p:sp>
      <p:sp>
        <p:nvSpPr>
          <p:cNvPr id="2" name="Title 1"/>
          <p:cNvSpPr>
            <a:spLocks noGrp="1"/>
          </p:cNvSpPr>
          <p:nvPr>
            <p:ph type="title"/>
          </p:nvPr>
        </p:nvSpPr>
        <p:spPr>
          <a:xfrm>
            <a:off x="609600" y="274638"/>
            <a:ext cx="10972800" cy="1143000"/>
          </a:xfrm>
        </p:spPr>
        <p:txBody>
          <a:bodyPr/>
          <a:lstStyle/>
          <a:p>
            <a:r>
              <a:rPr lang="en-US" b="1" dirty="0"/>
              <a:t>Spirit Possession</a:t>
            </a:r>
          </a:p>
        </p:txBody>
      </p:sp>
      <p:sp>
        <p:nvSpPr>
          <p:cNvPr id="9" name="Slide Number Placeholder 8"/>
          <p:cNvSpPr>
            <a:spLocks noGrp="1"/>
          </p:cNvSpPr>
          <p:nvPr>
            <p:ph type="sldNum" sz="quarter" idx="12"/>
          </p:nvPr>
        </p:nvSpPr>
        <p:spPr/>
        <p:txBody>
          <a:bodyPr/>
          <a:lstStyle/>
          <a:p>
            <a:fld id="{7C4A7A4F-25D2-44C7-8F60-E6F823069186}" type="slidenum">
              <a:rPr lang="en-US" smtClean="0"/>
              <a:pPr/>
              <a:t>30</a:t>
            </a:fld>
            <a:r>
              <a:rPr lang="en-US" dirty="0"/>
              <a:t> of 132</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9277" y="3724960"/>
            <a:ext cx="1191105" cy="1828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0200" y="2362200"/>
            <a:ext cx="1334034" cy="18288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2758" y="1713597"/>
            <a:ext cx="1276502" cy="18288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78226" y="4479927"/>
            <a:ext cx="1217981" cy="1828800"/>
          </a:xfrm>
          <a:prstGeom prst="rect">
            <a:avLst/>
          </a:prstGeom>
        </p:spPr>
      </p:pic>
    </p:spTree>
    <p:extLst>
      <p:ext uri="{BB962C8B-B14F-4D97-AF65-F5344CB8AC3E}">
        <p14:creationId xmlns:p14="http://schemas.microsoft.com/office/powerpoint/2010/main" val="189585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2000" tmFilter="0, 0; .2, .5; .8, .5; 1, 0"/>
                                        <p:tgtEl>
                                          <p:spTgt spid="8"/>
                                        </p:tgtEl>
                                      </p:cBhvr>
                                    </p:animEffect>
                                    <p:animScale>
                                      <p:cBhvr>
                                        <p:cTn id="7" dur="100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447801"/>
            <a:ext cx="8839200" cy="4525963"/>
          </a:xfrm>
        </p:spPr>
        <p:txBody>
          <a:bodyPr>
            <a:normAutofit/>
          </a:bodyPr>
          <a:lstStyle/>
          <a:p>
            <a:pPr marL="0" indent="0">
              <a:buNone/>
            </a:pPr>
            <a:r>
              <a:rPr lang="en-US" sz="2000" b="1" dirty="0"/>
              <a:t>Bruce Lipton</a:t>
            </a:r>
          </a:p>
          <a:p>
            <a:pPr lvl="1"/>
            <a:r>
              <a:rPr lang="en-US" sz="1800" dirty="0"/>
              <a:t>The Biology of Belief</a:t>
            </a:r>
          </a:p>
          <a:p>
            <a:pPr marL="0" indent="0">
              <a:buNone/>
            </a:pPr>
            <a:r>
              <a:rPr lang="en-US" sz="2000" b="1" dirty="0"/>
              <a:t>Gregg Braden</a:t>
            </a:r>
          </a:p>
          <a:p>
            <a:pPr lvl="1"/>
            <a:r>
              <a:rPr lang="en-US" sz="1800" dirty="0"/>
              <a:t>The Divine Matrix: Bridging Time, Space, Miracles, and Belief</a:t>
            </a:r>
          </a:p>
          <a:p>
            <a:pPr lvl="1"/>
            <a:r>
              <a:rPr lang="en-US" sz="1800" dirty="0"/>
              <a:t>The God Code</a:t>
            </a:r>
          </a:p>
          <a:p>
            <a:pPr marL="0" indent="0">
              <a:buNone/>
            </a:pPr>
            <a:r>
              <a:rPr lang="en-US" sz="2000" b="1" dirty="0"/>
              <a:t>Caroline </a:t>
            </a:r>
            <a:r>
              <a:rPr lang="en-US" sz="2000" b="1" dirty="0" err="1"/>
              <a:t>Myss</a:t>
            </a:r>
            <a:endParaRPr lang="en-US" sz="2000" b="1" dirty="0"/>
          </a:p>
          <a:p>
            <a:pPr lvl="1"/>
            <a:r>
              <a:rPr lang="en-US" sz="1800" dirty="0"/>
              <a:t>Anatomy of the Spirit: The Seven Stages of Power and Healing</a:t>
            </a:r>
          </a:p>
          <a:p>
            <a:pPr marL="0" indent="0">
              <a:buNone/>
            </a:pPr>
            <a:r>
              <a:rPr lang="en-US" sz="2000" b="1" dirty="0"/>
              <a:t>Nigel Mumford</a:t>
            </a:r>
          </a:p>
          <a:p>
            <a:pPr marL="685800" lvl="1"/>
            <a:r>
              <a:rPr lang="en-US" sz="1800" dirty="0"/>
              <a:t>The Forgotten Touch: More Stories of Healing</a:t>
            </a:r>
          </a:p>
        </p:txBody>
      </p:sp>
      <p:sp>
        <p:nvSpPr>
          <p:cNvPr id="2" name="Title 1"/>
          <p:cNvSpPr>
            <a:spLocks noGrp="1"/>
          </p:cNvSpPr>
          <p:nvPr>
            <p:ph type="title"/>
          </p:nvPr>
        </p:nvSpPr>
        <p:spPr>
          <a:xfrm>
            <a:off x="609600" y="274638"/>
            <a:ext cx="10972800" cy="1143000"/>
          </a:xfrm>
        </p:spPr>
        <p:txBody>
          <a:bodyPr/>
          <a:lstStyle/>
          <a:p>
            <a:r>
              <a:rPr lang="en-US" b="1" dirty="0"/>
              <a:t>Belief</a:t>
            </a:r>
          </a:p>
        </p:txBody>
      </p:sp>
      <p:sp>
        <p:nvSpPr>
          <p:cNvPr id="9" name="Slide Number Placeholder 8"/>
          <p:cNvSpPr>
            <a:spLocks noGrp="1"/>
          </p:cNvSpPr>
          <p:nvPr>
            <p:ph type="sldNum" sz="quarter" idx="12"/>
          </p:nvPr>
        </p:nvSpPr>
        <p:spPr/>
        <p:txBody>
          <a:bodyPr/>
          <a:lstStyle/>
          <a:p>
            <a:fld id="{7C4A7A4F-25D2-44C7-8F60-E6F823069186}" type="slidenum">
              <a:rPr lang="en-US" smtClean="0"/>
              <a:pPr/>
              <a:t>31</a:t>
            </a:fld>
            <a:r>
              <a:rPr lang="en-US" dirty="0"/>
              <a:t> of 132</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4626" y="5014735"/>
            <a:ext cx="1095375" cy="16800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8156" y="5029200"/>
            <a:ext cx="1126045" cy="165109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6726" y="4983474"/>
            <a:ext cx="1133475" cy="169681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83330" y="4983474"/>
            <a:ext cx="1098871" cy="169578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6800" y="1417638"/>
            <a:ext cx="2743200" cy="2057400"/>
          </a:xfrm>
          <a:prstGeom prst="rect">
            <a:avLst/>
          </a:prstGeom>
        </p:spPr>
      </p:pic>
    </p:spTree>
    <p:extLst>
      <p:ext uri="{BB962C8B-B14F-4D97-AF65-F5344CB8AC3E}">
        <p14:creationId xmlns:p14="http://schemas.microsoft.com/office/powerpoint/2010/main" val="692877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fontScale="90000"/>
          </a:bodyPr>
          <a:lstStyle/>
          <a:p>
            <a:r>
              <a:rPr lang="en-US" b="1" dirty="0"/>
              <a:t>False/Limited Beliefs </a:t>
            </a:r>
            <a:br>
              <a:rPr lang="en-US" dirty="0"/>
            </a:br>
            <a:r>
              <a:rPr lang="en-US" sz="2700" dirty="0"/>
              <a:t>(Prolific Myths – thoughts, beliefs, and attitudes)</a:t>
            </a:r>
          </a:p>
        </p:txBody>
      </p:sp>
      <p:sp>
        <p:nvSpPr>
          <p:cNvPr id="3" name="Slide Number Placeholder 2"/>
          <p:cNvSpPr>
            <a:spLocks noGrp="1"/>
          </p:cNvSpPr>
          <p:nvPr>
            <p:ph type="sldNum" sz="quarter" idx="12"/>
          </p:nvPr>
        </p:nvSpPr>
        <p:spPr/>
        <p:txBody>
          <a:bodyPr/>
          <a:lstStyle/>
          <a:p>
            <a:fld id="{7C4A7A4F-25D2-44C7-8F60-E6F823069186}" type="slidenum">
              <a:rPr lang="en-US" smtClean="0"/>
              <a:pPr/>
              <a:t>32</a:t>
            </a:fld>
            <a:r>
              <a:rPr lang="en-US" dirty="0"/>
              <a:t> of 132</a:t>
            </a:r>
          </a:p>
        </p:txBody>
      </p:sp>
      <p:sp>
        <p:nvSpPr>
          <p:cNvPr id="4" name="TextBox 3"/>
          <p:cNvSpPr txBox="1"/>
          <p:nvPr/>
        </p:nvSpPr>
        <p:spPr>
          <a:xfrm>
            <a:off x="381000" y="1676400"/>
            <a:ext cx="4297680" cy="475488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nchor="ctr">
            <a:spAutoFit/>
          </a:bodyPr>
          <a:lstStyle/>
          <a:p>
            <a:r>
              <a:rPr lang="en-US" sz="1200" dirty="0"/>
              <a:t>1. It's a medical diagnosis and </a:t>
            </a:r>
            <a:r>
              <a:rPr lang="en-US" sz="1200" i="1" dirty="0"/>
              <a:t>The Doctor </a:t>
            </a:r>
            <a:r>
              <a:rPr lang="en-US" sz="1200" dirty="0"/>
              <a:t>said it, so it must be true. </a:t>
            </a:r>
          </a:p>
          <a:p>
            <a:r>
              <a:rPr lang="en-US" sz="1200" dirty="0"/>
              <a:t>2. More is better. ["Biphasic Dose Response" whereby doing too much can actually result in a lesser benefit than more.]</a:t>
            </a:r>
          </a:p>
          <a:p>
            <a:r>
              <a:rPr lang="en-US" sz="1200" dirty="0"/>
              <a:t>3. Real men don't cry.</a:t>
            </a:r>
          </a:p>
          <a:p>
            <a:r>
              <a:rPr lang="en-US" sz="1200" dirty="0"/>
              <a:t>4. You have to finish projects that you started. </a:t>
            </a:r>
          </a:p>
          <a:p>
            <a:r>
              <a:rPr lang="en-US" sz="1200" dirty="0"/>
              <a:t>5. No Pain, No Gain. Exercise is the path to good health.</a:t>
            </a:r>
          </a:p>
          <a:p>
            <a:r>
              <a:rPr lang="en-US" sz="1200" dirty="0"/>
              <a:t>6. You can't re-grow your cartilage.    </a:t>
            </a:r>
          </a:p>
          <a:p>
            <a:r>
              <a:rPr lang="en-US" sz="1200" dirty="0"/>
              <a:t>7. Butter and eggs are bad for you.</a:t>
            </a:r>
          </a:p>
          <a:p>
            <a:r>
              <a:rPr lang="en-US" sz="1200" dirty="0"/>
              <a:t>8. Daily low dose aspirin is good for your heart.</a:t>
            </a:r>
          </a:p>
          <a:p>
            <a:r>
              <a:rPr lang="en-US" sz="1200" dirty="0"/>
              <a:t>9. You should get flu shot every year. </a:t>
            </a:r>
          </a:p>
          <a:p>
            <a:r>
              <a:rPr lang="en-US" sz="1200" dirty="0"/>
              <a:t>10. Sunlight causes skin cancer. Sun screen protects you from skin cancer.</a:t>
            </a:r>
          </a:p>
          <a:p>
            <a:r>
              <a:rPr lang="en-US" sz="1200" dirty="0"/>
              <a:t>11. Low salt diet helps keep your blood pressure down.</a:t>
            </a:r>
          </a:p>
          <a:p>
            <a:r>
              <a:rPr lang="en-US" sz="1200" dirty="0"/>
              <a:t>12. You get all the iodine you need in table salt. (What, even if you're on a low salt diet?)</a:t>
            </a:r>
          </a:p>
          <a:p>
            <a:r>
              <a:rPr lang="en-US" sz="1200" dirty="0"/>
              <a:t>13. Life owes me something.</a:t>
            </a:r>
          </a:p>
          <a:p>
            <a:r>
              <a:rPr lang="en-US" sz="1200" dirty="0"/>
              <a:t>14. The universe is out to get me.</a:t>
            </a:r>
          </a:p>
          <a:p>
            <a:r>
              <a:rPr lang="en-US" sz="1200" dirty="0"/>
              <a:t>15. I'm stuck in my current life situation. </a:t>
            </a:r>
          </a:p>
          <a:p>
            <a:r>
              <a:rPr lang="en-US" sz="1200" dirty="0"/>
              <a:t>16. It's too late to start anything. It's too late to pursue my dreams.</a:t>
            </a:r>
          </a:p>
          <a:p>
            <a:r>
              <a:rPr lang="en-US" sz="1200" dirty="0"/>
              <a:t>17. Others will think what I'm doing is foolish. </a:t>
            </a:r>
          </a:p>
          <a:p>
            <a:r>
              <a:rPr lang="en-US" sz="1200" dirty="0"/>
              <a:t>18. I can't be my real self or I'll be judged.</a:t>
            </a:r>
          </a:p>
          <a:p>
            <a:r>
              <a:rPr lang="en-US" sz="1200" dirty="0"/>
              <a:t>19. I can't pursue my dreams because I might fail.</a:t>
            </a:r>
          </a:p>
          <a:p>
            <a:r>
              <a:rPr lang="en-US" sz="1200" dirty="0"/>
              <a:t>20. You'll never be successful because you didn't finish college</a:t>
            </a:r>
            <a:r>
              <a:rPr lang="en-US" sz="1100" dirty="0"/>
              <a:t>.</a:t>
            </a:r>
          </a:p>
        </p:txBody>
      </p:sp>
      <p:sp>
        <p:nvSpPr>
          <p:cNvPr id="5" name="TextBox 4"/>
          <p:cNvSpPr txBox="1"/>
          <p:nvPr/>
        </p:nvSpPr>
        <p:spPr>
          <a:xfrm>
            <a:off x="7513320" y="1676400"/>
            <a:ext cx="4297680" cy="475488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nchor="ctr">
            <a:spAutoFit/>
          </a:bodyPr>
          <a:lstStyle/>
          <a:p>
            <a:pPr lvl="0"/>
            <a:r>
              <a:rPr lang="en-US" sz="1200" dirty="0">
                <a:solidFill>
                  <a:prstClr val="white"/>
                </a:solidFill>
              </a:rPr>
              <a:t>21. "Four out of five physicians"... preferred Camel cigarettes. </a:t>
            </a:r>
          </a:p>
          <a:p>
            <a:pPr lvl="0"/>
            <a:r>
              <a:rPr lang="en-US" sz="1200" dirty="0">
                <a:solidFill>
                  <a:prstClr val="white"/>
                </a:solidFill>
              </a:rPr>
              <a:t>22. Margarine is a healthier fat option than natural butter. </a:t>
            </a:r>
          </a:p>
          <a:p>
            <a:pPr lvl="0"/>
            <a:r>
              <a:rPr lang="en-US" sz="1200" dirty="0">
                <a:solidFill>
                  <a:prstClr val="white"/>
                </a:solidFill>
              </a:rPr>
              <a:t>23. Eating fat makes you fat. </a:t>
            </a:r>
          </a:p>
          <a:p>
            <a:pPr lvl="0"/>
            <a:r>
              <a:rPr lang="en-US" sz="1200" dirty="0">
                <a:solidFill>
                  <a:prstClr val="white"/>
                </a:solidFill>
              </a:rPr>
              <a:t>24. Vaccination is the only way to build robust immunity to infectious disease. </a:t>
            </a:r>
          </a:p>
          <a:p>
            <a:pPr lvl="0"/>
            <a:r>
              <a:rPr lang="en-US" sz="1200" dirty="0">
                <a:solidFill>
                  <a:prstClr val="white"/>
                </a:solidFill>
              </a:rPr>
              <a:t>25. Drinking fluoridated water helps prevent tooth decay. </a:t>
            </a:r>
          </a:p>
          <a:p>
            <a:pPr lvl="0"/>
            <a:r>
              <a:rPr lang="en-US" sz="1200" dirty="0">
                <a:solidFill>
                  <a:prstClr val="white"/>
                </a:solidFill>
              </a:rPr>
              <a:t>26. Chronic pain is a normal part of aging process. </a:t>
            </a:r>
          </a:p>
          <a:p>
            <a:pPr lvl="0"/>
            <a:r>
              <a:rPr lang="en-US" sz="1200" dirty="0">
                <a:solidFill>
                  <a:prstClr val="white"/>
                </a:solidFill>
              </a:rPr>
              <a:t>27. FDA-approved pharmaceuticals are the only means by which disease can be cured. </a:t>
            </a:r>
          </a:p>
          <a:p>
            <a:pPr lvl="0"/>
            <a:r>
              <a:rPr lang="en-US" sz="1200" dirty="0">
                <a:solidFill>
                  <a:prstClr val="white"/>
                </a:solidFill>
              </a:rPr>
              <a:t>28. Chemotherapy, radiation and surgery are the only effective methods of treating cancer. </a:t>
            </a:r>
          </a:p>
          <a:p>
            <a:pPr lvl="0"/>
            <a:r>
              <a:rPr lang="en-US" sz="1200" dirty="0">
                <a:solidFill>
                  <a:prstClr val="white"/>
                </a:solidFill>
              </a:rPr>
              <a:t>29. Impossible for a human being to run a mile in less than 4 minutes. (Roger Bannister, 1954, 3 minutes 59.4 seconds) </a:t>
            </a:r>
          </a:p>
          <a:p>
            <a:pPr lvl="0"/>
            <a:r>
              <a:rPr lang="en-US" sz="1200" dirty="0">
                <a:solidFill>
                  <a:prstClr val="white"/>
                </a:solidFill>
              </a:rPr>
              <a:t>30. I'm not good enough (I'm not safe) </a:t>
            </a:r>
          </a:p>
          <a:p>
            <a:r>
              <a:rPr lang="en-US" sz="1200" dirty="0">
                <a:solidFill>
                  <a:prstClr val="white"/>
                </a:solidFill>
              </a:rPr>
              <a:t>31. I'm not good enough (I am not whole, I have lost my spirit)</a:t>
            </a:r>
            <a:endParaRPr lang="en-US" sz="1200" dirty="0"/>
          </a:p>
          <a:p>
            <a:pPr lvl="0"/>
            <a:r>
              <a:rPr lang="en-US" sz="1200" dirty="0">
                <a:solidFill>
                  <a:prstClr val="white"/>
                </a:solidFill>
              </a:rPr>
              <a:t>32. I'm not good enough (I don't belong)</a:t>
            </a:r>
          </a:p>
          <a:p>
            <a:pPr lvl="0"/>
            <a:r>
              <a:rPr lang="en-US" sz="1200" dirty="0">
                <a:solidFill>
                  <a:prstClr val="white"/>
                </a:solidFill>
              </a:rPr>
              <a:t>33. I'm not good enough (I have no value, I'm worthless)</a:t>
            </a:r>
          </a:p>
          <a:p>
            <a:pPr lvl="0"/>
            <a:r>
              <a:rPr lang="en-US" sz="1200" dirty="0">
                <a:solidFill>
                  <a:prstClr val="white"/>
                </a:solidFill>
              </a:rPr>
              <a:t>34. I'm not good enough (I'm powerless)</a:t>
            </a:r>
          </a:p>
          <a:p>
            <a:pPr lvl="0"/>
            <a:r>
              <a:rPr lang="en-US" sz="1200" dirty="0">
                <a:solidFill>
                  <a:prstClr val="white"/>
                </a:solidFill>
              </a:rPr>
              <a:t>35. I’m not good enough (I am wrong, I am unsure)</a:t>
            </a:r>
          </a:p>
          <a:p>
            <a:pPr lvl="0"/>
            <a:r>
              <a:rPr lang="en-US" sz="1200" dirty="0">
                <a:solidFill>
                  <a:prstClr val="white"/>
                </a:solidFill>
              </a:rPr>
              <a:t>36. I'm not good enough (My life is out of balance)</a:t>
            </a:r>
          </a:p>
          <a:p>
            <a:pPr lvl="0"/>
            <a:r>
              <a:rPr lang="en-US" sz="1200" dirty="0">
                <a:solidFill>
                  <a:prstClr val="white"/>
                </a:solidFill>
              </a:rPr>
              <a:t>37. I'm not good enough (I don’t exist; I am nothing)</a:t>
            </a:r>
          </a:p>
          <a:p>
            <a:pPr lvl="0"/>
            <a:r>
              <a:rPr lang="en-US" sz="1200" dirty="0">
                <a:solidFill>
                  <a:prstClr val="white"/>
                </a:solidFill>
              </a:rPr>
              <a:t>38. I’m not good enough (I am not real)</a:t>
            </a:r>
          </a:p>
          <a:p>
            <a:pPr lvl="0"/>
            <a:r>
              <a:rPr lang="en-US" sz="1200" dirty="0">
                <a:solidFill>
                  <a:prstClr val="white"/>
                </a:solidFill>
              </a:rPr>
              <a:t>39. I'm not good enough (I am unlovable; unwanted)</a:t>
            </a:r>
          </a:p>
          <a:p>
            <a:pPr lvl="0"/>
            <a:r>
              <a:rPr lang="en-US" sz="1200" dirty="0">
                <a:solidFill>
                  <a:prstClr val="white"/>
                </a:solidFill>
              </a:rPr>
              <a:t>40. I'm not good enough (I am defective)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2910840"/>
            <a:ext cx="2286000" cy="2286000"/>
          </a:xfrm>
          <a:prstGeom prst="rect">
            <a:avLst/>
          </a:prstGeom>
        </p:spPr>
      </p:pic>
    </p:spTree>
    <p:extLst>
      <p:ext uri="{BB962C8B-B14F-4D97-AF65-F5344CB8AC3E}">
        <p14:creationId xmlns:p14="http://schemas.microsoft.com/office/powerpoint/2010/main" val="3171023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1"/>
            <a:ext cx="8610600" cy="4525963"/>
          </a:xfrm>
        </p:spPr>
        <p:txBody>
          <a:bodyPr>
            <a:normAutofit/>
          </a:bodyPr>
          <a:lstStyle/>
          <a:p>
            <a:pPr marL="0" indent="0">
              <a:buNone/>
            </a:pPr>
            <a:r>
              <a:rPr lang="en-US" sz="2000" b="1" dirty="0"/>
              <a:t>Bryant A. Meyers</a:t>
            </a:r>
          </a:p>
          <a:p>
            <a:pPr marL="685800" lvl="1"/>
            <a:r>
              <a:rPr lang="en-US" sz="1600" dirty="0"/>
              <a:t>PEMF - the Fifth Element of Health</a:t>
            </a:r>
          </a:p>
          <a:p>
            <a:pPr marL="1085850" lvl="2"/>
            <a:r>
              <a:rPr lang="en-US" sz="1200" dirty="0"/>
              <a:t>The 5 Elements of Health; 1 Earth/Food, 2 Water/Liquid,  3 Air/Oxygen, 4 Fire/Sunlight, 5 Earth’s natural PEMF</a:t>
            </a:r>
          </a:p>
          <a:p>
            <a:pPr marL="0" indent="0">
              <a:buNone/>
            </a:pPr>
            <a:endParaRPr lang="en-US" sz="1600" i="1" dirty="0"/>
          </a:p>
          <a:p>
            <a:pPr marL="0" indent="0" algn="ctr">
              <a:buNone/>
            </a:pPr>
            <a:r>
              <a:rPr lang="en-US" sz="2000" b="1" i="1" dirty="0"/>
              <a:t>“The terrain is everything; the germ is nothing.”</a:t>
            </a:r>
          </a:p>
          <a:p>
            <a:pPr marL="0" indent="0">
              <a:buNone/>
            </a:pPr>
            <a:endParaRPr lang="en-US" sz="1800" dirty="0"/>
          </a:p>
          <a:p>
            <a:pPr marL="914400" lvl="1" indent="-514350">
              <a:buFont typeface="+mj-lt"/>
              <a:buAutoNum type="arabicPeriod"/>
            </a:pPr>
            <a:r>
              <a:rPr lang="en-US" sz="1800" b="1" dirty="0"/>
              <a:t>Glucose Level: </a:t>
            </a:r>
            <a:r>
              <a:rPr lang="en-US" sz="1800" dirty="0"/>
              <a:t>between 80 - 100 mg/dl (&lt;Hypoglycemia, &gt;Diabetes)</a:t>
            </a:r>
          </a:p>
          <a:p>
            <a:pPr marL="914400" lvl="1" indent="-514350">
              <a:buFont typeface="+mj-lt"/>
              <a:buAutoNum type="arabicPeriod"/>
            </a:pPr>
            <a:r>
              <a:rPr lang="en-US" sz="1800" b="1" dirty="0"/>
              <a:t>Blood Pressure: </a:t>
            </a:r>
            <a:r>
              <a:rPr lang="en-US" sz="1800" dirty="0"/>
              <a:t>[120 - 140]/[80 - 90] (&lt;Hypotension, &gt;Hypertension)</a:t>
            </a:r>
          </a:p>
          <a:p>
            <a:pPr marL="914400" lvl="1" indent="-514350">
              <a:buFont typeface="+mj-lt"/>
              <a:buAutoNum type="arabicPeriod"/>
            </a:pPr>
            <a:r>
              <a:rPr lang="en-US" sz="1800" b="1" dirty="0"/>
              <a:t>Temperature: </a:t>
            </a:r>
            <a:r>
              <a:rPr lang="en-US" sz="1800" dirty="0"/>
              <a:t>98.6 - 100 (&lt;Hypothyroidism, &gt;Fever)</a:t>
            </a:r>
          </a:p>
          <a:p>
            <a:pPr marL="914400" lvl="1" indent="-514350">
              <a:buFont typeface="+mj-lt"/>
              <a:buAutoNum type="arabicPeriod"/>
            </a:pPr>
            <a:r>
              <a:rPr lang="en-US" sz="1800" b="1" dirty="0"/>
              <a:t>Oxygen Level: </a:t>
            </a:r>
            <a:r>
              <a:rPr lang="en-US" sz="1800" dirty="0"/>
              <a:t>pa02 &gt; 95% (&lt;Hypoxia, &gt;Doesn’t occur)</a:t>
            </a:r>
          </a:p>
          <a:p>
            <a:pPr marL="914400" lvl="1" indent="-514350">
              <a:buFont typeface="+mj-lt"/>
              <a:buAutoNum type="arabicPeriod"/>
            </a:pPr>
            <a:r>
              <a:rPr lang="en-US" sz="1800" b="1" dirty="0"/>
              <a:t>pH: </a:t>
            </a:r>
            <a:r>
              <a:rPr lang="en-US" sz="1800" dirty="0"/>
              <a:t>7.35 - 7.45 (&lt;Chronic Pain, &gt;Throbbing Pain (inflammation response))</a:t>
            </a:r>
          </a:p>
          <a:p>
            <a:pPr marL="914400" lvl="1" indent="-514350">
              <a:buFont typeface="+mj-lt"/>
              <a:buAutoNum type="arabicPeriod"/>
            </a:pPr>
            <a:r>
              <a:rPr lang="en-US" sz="1800" b="1" dirty="0"/>
              <a:t>CO2 Levels: </a:t>
            </a:r>
            <a:r>
              <a:rPr lang="en-US" sz="1800" dirty="0"/>
              <a:t>23-29 </a:t>
            </a:r>
            <a:r>
              <a:rPr lang="en-US" sz="1800" dirty="0" err="1"/>
              <a:t>mEq</a:t>
            </a:r>
            <a:r>
              <a:rPr lang="en-US" sz="1800" dirty="0"/>
              <a:t>/L (&lt;Hypocapnia, &gt;Hypercapnia)</a:t>
            </a:r>
          </a:p>
          <a:p>
            <a:pPr marL="514350" indent="-514350">
              <a:buFont typeface="+mj-lt"/>
              <a:buAutoNum type="arabicPeriod"/>
            </a:pPr>
            <a:endParaRPr lang="en-US" sz="2000" dirty="0"/>
          </a:p>
        </p:txBody>
      </p:sp>
      <p:sp>
        <p:nvSpPr>
          <p:cNvPr id="2" name="Title 1"/>
          <p:cNvSpPr>
            <a:spLocks noGrp="1"/>
          </p:cNvSpPr>
          <p:nvPr>
            <p:ph type="title"/>
          </p:nvPr>
        </p:nvSpPr>
        <p:spPr>
          <a:xfrm>
            <a:off x="609600" y="274638"/>
            <a:ext cx="10972800" cy="1143000"/>
          </a:xfrm>
        </p:spPr>
        <p:txBody>
          <a:bodyPr/>
          <a:lstStyle/>
          <a:p>
            <a:r>
              <a:rPr lang="en-US" b="1" dirty="0"/>
              <a:t>Healthy Biological Terrain</a:t>
            </a:r>
          </a:p>
        </p:txBody>
      </p:sp>
      <p:sp>
        <p:nvSpPr>
          <p:cNvPr id="5" name="Slide Number Placeholder 4"/>
          <p:cNvSpPr>
            <a:spLocks noGrp="1"/>
          </p:cNvSpPr>
          <p:nvPr>
            <p:ph type="sldNum" sz="quarter" idx="12"/>
          </p:nvPr>
        </p:nvSpPr>
        <p:spPr/>
        <p:txBody>
          <a:bodyPr/>
          <a:lstStyle/>
          <a:p>
            <a:fld id="{7C4A7A4F-25D2-44C7-8F60-E6F823069186}" type="slidenum">
              <a:rPr lang="en-US" smtClean="0"/>
              <a:pPr/>
              <a:t>33</a:t>
            </a:fld>
            <a:r>
              <a:rPr lang="en-US" dirty="0"/>
              <a:t> of 132</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1752600"/>
            <a:ext cx="1217981" cy="1828800"/>
          </a:xfrm>
          <a:prstGeom prst="rect">
            <a:avLst/>
          </a:prstGeom>
        </p:spPr>
      </p:pic>
      <p:sp>
        <p:nvSpPr>
          <p:cNvPr id="4" name="TextBox 3"/>
          <p:cNvSpPr txBox="1"/>
          <p:nvPr/>
        </p:nvSpPr>
        <p:spPr>
          <a:xfrm>
            <a:off x="1143000" y="5943600"/>
            <a:ext cx="6400800" cy="64633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b="1" i="1" dirty="0"/>
              <a:t>“Maintaining a healthy internal terrain is your first priority,</a:t>
            </a:r>
            <a:br>
              <a:rPr lang="en-US" b="1" i="1" dirty="0"/>
            </a:br>
            <a:r>
              <a:rPr lang="en-US" b="1" i="1" dirty="0"/>
              <a:t> and boosting your immune system is second”</a:t>
            </a:r>
          </a:p>
        </p:txBody>
      </p:sp>
      <p:pic>
        <p:nvPicPr>
          <p:cNvPr id="1026" name="Picture 2" descr="iMRS 2000 vs BEMER - PEMF Therapy Information- PEMF Devices &amp; Machine  Review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4507131"/>
            <a:ext cx="2858964" cy="208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600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609952"/>
            <a:ext cx="9525000" cy="4525963"/>
          </a:xfrm>
        </p:spPr>
        <p:txBody>
          <a:bodyPr>
            <a:normAutofit/>
          </a:bodyPr>
          <a:lstStyle/>
          <a:p>
            <a:pPr marL="0" indent="0">
              <a:buNone/>
            </a:pPr>
            <a:r>
              <a:rPr lang="en-US" sz="2000" b="1" dirty="0"/>
              <a:t>Carolyn </a:t>
            </a:r>
            <a:r>
              <a:rPr lang="en-US" sz="2000" b="1" dirty="0" err="1"/>
              <a:t>McMakin</a:t>
            </a:r>
            <a:endParaRPr lang="en-US" sz="2000" b="1" dirty="0"/>
          </a:p>
          <a:p>
            <a:pPr marL="685800" lvl="1"/>
            <a:r>
              <a:rPr lang="en-US" sz="1600" dirty="0"/>
              <a:t>The Resonance Effect</a:t>
            </a:r>
          </a:p>
          <a:p>
            <a:pPr marL="0" indent="0">
              <a:buNone/>
            </a:pPr>
            <a:endParaRPr lang="en-US" sz="1600" i="1" dirty="0"/>
          </a:p>
          <a:p>
            <a:pPr marL="0" indent="0">
              <a:buNone/>
            </a:pPr>
            <a:endParaRPr lang="en-US" sz="1800" dirty="0"/>
          </a:p>
          <a:p>
            <a:pPr marL="514350" indent="-514350">
              <a:buFont typeface="+mj-lt"/>
              <a:buAutoNum type="arabicPeriod"/>
            </a:pPr>
            <a:endParaRPr lang="en-US" sz="20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Frequency Specific Microcurrent Therapy</a:t>
            </a:r>
            <a:br>
              <a:rPr lang="en-US" b="1" dirty="0"/>
            </a:br>
            <a:r>
              <a:rPr lang="en-US" sz="2700" dirty="0"/>
              <a:t>(FSM)</a:t>
            </a:r>
          </a:p>
        </p:txBody>
      </p:sp>
      <p:sp>
        <p:nvSpPr>
          <p:cNvPr id="8" name="Slide Number Placeholder 7"/>
          <p:cNvSpPr>
            <a:spLocks noGrp="1"/>
          </p:cNvSpPr>
          <p:nvPr>
            <p:ph type="sldNum" sz="quarter" idx="12"/>
          </p:nvPr>
        </p:nvSpPr>
        <p:spPr/>
        <p:txBody>
          <a:bodyPr/>
          <a:lstStyle/>
          <a:p>
            <a:fld id="{7C4A7A4F-25D2-44C7-8F60-E6F823069186}" type="slidenum">
              <a:rPr lang="en-US" smtClean="0"/>
              <a:pPr/>
              <a:t>34</a:t>
            </a:fld>
            <a:r>
              <a:rPr lang="en-US" dirty="0"/>
              <a:t> of 132</a:t>
            </a:r>
          </a:p>
        </p:txBody>
      </p:sp>
      <p:sp>
        <p:nvSpPr>
          <p:cNvPr id="4" name="TextBox 3"/>
          <p:cNvSpPr txBox="1"/>
          <p:nvPr/>
        </p:nvSpPr>
        <p:spPr>
          <a:xfrm>
            <a:off x="9677400" y="4794856"/>
            <a:ext cx="2216436" cy="83099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i="1" dirty="0"/>
              <a:t>“is not the strength of the signal that counts—it is its frequency.”</a:t>
            </a:r>
          </a:p>
        </p:txBody>
      </p:sp>
      <p:pic>
        <p:nvPicPr>
          <p:cNvPr id="2050" name="Picture 2" descr="The Resonance Effect: How Frequency Specific Microcurrent Is Changing Medicine by [Carolyn McMakin, James L. Oschm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68534" y="2133838"/>
            <a:ext cx="1217981"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95400" y="2362200"/>
            <a:ext cx="8153400" cy="160043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400" dirty="0"/>
              <a:t>Thousands of patients with conditions that did not respond to other medical therapies recovered from pain and disability through the non-invasive treatment from FSM Therapy. For example, asthma resolves with specific frequencies that remove inflammation, allergy reaction, and spasm from the bronchi. One frequency combination eliminates shingles pain in minutes and stops the shingles attack with a single three-hour treatment. Since 2005, a series of frequencies has been used to treat hundreds of PTSD patients. Post-surgical patients use FSM to reduce pain, prevent bruising, and increase healing. NFL, NHL, and Olympic athletes use it to heal injuries and improve performance.  </a:t>
            </a:r>
          </a:p>
        </p:txBody>
      </p:sp>
      <p:sp>
        <p:nvSpPr>
          <p:cNvPr id="7" name="TextBox 6"/>
          <p:cNvSpPr txBox="1"/>
          <p:nvPr/>
        </p:nvSpPr>
        <p:spPr>
          <a:xfrm>
            <a:off x="1298289" y="4114800"/>
            <a:ext cx="3810000" cy="249299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3038" indent="-173038">
              <a:buFont typeface="Arial" panose="020B0604020202020204" pitchFamily="34" charset="0"/>
              <a:buChar char="•"/>
              <a:tabLst>
                <a:tab pos="1144588" algn="l"/>
              </a:tabLst>
            </a:pPr>
            <a:r>
              <a:rPr lang="en-US" sz="1200" dirty="0"/>
              <a:t>9 Hz 	Allergy Reaction</a:t>
            </a:r>
          </a:p>
          <a:p>
            <a:pPr marL="173038" indent="-173038">
              <a:buFont typeface="Arial" panose="020B0604020202020204" pitchFamily="34" charset="0"/>
              <a:buChar char="•"/>
              <a:tabLst>
                <a:tab pos="1144588" algn="l"/>
              </a:tabLst>
            </a:pPr>
            <a:r>
              <a:rPr lang="en-US" sz="1200" dirty="0"/>
              <a:t>294, 321, 9 Hz	“Basic”: Trauma, Paralysis, Allergy</a:t>
            </a:r>
          </a:p>
          <a:p>
            <a:pPr marL="173038" indent="-173038">
              <a:buFont typeface="Arial" panose="020B0604020202020204" pitchFamily="34" charset="0"/>
              <a:buChar char="•"/>
              <a:tabLst>
                <a:tab pos="1144588" algn="l"/>
              </a:tabLst>
            </a:pPr>
            <a:r>
              <a:rPr lang="en-US" sz="1200" dirty="0"/>
              <a:t>94 Hz	Concussion, Nerve Trauma</a:t>
            </a:r>
          </a:p>
          <a:p>
            <a:pPr marL="173038" indent="-173038">
              <a:buFont typeface="Arial" panose="020B0604020202020204" pitchFamily="34" charset="0"/>
              <a:buChar char="•"/>
              <a:tabLst>
                <a:tab pos="1144588" algn="l"/>
              </a:tabLst>
            </a:pPr>
            <a:r>
              <a:rPr lang="en-US" sz="1200" dirty="0"/>
              <a:t>50 Hz	Congestion</a:t>
            </a:r>
          </a:p>
          <a:p>
            <a:pPr marL="173038" indent="-173038">
              <a:buFont typeface="Arial" panose="020B0604020202020204" pitchFamily="34" charset="0"/>
              <a:buChar char="•"/>
              <a:tabLst>
                <a:tab pos="1144588" algn="l"/>
              </a:tabLst>
            </a:pPr>
            <a:r>
              <a:rPr lang="en-US" sz="1200" dirty="0"/>
              <a:t>284 Hz	Chronic Inflammation</a:t>
            </a:r>
          </a:p>
          <a:p>
            <a:pPr marL="173038" indent="-173038">
              <a:buFont typeface="Arial" panose="020B0604020202020204" pitchFamily="34" charset="0"/>
              <a:buChar char="•"/>
              <a:tabLst>
                <a:tab pos="1144588" algn="l"/>
              </a:tabLst>
            </a:pPr>
            <a:r>
              <a:rPr lang="en-US" sz="1200" dirty="0"/>
              <a:t>59 Hz	Cystic Condition</a:t>
            </a:r>
          </a:p>
          <a:p>
            <a:pPr marL="173038" indent="-173038">
              <a:buFont typeface="Arial" panose="020B0604020202020204" pitchFamily="34" charset="0"/>
              <a:buChar char="•"/>
              <a:tabLst>
                <a:tab pos="1144588" algn="l"/>
              </a:tabLst>
            </a:pPr>
            <a:r>
              <a:rPr lang="en-US" sz="1200" dirty="0"/>
              <a:t>970 Hz	Emotional Component</a:t>
            </a:r>
          </a:p>
          <a:p>
            <a:pPr marL="173038" indent="-173038">
              <a:buFont typeface="Arial" panose="020B0604020202020204" pitchFamily="34" charset="0"/>
              <a:buChar char="•"/>
              <a:tabLst>
                <a:tab pos="1144588" algn="l"/>
              </a:tabLst>
            </a:pPr>
            <a:r>
              <a:rPr lang="en-US" sz="1200" dirty="0"/>
              <a:t>51 Hz 	Fibrosis</a:t>
            </a:r>
          </a:p>
          <a:p>
            <a:pPr marL="173038" indent="-173038">
              <a:buFont typeface="Arial" panose="020B0604020202020204" pitchFamily="34" charset="0"/>
              <a:buChar char="•"/>
              <a:tabLst>
                <a:tab pos="1144588" algn="l"/>
              </a:tabLst>
            </a:pPr>
            <a:r>
              <a:rPr lang="en-US" sz="1200" dirty="0"/>
              <a:t>18 Hz	Hemorrhage, Leaking</a:t>
            </a:r>
          </a:p>
          <a:p>
            <a:pPr marL="173038" indent="-173038">
              <a:buFont typeface="Arial" panose="020B0604020202020204" pitchFamily="34" charset="0"/>
              <a:buChar char="•"/>
              <a:tabLst>
                <a:tab pos="1144588" algn="l"/>
              </a:tabLst>
            </a:pPr>
            <a:r>
              <a:rPr lang="en-US" sz="1200" dirty="0"/>
              <a:t>61 Hz	Infection “Parasite” or Virus</a:t>
            </a:r>
          </a:p>
          <a:p>
            <a:pPr marL="173038" indent="-173038">
              <a:buFont typeface="Arial" panose="020B0604020202020204" pitchFamily="34" charset="0"/>
              <a:buChar char="•"/>
              <a:tabLst>
                <a:tab pos="1144588" algn="l"/>
              </a:tabLst>
            </a:pPr>
            <a:r>
              <a:rPr lang="en-US" sz="1200" dirty="0"/>
              <a:t>40 Hz	Inflammation</a:t>
            </a:r>
          </a:p>
          <a:p>
            <a:pPr marL="173038" indent="-173038">
              <a:buFont typeface="Arial" panose="020B0604020202020204" pitchFamily="34" charset="0"/>
              <a:buChar char="•"/>
              <a:tabLst>
                <a:tab pos="1144588" algn="l"/>
              </a:tabLst>
            </a:pPr>
            <a:r>
              <a:rPr lang="en-US" sz="1200" dirty="0"/>
              <a:t>91 Hz	Hardening, “Stone,” Calcium Deposits</a:t>
            </a:r>
          </a:p>
          <a:p>
            <a:pPr marL="173038" indent="-173038">
              <a:buFont typeface="Arial" panose="020B0604020202020204" pitchFamily="34" charset="0"/>
              <a:buChar char="•"/>
              <a:tabLst>
                <a:tab pos="1144588" algn="l"/>
              </a:tabLst>
            </a:pPr>
            <a:r>
              <a:rPr lang="en-US" sz="1200" dirty="0"/>
              <a:t>49 Hz	Vitality—Promotes Vitality</a:t>
            </a:r>
          </a:p>
        </p:txBody>
      </p:sp>
      <p:pic>
        <p:nvPicPr>
          <p:cNvPr id="6" name="Picture 2" descr="Microcurrent • Matrix Therapy Product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78" t="11561" r="3972" b="7086"/>
          <a:stretch/>
        </p:blipFill>
        <p:spPr bwMode="auto">
          <a:xfrm>
            <a:off x="5584922" y="4794856"/>
            <a:ext cx="3860815" cy="1807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460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600200"/>
            <a:ext cx="7010400" cy="4953000"/>
          </a:xfrm>
        </p:spPr>
        <p:txBody>
          <a:bodyPr>
            <a:normAutofit fontScale="92500" lnSpcReduction="20000"/>
          </a:bodyPr>
          <a:lstStyle/>
          <a:p>
            <a:pPr marL="0" indent="0">
              <a:buNone/>
            </a:pPr>
            <a:r>
              <a:rPr lang="en-US" sz="2200" b="1" dirty="0"/>
              <a:t>Jonathan Goldman</a:t>
            </a:r>
          </a:p>
          <a:p>
            <a:pPr lvl="1"/>
            <a:r>
              <a:rPr lang="en-US" sz="1900" dirty="0"/>
              <a:t>The 7 Secrets of Sound Healing</a:t>
            </a:r>
          </a:p>
          <a:p>
            <a:pPr marL="971550" lvl="1" indent="-514350">
              <a:buFont typeface="+mj-lt"/>
              <a:buAutoNum type="arabicPeriod"/>
            </a:pPr>
            <a:r>
              <a:rPr lang="en-US" sz="1700" dirty="0"/>
              <a:t>Everything Is Vibration</a:t>
            </a:r>
          </a:p>
          <a:p>
            <a:pPr marL="971550" lvl="1" indent="-514350">
              <a:buFont typeface="+mj-lt"/>
              <a:buAutoNum type="arabicPeriod"/>
            </a:pPr>
            <a:r>
              <a:rPr lang="en-US" sz="1700" dirty="0"/>
              <a:t>Intent Is Powerful</a:t>
            </a:r>
          </a:p>
          <a:p>
            <a:pPr marL="971550" lvl="1" indent="-514350">
              <a:buFont typeface="+mj-lt"/>
              <a:buAutoNum type="arabicPeriod"/>
            </a:pPr>
            <a:r>
              <a:rPr lang="en-US" sz="1700" dirty="0"/>
              <a:t>We Are All Unique Vibratory Beings</a:t>
            </a:r>
          </a:p>
          <a:p>
            <a:pPr marL="971550" lvl="1" indent="-514350">
              <a:buFont typeface="+mj-lt"/>
              <a:buAutoNum type="arabicPeriod"/>
            </a:pPr>
            <a:r>
              <a:rPr lang="en-US" sz="1700" dirty="0"/>
              <a:t>Silence Is Golden</a:t>
            </a:r>
          </a:p>
          <a:p>
            <a:pPr marL="971550" lvl="1" indent="-514350">
              <a:buFont typeface="+mj-lt"/>
              <a:buAutoNum type="arabicPeriod"/>
            </a:pPr>
            <a:r>
              <a:rPr lang="en-US" sz="1700" dirty="0"/>
              <a:t>Our Voice Is the Most Healing Instrument</a:t>
            </a:r>
          </a:p>
          <a:p>
            <a:pPr marL="971550" lvl="1" indent="-514350">
              <a:buFont typeface="+mj-lt"/>
              <a:buAutoNum type="arabicPeriod"/>
            </a:pPr>
            <a:r>
              <a:rPr lang="en-US" sz="1700" dirty="0"/>
              <a:t>There Are Many Notes in a Scale</a:t>
            </a:r>
          </a:p>
          <a:p>
            <a:pPr marL="971550" lvl="1" indent="-514350">
              <a:buFont typeface="+mj-lt"/>
              <a:buAutoNum type="arabicPeriod"/>
            </a:pPr>
            <a:r>
              <a:rPr lang="en-US" sz="1700" dirty="0"/>
              <a:t>Sound Can Change the World</a:t>
            </a:r>
          </a:p>
          <a:p>
            <a:pPr marL="971550" lvl="1" indent="-514350">
              <a:buFont typeface="+mj-lt"/>
              <a:buAutoNum type="arabicPeriod"/>
            </a:pPr>
            <a:endParaRPr lang="en-US" sz="1600" dirty="0"/>
          </a:p>
          <a:p>
            <a:pPr indent="-285750"/>
            <a:r>
              <a:rPr lang="en-US" sz="1700" b="1" dirty="0"/>
              <a:t>Tibetan Bowl Sound Healing</a:t>
            </a:r>
          </a:p>
          <a:p>
            <a:pPr indent="-285750"/>
            <a:r>
              <a:rPr lang="en-US" sz="1700" b="1" dirty="0"/>
              <a:t>Tuning Forks</a:t>
            </a:r>
          </a:p>
          <a:p>
            <a:pPr indent="-285750"/>
            <a:r>
              <a:rPr lang="en-US" sz="1700" b="1" dirty="0"/>
              <a:t>Chanting and Toning</a:t>
            </a:r>
          </a:p>
          <a:p>
            <a:pPr indent="-285750"/>
            <a:r>
              <a:rPr lang="en-US" sz="1700" b="1" dirty="0"/>
              <a:t>Magnet Therapy</a:t>
            </a:r>
          </a:p>
          <a:p>
            <a:pPr indent="-285750"/>
            <a:r>
              <a:rPr lang="en-US" sz="1700" b="1" dirty="0"/>
              <a:t>Grounding or Earthing (tuning into the earths frequency)</a:t>
            </a:r>
          </a:p>
          <a:p>
            <a:pPr indent="-285750"/>
            <a:r>
              <a:rPr lang="en-US" sz="1700" b="1" dirty="0"/>
              <a:t>Solfeggio Frequencies</a:t>
            </a:r>
          </a:p>
          <a:p>
            <a:pPr indent="-285750"/>
            <a:r>
              <a:rPr lang="en-US" sz="1700" b="1" dirty="0"/>
              <a:t>Hemispheric Synchronization (Hemi Sync)</a:t>
            </a:r>
          </a:p>
          <a:p>
            <a:pPr indent="-285750"/>
            <a:r>
              <a:rPr lang="en-US" sz="1700" b="1" dirty="0"/>
              <a:t>Microcurrent Frequency: </a:t>
            </a:r>
            <a:r>
              <a:rPr lang="en-US" sz="1700" dirty="0"/>
              <a:t>Royal Rife</a:t>
            </a:r>
            <a:r>
              <a:rPr lang="en-US" sz="1700" b="1" dirty="0"/>
              <a:t>, </a:t>
            </a:r>
            <a:r>
              <a:rPr lang="en-US" sz="1700" dirty="0"/>
              <a:t>Spooky2, Z-app/Z-Amplifier, Healy</a:t>
            </a:r>
          </a:p>
          <a:p>
            <a:pPr indent="-285750"/>
            <a:r>
              <a:rPr lang="en-US" sz="1700" b="1" dirty="0"/>
              <a:t>PEMF (Pulsed Electromagnetic Field) Therapy: </a:t>
            </a:r>
            <a:r>
              <a:rPr lang="en-US" sz="1700" dirty="0" err="1"/>
              <a:t>Centropix</a:t>
            </a:r>
            <a:r>
              <a:rPr lang="en-US" sz="1700" dirty="0"/>
              <a:t> Kloud, Bemer Mat, Amethyst Jade Tourmaline Photon Mat, iMRS2000 Prime</a:t>
            </a:r>
          </a:p>
          <a:p>
            <a:pPr indent="-285750"/>
            <a:endParaRPr lang="en-US" sz="1700" b="1"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Sound Healing</a:t>
            </a:r>
            <a:br>
              <a:rPr lang="en-US" dirty="0"/>
            </a:br>
            <a:r>
              <a:rPr lang="en-US" sz="2700" dirty="0"/>
              <a:t>(Toning, Frequencies and Vibrations)</a:t>
            </a:r>
          </a:p>
        </p:txBody>
      </p:sp>
      <p:sp>
        <p:nvSpPr>
          <p:cNvPr id="6" name="Slide Number Placeholder 5"/>
          <p:cNvSpPr>
            <a:spLocks noGrp="1"/>
          </p:cNvSpPr>
          <p:nvPr>
            <p:ph type="sldNum" sz="quarter" idx="12"/>
          </p:nvPr>
        </p:nvSpPr>
        <p:spPr/>
        <p:txBody>
          <a:bodyPr/>
          <a:lstStyle/>
          <a:p>
            <a:fld id="{7C4A7A4F-25D2-44C7-8F60-E6F823069186}" type="slidenum">
              <a:rPr lang="en-US" smtClean="0"/>
              <a:pPr/>
              <a:t>35</a:t>
            </a:fld>
            <a:r>
              <a:rPr lang="en-US" dirty="0"/>
              <a:t> of 132</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400" y="1676400"/>
            <a:ext cx="1309421" cy="1828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5800" y="3962400"/>
            <a:ext cx="3080217" cy="2310163"/>
          </a:xfrm>
          <a:prstGeom prst="rect">
            <a:avLst/>
          </a:prstGeom>
        </p:spPr>
      </p:pic>
    </p:spTree>
    <p:extLst>
      <p:ext uri="{BB962C8B-B14F-4D97-AF65-F5344CB8AC3E}">
        <p14:creationId xmlns:p14="http://schemas.microsoft.com/office/powerpoint/2010/main" val="6634801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0"/>
            <a:ext cx="9296400" cy="5105400"/>
          </a:xfrm>
        </p:spPr>
        <p:txBody>
          <a:bodyPr>
            <a:normAutofit fontScale="92500"/>
          </a:bodyPr>
          <a:lstStyle/>
          <a:p>
            <a:pPr marL="0" indent="0">
              <a:buNone/>
            </a:pPr>
            <a:r>
              <a:rPr lang="en-US" sz="2000" b="1" dirty="0"/>
              <a:t>Jerry Tennant</a:t>
            </a:r>
          </a:p>
          <a:p>
            <a:pPr marL="685800" lvl="1"/>
            <a:r>
              <a:rPr lang="en-US" sz="1600" dirty="0"/>
              <a:t>Healing is Voltage</a:t>
            </a:r>
          </a:p>
          <a:p>
            <a:pPr marL="685800" lvl="1"/>
            <a:endParaRPr lang="en-US" sz="3300" dirty="0"/>
          </a:p>
          <a:p>
            <a:endParaRPr lang="en-US" dirty="0"/>
          </a:p>
          <a:p>
            <a:endParaRPr lang="en-US" sz="1800" dirty="0"/>
          </a:p>
          <a:p>
            <a:endParaRPr lang="en-US" sz="1800" dirty="0"/>
          </a:p>
          <a:p>
            <a:endParaRPr lang="en-US" sz="1800" dirty="0"/>
          </a:p>
          <a:p>
            <a:endParaRPr lang="en-US" sz="1600" dirty="0"/>
          </a:p>
          <a:p>
            <a:endParaRPr lang="en-US" sz="1600" dirty="0"/>
          </a:p>
          <a:p>
            <a:r>
              <a:rPr lang="en-US" sz="1600" dirty="0"/>
              <a:t>Salivary and urinary pH are about 0.8 pH units less than cell </a:t>
            </a:r>
            <a:r>
              <a:rPr lang="en-US" sz="1600" dirty="0" err="1"/>
              <a:t>pH.</a:t>
            </a:r>
            <a:r>
              <a:rPr lang="en-US" sz="1600" dirty="0"/>
              <a:t> </a:t>
            </a:r>
          </a:p>
          <a:p>
            <a:pPr algn="just"/>
            <a:r>
              <a:rPr lang="en-US" sz="1600" dirty="0"/>
              <a:t>The main thing that controls voltage are thyroid hormone, fulvic acid, dental infections, scars and exercise.</a:t>
            </a:r>
          </a:p>
          <a:p>
            <a:pPr algn="just"/>
            <a:r>
              <a:rPr lang="en-US" sz="1600" b="1" dirty="0">
                <a:effectLst>
                  <a:outerShdw blurRad="38100" dist="38100" dir="2700000" algn="tl">
                    <a:srgbClr val="000000">
                      <a:alpha val="43137"/>
                    </a:srgbClr>
                  </a:outerShdw>
                </a:effectLst>
              </a:rPr>
              <a:t>Fat is critical </a:t>
            </a:r>
            <a:r>
              <a:rPr lang="en-US" sz="1600" dirty="0"/>
              <a:t>to the cell being able to do its work at -20mV and to repair itself at -50mV. Without an adequate amount of good fat, the cell membrane can't function and thus the cell can't function. </a:t>
            </a:r>
          </a:p>
          <a:p>
            <a:pPr algn="just"/>
            <a:r>
              <a:rPr lang="en-US" sz="1600" dirty="0"/>
              <a:t>The minus sign means that the voltage of a cell or substance makes it an electron donor, thus it has life and energy to give out. </a:t>
            </a:r>
          </a:p>
          <a:p>
            <a:pPr algn="just"/>
            <a:r>
              <a:rPr lang="en-US" sz="1600" dirty="0"/>
              <a:t>If the voltage of a solution drops to a positive side it becomes an electron stealer robbing sells of their life force.</a:t>
            </a:r>
          </a:p>
        </p:txBody>
      </p:sp>
      <p:sp>
        <p:nvSpPr>
          <p:cNvPr id="2" name="Title 1"/>
          <p:cNvSpPr>
            <a:spLocks noGrp="1"/>
          </p:cNvSpPr>
          <p:nvPr>
            <p:ph type="title"/>
          </p:nvPr>
        </p:nvSpPr>
        <p:spPr>
          <a:xfrm>
            <a:off x="609600" y="274638"/>
            <a:ext cx="10972800" cy="1143000"/>
          </a:xfrm>
        </p:spPr>
        <p:txBody>
          <a:bodyPr/>
          <a:lstStyle/>
          <a:p>
            <a:r>
              <a:rPr lang="en-US" b="1" dirty="0"/>
              <a:t>Healing is Voltage</a:t>
            </a:r>
          </a:p>
        </p:txBody>
      </p:sp>
      <p:sp>
        <p:nvSpPr>
          <p:cNvPr id="7" name="Slide Number Placeholder 6"/>
          <p:cNvSpPr>
            <a:spLocks noGrp="1"/>
          </p:cNvSpPr>
          <p:nvPr>
            <p:ph type="sldNum" sz="quarter" idx="12"/>
          </p:nvPr>
        </p:nvSpPr>
        <p:spPr/>
        <p:txBody>
          <a:bodyPr/>
          <a:lstStyle/>
          <a:p>
            <a:fld id="{7C4A7A4F-25D2-44C7-8F60-E6F823069186}" type="slidenum">
              <a:rPr lang="en-US" smtClean="0"/>
              <a:pPr/>
              <a:t>36</a:t>
            </a:fld>
            <a:r>
              <a:rPr lang="en-US" dirty="0"/>
              <a:t> of 132</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7875" y="2514600"/>
            <a:ext cx="1280160" cy="18288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4073" y="1524000"/>
            <a:ext cx="1706327" cy="3505200"/>
          </a:xfrm>
          <a:prstGeom prst="rect">
            <a:avLst/>
          </a:prstGeom>
        </p:spPr>
      </p:pic>
      <p:sp>
        <p:nvSpPr>
          <p:cNvPr id="5" name="TextBox 4"/>
          <p:cNvSpPr txBox="1"/>
          <p:nvPr/>
        </p:nvSpPr>
        <p:spPr>
          <a:xfrm>
            <a:off x="4648200" y="2286000"/>
            <a:ext cx="3276600" cy="2462213"/>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Cell pH = Voltage</a:t>
            </a:r>
          </a:p>
          <a:p>
            <a:pPr marL="400050" lvl="1"/>
            <a:r>
              <a:rPr lang="en-US" sz="1400" dirty="0"/>
              <a:t>0 = +400mV (Most Acidic)</a:t>
            </a:r>
            <a:br>
              <a:rPr lang="en-US" sz="1400" dirty="0"/>
            </a:br>
            <a:r>
              <a:rPr lang="en-US" sz="1400" dirty="0"/>
              <a:t>6.48 = +30mV (Cancer occurs)</a:t>
            </a:r>
            <a:br>
              <a:rPr lang="en-US" sz="1400" dirty="0"/>
            </a:br>
            <a:r>
              <a:rPr lang="en-US" sz="1400" dirty="0"/>
              <a:t>7 = 0mV (Change polarity, Neutral)</a:t>
            </a:r>
            <a:br>
              <a:rPr lang="en-US" sz="1400" dirty="0"/>
            </a:br>
            <a:r>
              <a:rPr lang="en-US" sz="1400" dirty="0"/>
              <a:t>7.18 = -10mV (Sick)</a:t>
            </a:r>
            <a:br>
              <a:rPr lang="en-US" sz="1400" dirty="0"/>
            </a:br>
            <a:r>
              <a:rPr lang="en-US" sz="1400" dirty="0"/>
              <a:t>7.26 = -15mV (Tired)</a:t>
            </a:r>
            <a:br>
              <a:rPr lang="en-US" sz="1400" dirty="0"/>
            </a:br>
            <a:r>
              <a:rPr lang="en-US" sz="1400" dirty="0"/>
              <a:t>7.35 = -20mV (Normal)</a:t>
            </a:r>
            <a:br>
              <a:rPr lang="en-US" sz="1400" dirty="0"/>
            </a:br>
            <a:r>
              <a:rPr lang="en-US" sz="1400" dirty="0"/>
              <a:t>7.45 = -25mV (Normal for adults)</a:t>
            </a:r>
            <a:br>
              <a:rPr lang="en-US" sz="1400" dirty="0"/>
            </a:br>
            <a:r>
              <a:rPr lang="en-US" sz="1400" dirty="0"/>
              <a:t>7.61 = -35mV (Normal for kids)</a:t>
            </a:r>
            <a:br>
              <a:rPr lang="en-US" sz="1400" dirty="0"/>
            </a:br>
            <a:r>
              <a:rPr lang="en-US" sz="1400" dirty="0"/>
              <a:t>7.88 = -50mV (Make new cells)</a:t>
            </a:r>
            <a:br>
              <a:rPr lang="en-US" sz="1400" dirty="0"/>
            </a:br>
            <a:r>
              <a:rPr lang="en-US" sz="1400" dirty="0"/>
              <a:t>14 = -400mV (Most Alkaline) </a:t>
            </a:r>
          </a:p>
        </p:txBody>
      </p:sp>
    </p:spTree>
    <p:extLst>
      <p:ext uri="{BB962C8B-B14F-4D97-AF65-F5344CB8AC3E}">
        <p14:creationId xmlns:p14="http://schemas.microsoft.com/office/powerpoint/2010/main" val="24025143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814F6-7ADA-5961-21F9-14213B8F6DA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CCCA3A-6C2B-6FC1-D809-D729A82FC100}"/>
              </a:ext>
            </a:extLst>
          </p:cNvPr>
          <p:cNvSpPr>
            <a:spLocks noGrp="1"/>
          </p:cNvSpPr>
          <p:nvPr>
            <p:ph idx="1"/>
          </p:nvPr>
        </p:nvSpPr>
        <p:spPr>
          <a:xfrm>
            <a:off x="685800" y="1219200"/>
            <a:ext cx="9067800" cy="1555855"/>
          </a:xfrm>
        </p:spPr>
        <p:txBody>
          <a:bodyPr>
            <a:normAutofit/>
          </a:bodyPr>
          <a:lstStyle/>
          <a:p>
            <a:pPr marL="0" indent="0">
              <a:buNone/>
            </a:pPr>
            <a:r>
              <a:rPr lang="en-US" sz="2000" b="1" dirty="0"/>
              <a:t>Clinton Ober</a:t>
            </a:r>
          </a:p>
          <a:p>
            <a:pPr marL="685800" lvl="1"/>
            <a:r>
              <a:rPr lang="en-US" sz="1600" dirty="0"/>
              <a:t>Earthing: The most important health discovery ever!</a:t>
            </a:r>
          </a:p>
          <a:p>
            <a:pPr marL="685800" lvl="1"/>
            <a:endParaRPr lang="en-US" sz="3300" dirty="0"/>
          </a:p>
          <a:p>
            <a:endParaRPr lang="en-US" dirty="0"/>
          </a:p>
          <a:p>
            <a:endParaRPr lang="en-US" sz="1800" dirty="0"/>
          </a:p>
          <a:p>
            <a:endParaRPr lang="en-US" sz="1800" dirty="0"/>
          </a:p>
          <a:p>
            <a:endParaRPr lang="en-US" sz="1800" dirty="0"/>
          </a:p>
          <a:p>
            <a:endParaRPr lang="en-US" sz="1600" dirty="0"/>
          </a:p>
          <a:p>
            <a:endParaRPr lang="en-US" sz="1600" dirty="0"/>
          </a:p>
        </p:txBody>
      </p:sp>
      <p:sp>
        <p:nvSpPr>
          <p:cNvPr id="2" name="Title 1">
            <a:extLst>
              <a:ext uri="{FF2B5EF4-FFF2-40B4-BE49-F238E27FC236}">
                <a16:creationId xmlns:a16="http://schemas.microsoft.com/office/drawing/2014/main" id="{8F046E7A-16A9-7322-36B2-CE97938C89B5}"/>
              </a:ext>
            </a:extLst>
          </p:cNvPr>
          <p:cNvSpPr>
            <a:spLocks noGrp="1"/>
          </p:cNvSpPr>
          <p:nvPr>
            <p:ph type="title"/>
          </p:nvPr>
        </p:nvSpPr>
        <p:spPr>
          <a:xfrm>
            <a:off x="609600" y="274638"/>
            <a:ext cx="10972800" cy="1143000"/>
          </a:xfrm>
        </p:spPr>
        <p:txBody>
          <a:bodyPr/>
          <a:lstStyle/>
          <a:p>
            <a:r>
              <a:rPr lang="en-US" b="1" dirty="0"/>
              <a:t>Earthing or Grounding</a:t>
            </a:r>
          </a:p>
        </p:txBody>
      </p:sp>
      <p:sp>
        <p:nvSpPr>
          <p:cNvPr id="7" name="Slide Number Placeholder 6">
            <a:extLst>
              <a:ext uri="{FF2B5EF4-FFF2-40B4-BE49-F238E27FC236}">
                <a16:creationId xmlns:a16="http://schemas.microsoft.com/office/drawing/2014/main" id="{AB3A7D7C-21B3-4F44-37BC-53638CBE1323}"/>
              </a:ext>
            </a:extLst>
          </p:cNvPr>
          <p:cNvSpPr>
            <a:spLocks noGrp="1"/>
          </p:cNvSpPr>
          <p:nvPr>
            <p:ph type="sldNum" sz="quarter" idx="12"/>
          </p:nvPr>
        </p:nvSpPr>
        <p:spPr/>
        <p:txBody>
          <a:bodyPr/>
          <a:lstStyle/>
          <a:p>
            <a:fld id="{7C4A7A4F-25D2-44C7-8F60-E6F823069186}" type="slidenum">
              <a:rPr lang="en-US" smtClean="0"/>
              <a:pPr/>
              <a:t>37</a:t>
            </a:fld>
            <a:r>
              <a:rPr lang="en-US" dirty="0"/>
              <a:t> of 132</a:t>
            </a:r>
          </a:p>
        </p:txBody>
      </p:sp>
      <p:sp>
        <p:nvSpPr>
          <p:cNvPr id="5" name="TextBox 4">
            <a:extLst>
              <a:ext uri="{FF2B5EF4-FFF2-40B4-BE49-F238E27FC236}">
                <a16:creationId xmlns:a16="http://schemas.microsoft.com/office/drawing/2014/main" id="{CB5B190B-9D35-703D-1123-3D0D2797A4EC}"/>
              </a:ext>
            </a:extLst>
          </p:cNvPr>
          <p:cNvSpPr txBox="1"/>
          <p:nvPr/>
        </p:nvSpPr>
        <p:spPr>
          <a:xfrm>
            <a:off x="1219200" y="1997127"/>
            <a:ext cx="7772400" cy="181588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indent="-171450">
              <a:buFont typeface="Arial" panose="020B0604020202020204" pitchFamily="34" charset="0"/>
              <a:buChar char="•"/>
            </a:pPr>
            <a:r>
              <a:rPr lang="en-US" sz="1400" dirty="0"/>
              <a:t>Earthing restores and maintains the human body’s most natural electrical state, which in turn promotes optimum health and functionality in daily life</a:t>
            </a:r>
          </a:p>
          <a:p>
            <a:pPr marL="171450" indent="-171450">
              <a:buFont typeface="Arial" panose="020B0604020202020204" pitchFamily="34" charset="0"/>
              <a:buChar char="•"/>
            </a:pPr>
            <a:r>
              <a:rPr lang="en-US" sz="1400" dirty="0"/>
              <a:t>The primordial natural energy emanating from the Earth is the ultimate anti-inflammatory and the ultimate antiaging medicine</a:t>
            </a:r>
          </a:p>
          <a:p>
            <a:pPr marL="171450" indent="-171450">
              <a:buFont typeface="Arial" panose="020B0604020202020204" pitchFamily="34" charset="0"/>
              <a:buChar char="•"/>
            </a:pPr>
            <a:r>
              <a:rPr lang="en-US" sz="1400" dirty="0"/>
              <a:t>Walk, stand, and sit barefoot on the ground for a half hour or so; or use conductive bed sheets or floor mats linked by wire to a ground rod or plugged into a wall outlet with a modern Earth ground system</a:t>
            </a:r>
          </a:p>
          <a:p>
            <a:pPr marL="171450" indent="-171450">
              <a:buFont typeface="Arial" panose="020B0604020202020204" pitchFamily="34" charset="0"/>
              <a:buChar char="•"/>
            </a:pPr>
            <a:r>
              <a:rPr lang="en-US" sz="1400" dirty="0"/>
              <a:t>We have become disconnected from the Earth, literally, by wearing synthetic-soled shoes</a:t>
            </a:r>
          </a:p>
          <a:p>
            <a:pPr marL="171450" indent="-171450">
              <a:buFont typeface="Arial" panose="020B0604020202020204" pitchFamily="34" charset="0"/>
              <a:buChar char="•"/>
            </a:pPr>
            <a:r>
              <a:rPr lang="en-US" sz="1400" dirty="0"/>
              <a:t>The body is different when connected to the Earth, and heals much faster. </a:t>
            </a:r>
            <a:r>
              <a:rPr lang="en-US" sz="1400" b="1" dirty="0"/>
              <a:t>Earthing = Power Healing</a:t>
            </a:r>
          </a:p>
        </p:txBody>
      </p:sp>
      <p:pic>
        <p:nvPicPr>
          <p:cNvPr id="9" name="Picture 8">
            <a:extLst>
              <a:ext uri="{FF2B5EF4-FFF2-40B4-BE49-F238E27FC236}">
                <a16:creationId xmlns:a16="http://schemas.microsoft.com/office/drawing/2014/main" id="{FC79F3CE-5708-7F41-13AD-DBE5402E85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4424" y="2000100"/>
            <a:ext cx="1146591" cy="1828800"/>
          </a:xfrm>
          <a:prstGeom prst="rect">
            <a:avLst/>
          </a:prstGeom>
        </p:spPr>
      </p:pic>
      <p:sp>
        <p:nvSpPr>
          <p:cNvPr id="4" name="TextBox 3">
            <a:extLst>
              <a:ext uri="{FF2B5EF4-FFF2-40B4-BE49-F238E27FC236}">
                <a16:creationId xmlns:a16="http://schemas.microsoft.com/office/drawing/2014/main" id="{E5624F57-47F5-F3BF-8A50-B242A47CDA9B}"/>
              </a:ext>
            </a:extLst>
          </p:cNvPr>
          <p:cNvSpPr txBox="1"/>
          <p:nvPr/>
        </p:nvSpPr>
        <p:spPr>
          <a:xfrm>
            <a:off x="5867400" y="4896653"/>
            <a:ext cx="3124200" cy="1015663"/>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200" i="1" dirty="0"/>
              <a:t>Illnesses do not come upon us out of the blue. They are developed from small daily sins against Nature. When enough sins have accumulated, illnesses will suddenly appear.</a:t>
            </a:r>
          </a:p>
          <a:p>
            <a:pPr algn="r"/>
            <a:r>
              <a:rPr lang="en-US" sz="1200" i="1" dirty="0"/>
              <a:t>~Hippocrates</a:t>
            </a:r>
          </a:p>
        </p:txBody>
      </p:sp>
      <p:pic>
        <p:nvPicPr>
          <p:cNvPr id="1026" name="Picture 2" descr="Earthing Mat Session | Rollie Allaire">
            <a:extLst>
              <a:ext uri="{FF2B5EF4-FFF2-40B4-BE49-F238E27FC236}">
                <a16:creationId xmlns:a16="http://schemas.microsoft.com/office/drawing/2014/main" id="{2C2BBEFF-E31F-8652-B64C-4B370C2D11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9" y="0"/>
            <a:ext cx="1522491" cy="10431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7588D3-AD86-DE6D-E8AB-64359CEF74D8}"/>
              </a:ext>
            </a:extLst>
          </p:cNvPr>
          <p:cNvSpPr txBox="1"/>
          <p:nvPr/>
        </p:nvSpPr>
        <p:spPr>
          <a:xfrm>
            <a:off x="1221462" y="4419600"/>
            <a:ext cx="3579138" cy="196977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Benefits of Grounding:</a:t>
            </a:r>
          </a:p>
          <a:p>
            <a:pPr marL="171450" indent="-171450">
              <a:buFont typeface="Arial" panose="020B0604020202020204" pitchFamily="34" charset="0"/>
              <a:buChar char="•"/>
            </a:pPr>
            <a:r>
              <a:rPr lang="en-US" sz="1200" dirty="0"/>
              <a:t>Helps improve circulation and energy</a:t>
            </a:r>
          </a:p>
          <a:p>
            <a:pPr marL="171450" indent="-171450">
              <a:buFont typeface="Arial" panose="020B0604020202020204" pitchFamily="34" charset="0"/>
              <a:buChar char="•"/>
            </a:pPr>
            <a:r>
              <a:rPr lang="en-US" sz="1200" dirty="0"/>
              <a:t>Swollen joints and varicose veins subside</a:t>
            </a:r>
          </a:p>
          <a:p>
            <a:pPr marL="171450" indent="-171450">
              <a:buFont typeface="Arial" panose="020B0604020202020204" pitchFamily="34" charset="0"/>
              <a:buChar char="•"/>
            </a:pPr>
            <a:r>
              <a:rPr lang="en-US" sz="1200" dirty="0"/>
              <a:t>Asthma and other respiratory ailments</a:t>
            </a:r>
          </a:p>
          <a:p>
            <a:pPr marL="171450" indent="-171450">
              <a:buFont typeface="Arial" panose="020B0604020202020204" pitchFamily="34" charset="0"/>
              <a:buChar char="•"/>
            </a:pPr>
            <a:r>
              <a:rPr lang="en-US" sz="1200" dirty="0"/>
              <a:t>Headaches often become less intense and frequent</a:t>
            </a:r>
          </a:p>
          <a:p>
            <a:pPr marL="171450" indent="-171450">
              <a:buFont typeface="Arial" panose="020B0604020202020204" pitchFamily="34" charset="0"/>
              <a:buChar char="•"/>
            </a:pPr>
            <a:r>
              <a:rPr lang="en-US" sz="1200" dirty="0"/>
              <a:t>Heartburn</a:t>
            </a:r>
          </a:p>
          <a:p>
            <a:pPr marL="171450" indent="-171450">
              <a:buFont typeface="Arial" panose="020B0604020202020204" pitchFamily="34" charset="0"/>
              <a:buChar char="•"/>
            </a:pPr>
            <a:r>
              <a:rPr lang="en-US" sz="1200" dirty="0"/>
              <a:t>Reduce or eliminate bedsores</a:t>
            </a:r>
          </a:p>
          <a:p>
            <a:pPr marL="171450" indent="-171450">
              <a:buFont typeface="Arial" panose="020B0604020202020204" pitchFamily="34" charset="0"/>
              <a:buChar char="•"/>
            </a:pPr>
            <a:r>
              <a:rPr lang="en-US" sz="1200" dirty="0"/>
              <a:t>Dry skin</a:t>
            </a:r>
          </a:p>
          <a:p>
            <a:pPr marL="171450" indent="-171450">
              <a:buFont typeface="Arial" panose="020B0604020202020204" pitchFamily="34" charset="0"/>
              <a:buChar char="•"/>
            </a:pPr>
            <a:r>
              <a:rPr lang="en-US" sz="1200" dirty="0"/>
              <a:t>Speeds wound healing</a:t>
            </a:r>
          </a:p>
          <a:p>
            <a:pPr marL="171450" indent="-171450">
              <a:buFont typeface="Arial" panose="020B0604020202020204" pitchFamily="34" charset="0"/>
              <a:buChar char="•"/>
            </a:pPr>
            <a:r>
              <a:rPr lang="en-US" sz="1200" dirty="0"/>
              <a:t>Reduces inflammation</a:t>
            </a:r>
          </a:p>
        </p:txBody>
      </p:sp>
    </p:spTree>
    <p:extLst>
      <p:ext uri="{BB962C8B-B14F-4D97-AF65-F5344CB8AC3E}">
        <p14:creationId xmlns:p14="http://schemas.microsoft.com/office/powerpoint/2010/main" val="3628143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6324600" cy="4572000"/>
          </a:xfrm>
        </p:spPr>
        <p:txBody>
          <a:bodyPr>
            <a:normAutofit/>
          </a:bodyPr>
          <a:lstStyle/>
          <a:p>
            <a:r>
              <a:rPr lang="en-US" sz="1400" dirty="0"/>
              <a:t>Nasal Cavity</a:t>
            </a:r>
          </a:p>
          <a:p>
            <a:r>
              <a:rPr lang="en-US" sz="1400" dirty="0"/>
              <a:t>Pharynx</a:t>
            </a:r>
          </a:p>
          <a:p>
            <a:r>
              <a:rPr lang="en-US" sz="1400" dirty="0"/>
              <a:t>Larynx</a:t>
            </a:r>
          </a:p>
          <a:p>
            <a:r>
              <a:rPr lang="en-US" sz="1400" dirty="0"/>
              <a:t>Trachea</a:t>
            </a:r>
          </a:p>
          <a:p>
            <a:r>
              <a:rPr lang="en-US" sz="1400" dirty="0"/>
              <a:t>Bronchi</a:t>
            </a:r>
          </a:p>
          <a:p>
            <a:r>
              <a:rPr lang="en-US" sz="1400" dirty="0"/>
              <a:t>Bronchioles</a:t>
            </a:r>
          </a:p>
          <a:p>
            <a:r>
              <a:rPr lang="en-US" sz="1400" dirty="0"/>
              <a:t>Lungs</a:t>
            </a:r>
          </a:p>
          <a:p>
            <a:endParaRPr lang="en-US" sz="1400" dirty="0"/>
          </a:p>
        </p:txBody>
      </p:sp>
      <p:sp>
        <p:nvSpPr>
          <p:cNvPr id="2" name="Title 1"/>
          <p:cNvSpPr>
            <a:spLocks noGrp="1"/>
          </p:cNvSpPr>
          <p:nvPr>
            <p:ph type="title"/>
          </p:nvPr>
        </p:nvSpPr>
        <p:spPr>
          <a:xfrm>
            <a:off x="609600" y="274638"/>
            <a:ext cx="10972800" cy="1143000"/>
          </a:xfrm>
        </p:spPr>
        <p:txBody>
          <a:bodyPr/>
          <a:lstStyle/>
          <a:p>
            <a:r>
              <a:rPr lang="en-US" b="1" dirty="0"/>
              <a:t>The </a:t>
            </a:r>
            <a:r>
              <a:rPr lang="en-US" b="1" dirty="0">
                <a:effectLst/>
              </a:rPr>
              <a:t>Respiratory</a:t>
            </a:r>
            <a:r>
              <a:rPr lang="en-US" b="1" dirty="0"/>
              <a:t> System</a:t>
            </a:r>
          </a:p>
        </p:txBody>
      </p:sp>
      <p:sp>
        <p:nvSpPr>
          <p:cNvPr id="6" name="Slide Number Placeholder 5"/>
          <p:cNvSpPr>
            <a:spLocks noGrp="1"/>
          </p:cNvSpPr>
          <p:nvPr>
            <p:ph type="sldNum" sz="quarter" idx="12"/>
          </p:nvPr>
        </p:nvSpPr>
        <p:spPr/>
        <p:txBody>
          <a:bodyPr/>
          <a:lstStyle/>
          <a:p>
            <a:fld id="{7C4A7A4F-25D2-44C7-8F60-E6F823069186}" type="slidenum">
              <a:rPr lang="en-US" smtClean="0"/>
              <a:pPr/>
              <a:t>38</a:t>
            </a:fld>
            <a:r>
              <a:rPr lang="en-US" dirty="0"/>
              <a:t> of 132</a:t>
            </a:r>
          </a:p>
        </p:txBody>
      </p:sp>
      <p:sp>
        <p:nvSpPr>
          <p:cNvPr id="5" name="TextBox 4"/>
          <p:cNvSpPr txBox="1"/>
          <p:nvPr/>
        </p:nvSpPr>
        <p:spPr>
          <a:xfrm>
            <a:off x="6243674" y="5029200"/>
            <a:ext cx="3810000" cy="138499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400" b="1" u="sng" dirty="0"/>
              <a:t>Chronic Obstructive Pulmonary Disease (COPD) </a:t>
            </a:r>
            <a:r>
              <a:rPr lang="en-US" sz="1400" dirty="0"/>
              <a:t>is an umbrella term used to describe progressive lung diseases including emphysema, chronic bronchitis, and refractory (non-reversible) asthma. This disease is characterized by increasing breathlessness.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1600200"/>
            <a:ext cx="3652874" cy="2558790"/>
          </a:xfrm>
          <a:prstGeom prst="snip2DiagRect">
            <a:avLst/>
          </a:prstGeom>
          <a:solidFill>
            <a:srgbClr val="FFFFFF">
              <a:shade val="85000"/>
            </a:srgbClr>
          </a:solidFill>
          <a:ln w="8890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1981200" y="3921205"/>
            <a:ext cx="2209800" cy="249299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600" b="1" u="sng" dirty="0"/>
              <a:t>Respiratory Diseases:</a:t>
            </a:r>
          </a:p>
          <a:p>
            <a:pPr marL="285750" indent="-285750" algn="just">
              <a:buFont typeface="Arial" panose="020B0604020202020204" pitchFamily="34" charset="0"/>
              <a:buChar char="•"/>
            </a:pPr>
            <a:r>
              <a:rPr lang="en-US" sz="1400" dirty="0"/>
              <a:t>Acute Bronchitis</a:t>
            </a:r>
          </a:p>
          <a:p>
            <a:pPr marL="285750" indent="-285750" algn="just">
              <a:buFont typeface="Arial" panose="020B0604020202020204" pitchFamily="34" charset="0"/>
              <a:buChar char="•"/>
            </a:pPr>
            <a:r>
              <a:rPr lang="en-US" sz="1400" dirty="0"/>
              <a:t>Allergic asthma</a:t>
            </a:r>
          </a:p>
          <a:p>
            <a:pPr marL="285750" indent="-285750" algn="just">
              <a:buFont typeface="Arial" panose="020B0604020202020204" pitchFamily="34" charset="0"/>
              <a:buChar char="•"/>
            </a:pPr>
            <a:r>
              <a:rPr lang="en-US" sz="1400" dirty="0"/>
              <a:t>Asthma</a:t>
            </a:r>
          </a:p>
          <a:p>
            <a:pPr marL="285750" indent="-285750" algn="just">
              <a:buFont typeface="Arial" panose="020B0604020202020204" pitchFamily="34" charset="0"/>
              <a:buChar char="•"/>
            </a:pPr>
            <a:r>
              <a:rPr lang="en-US" sz="1400" dirty="0"/>
              <a:t>Bronchiolitis</a:t>
            </a:r>
          </a:p>
          <a:p>
            <a:pPr marL="285750" indent="-285750" algn="just">
              <a:buFont typeface="Arial" panose="020B0604020202020204" pitchFamily="34" charset="0"/>
              <a:buChar char="•"/>
            </a:pPr>
            <a:r>
              <a:rPr lang="en-US" sz="1400" dirty="0"/>
              <a:t>Chronic bronchitis</a:t>
            </a:r>
          </a:p>
          <a:p>
            <a:pPr marL="285750" indent="-285750" algn="just">
              <a:buFont typeface="Arial" panose="020B0604020202020204" pitchFamily="34" charset="0"/>
              <a:buChar char="•"/>
            </a:pPr>
            <a:r>
              <a:rPr lang="en-US" sz="1400" dirty="0"/>
              <a:t>Emphysema</a:t>
            </a:r>
          </a:p>
          <a:p>
            <a:pPr marL="285750" indent="-285750" algn="just">
              <a:buFont typeface="Arial" panose="020B0604020202020204" pitchFamily="34" charset="0"/>
              <a:buChar char="•"/>
            </a:pPr>
            <a:r>
              <a:rPr lang="en-US" sz="1400" dirty="0"/>
              <a:t>Flu</a:t>
            </a:r>
          </a:p>
          <a:p>
            <a:pPr marL="285750" indent="-285750" algn="just">
              <a:buFont typeface="Arial" panose="020B0604020202020204" pitchFamily="34" charset="0"/>
              <a:buChar char="•"/>
            </a:pPr>
            <a:r>
              <a:rPr lang="en-US" sz="1400" dirty="0"/>
              <a:t>Lung cancer</a:t>
            </a:r>
          </a:p>
          <a:p>
            <a:pPr marL="285750" indent="-285750" algn="just">
              <a:buFont typeface="Arial" panose="020B0604020202020204" pitchFamily="34" charset="0"/>
              <a:buChar char="•"/>
            </a:pPr>
            <a:r>
              <a:rPr lang="en-US" sz="1400" dirty="0"/>
              <a:t>Pneumonia</a:t>
            </a:r>
          </a:p>
          <a:p>
            <a:pPr marL="285750" indent="-285750" algn="just">
              <a:buFont typeface="Arial" panose="020B0604020202020204" pitchFamily="34" charset="0"/>
              <a:buChar char="•"/>
            </a:pPr>
            <a:r>
              <a:rPr lang="en-US" sz="1400" dirty="0"/>
              <a:t>Pulmonary edema</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1201" y="381000"/>
            <a:ext cx="777857" cy="619044"/>
          </a:xfrm>
          <a:prstGeom prst="rect">
            <a:avLst/>
          </a:prstGeom>
        </p:spPr>
      </p:pic>
      <p:sp>
        <p:nvSpPr>
          <p:cNvPr id="4" name="TextBox 3"/>
          <p:cNvSpPr txBox="1"/>
          <p:nvPr/>
        </p:nvSpPr>
        <p:spPr>
          <a:xfrm>
            <a:off x="6243673" y="4326593"/>
            <a:ext cx="3890927"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i="1" dirty="0"/>
              <a:t>Death from Chronic Lower Respiratory Disease in the US: 160,201 (5.7%)</a:t>
            </a:r>
          </a:p>
        </p:txBody>
      </p:sp>
    </p:spTree>
    <p:extLst>
      <p:ext uri="{BB962C8B-B14F-4D97-AF65-F5344CB8AC3E}">
        <p14:creationId xmlns:p14="http://schemas.microsoft.com/office/powerpoint/2010/main" val="2612602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1"/>
            <a:ext cx="8915400" cy="4525963"/>
          </a:xfrm>
        </p:spPr>
        <p:txBody>
          <a:bodyPr/>
          <a:lstStyle/>
          <a:p>
            <a:pPr marL="0" indent="0">
              <a:buNone/>
            </a:pPr>
            <a:r>
              <a:rPr lang="en-US" sz="2000" b="1" dirty="0"/>
              <a:t>Sasha </a:t>
            </a:r>
            <a:r>
              <a:rPr lang="en-US" sz="2000" b="1" dirty="0" err="1"/>
              <a:t>Yakoleva</a:t>
            </a:r>
            <a:endParaRPr lang="en-US" sz="2000" b="1" dirty="0"/>
          </a:p>
          <a:p>
            <a:pPr lvl="1">
              <a:buFont typeface="Calibri" panose="020F0502020204030204" pitchFamily="34" charset="0"/>
              <a:buChar char="—"/>
            </a:pPr>
            <a:r>
              <a:rPr lang="en-US" sz="1600" dirty="0"/>
              <a:t>Breathe to Heal: Break Free From Asthma</a:t>
            </a:r>
          </a:p>
          <a:p>
            <a:pPr lvl="1">
              <a:buFont typeface="Calibri" panose="020F0502020204030204" pitchFamily="34" charset="0"/>
              <a:buChar char="—"/>
            </a:pPr>
            <a:endParaRPr lang="en-US" sz="1600" dirty="0"/>
          </a:p>
          <a:p>
            <a:endParaRPr lang="en-US" sz="1600" dirty="0"/>
          </a:p>
        </p:txBody>
      </p:sp>
      <p:sp>
        <p:nvSpPr>
          <p:cNvPr id="2" name="Title 1"/>
          <p:cNvSpPr>
            <a:spLocks noGrp="1"/>
          </p:cNvSpPr>
          <p:nvPr>
            <p:ph type="title"/>
          </p:nvPr>
        </p:nvSpPr>
        <p:spPr>
          <a:xfrm>
            <a:off x="609600" y="274638"/>
            <a:ext cx="10972800" cy="1143000"/>
          </a:xfrm>
        </p:spPr>
        <p:txBody>
          <a:bodyPr/>
          <a:lstStyle/>
          <a:p>
            <a:r>
              <a:rPr lang="en-US" b="1" dirty="0"/>
              <a:t>Buteyko Breathing Normalization</a:t>
            </a:r>
          </a:p>
        </p:txBody>
      </p:sp>
      <p:sp>
        <p:nvSpPr>
          <p:cNvPr id="4" name="Slide Number Placeholder 3"/>
          <p:cNvSpPr>
            <a:spLocks noGrp="1"/>
          </p:cNvSpPr>
          <p:nvPr>
            <p:ph type="sldNum" sz="quarter" idx="12"/>
          </p:nvPr>
        </p:nvSpPr>
        <p:spPr/>
        <p:txBody>
          <a:bodyPr/>
          <a:lstStyle/>
          <a:p>
            <a:fld id="{7C4A7A4F-25D2-44C7-8F60-E6F823069186}" type="slidenum">
              <a:rPr lang="en-US" smtClean="0"/>
              <a:pPr/>
              <a:t>39</a:t>
            </a:fld>
            <a:r>
              <a:rPr lang="en-US" dirty="0"/>
              <a:t> of 132</a:t>
            </a:r>
          </a:p>
        </p:txBody>
      </p:sp>
      <p:sp>
        <p:nvSpPr>
          <p:cNvPr id="8" name="TextBox 7"/>
          <p:cNvSpPr txBox="1"/>
          <p:nvPr/>
        </p:nvSpPr>
        <p:spPr>
          <a:xfrm>
            <a:off x="1981200" y="2419103"/>
            <a:ext cx="7010400" cy="175432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indent="-171450">
              <a:buFont typeface="Arial" panose="020B0604020202020204" pitchFamily="34" charset="0"/>
              <a:buChar char="•"/>
            </a:pPr>
            <a:r>
              <a:rPr lang="en-US" sz="1200" dirty="0"/>
              <a:t>Breathing rate is controlled not by the amount of oxygen in the blood but by the amount of carbon dioxide (CO2), the gas that regulates the acid-base level of the blood.</a:t>
            </a:r>
          </a:p>
          <a:p>
            <a:pPr marL="171450" indent="-171450">
              <a:buFont typeface="Arial" panose="020B0604020202020204" pitchFamily="34" charset="0"/>
              <a:buChar char="•"/>
            </a:pPr>
            <a:r>
              <a:rPr lang="en-US" sz="1200" dirty="0"/>
              <a:t>A deficiency of CO2 in the lungs must be present in order for allergic inflammation of the bronchial tubes to appear or to flare up.</a:t>
            </a:r>
          </a:p>
          <a:p>
            <a:pPr marL="171450" indent="-171450">
              <a:buFont typeface="Arial" panose="020B0604020202020204" pitchFamily="34" charset="0"/>
              <a:buChar char="•"/>
            </a:pPr>
            <a:r>
              <a:rPr lang="en-US" sz="1200" dirty="0"/>
              <a:t>Conventional medicine does not know the cause of asthma…the main cause of this disease —hyperventilation — the removal of which brings about the cure for an asthmatic and provides prevention.</a:t>
            </a:r>
          </a:p>
          <a:p>
            <a:pPr marL="171450" indent="-171450">
              <a:buFont typeface="Arial" panose="020B0604020202020204" pitchFamily="34" charset="0"/>
              <a:buChar char="•"/>
            </a:pPr>
            <a:r>
              <a:rPr lang="en-US" sz="1200" dirty="0"/>
              <a:t>Hyperventilation was not only a cause of asthma but also about one hundred and fifty of the most widespread diseases.</a:t>
            </a:r>
          </a:p>
          <a:p>
            <a:pPr marL="171450" indent="-171450">
              <a:buFont typeface="Arial" panose="020B0604020202020204" pitchFamily="34" charset="0"/>
              <a:buChar char="•"/>
            </a:pPr>
            <a:r>
              <a:rPr lang="en-US" sz="1200" dirty="0"/>
              <a:t>You will only conquer asthma if you can raise your CP (Control Pause).</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1312" y="2419103"/>
            <a:ext cx="1250898" cy="18288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4536117"/>
            <a:ext cx="3962400" cy="2096468"/>
          </a:xfrm>
          <a:prstGeom prst="rect">
            <a:avLst/>
          </a:prstGeom>
        </p:spPr>
      </p:pic>
      <p:sp>
        <p:nvSpPr>
          <p:cNvPr id="12" name="TextBox 11"/>
          <p:cNvSpPr txBox="1"/>
          <p:nvPr/>
        </p:nvSpPr>
        <p:spPr>
          <a:xfrm>
            <a:off x="6778410" y="4992331"/>
            <a:ext cx="3733800" cy="123110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b="1" u="sng" dirty="0"/>
              <a:t>Buteyko Breathing Exercise:</a:t>
            </a:r>
          </a:p>
          <a:p>
            <a:pPr marL="228600" indent="-228600">
              <a:buFont typeface="+mj-lt"/>
              <a:buAutoNum type="arabicPeriod"/>
            </a:pPr>
            <a:r>
              <a:rPr lang="en-US" sz="1200" dirty="0"/>
              <a:t>Asthma attacks will stop when they have a morning CP (Control Pause) greater than 20 seconds.</a:t>
            </a:r>
          </a:p>
          <a:p>
            <a:pPr marL="228600" indent="-228600">
              <a:buFont typeface="+mj-lt"/>
              <a:buAutoNum type="arabicPeriod"/>
            </a:pPr>
            <a:r>
              <a:rPr lang="en-US" sz="1200" dirty="0"/>
              <a:t>If your morning PMP (Positive Maximum Pause) is more that 40, you will know that you are free of viral and other infections.</a:t>
            </a:r>
          </a:p>
        </p:txBody>
      </p:sp>
    </p:spTree>
    <p:extLst>
      <p:ext uri="{BB962C8B-B14F-4D97-AF65-F5344CB8AC3E}">
        <p14:creationId xmlns:p14="http://schemas.microsoft.com/office/powerpoint/2010/main" val="2334397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59557"/>
            <a:ext cx="8229600" cy="1143000"/>
          </a:xfrm>
        </p:spPr>
        <p:txBody>
          <a:bodyPr>
            <a:normAutofit/>
          </a:bodyPr>
          <a:lstStyle/>
          <a:p>
            <a:r>
              <a:rPr lang="en-US" b="1" dirty="0">
                <a:effectLst>
                  <a:outerShdw blurRad="38100" dist="38100" dir="2700000" algn="tl">
                    <a:srgbClr val="000000">
                      <a:alpha val="43137"/>
                    </a:srgbClr>
                  </a:outerShdw>
                </a:effectLst>
              </a:rPr>
              <a:t>Causes of Death</a:t>
            </a:r>
            <a:endParaRPr lang="en-US" b="1" dirty="0"/>
          </a:p>
        </p:txBody>
      </p:sp>
      <p:sp>
        <p:nvSpPr>
          <p:cNvPr id="6" name="Slide Number Placeholder 5"/>
          <p:cNvSpPr>
            <a:spLocks noGrp="1"/>
          </p:cNvSpPr>
          <p:nvPr>
            <p:ph type="sldNum" sz="quarter" idx="12"/>
          </p:nvPr>
        </p:nvSpPr>
        <p:spPr/>
        <p:txBody>
          <a:bodyPr/>
          <a:lstStyle/>
          <a:p>
            <a:fld id="{7C4A7A4F-25D2-44C7-8F60-E6F823069186}" type="slidenum">
              <a:rPr lang="en-US" smtClean="0"/>
              <a:pPr/>
              <a:t>4</a:t>
            </a:fld>
            <a:r>
              <a:rPr lang="en-US" dirty="0"/>
              <a:t> of 132</a:t>
            </a:r>
          </a:p>
        </p:txBody>
      </p:sp>
      <p:sp>
        <p:nvSpPr>
          <p:cNvPr id="3" name="TextBox 2"/>
          <p:cNvSpPr txBox="1"/>
          <p:nvPr/>
        </p:nvSpPr>
        <p:spPr>
          <a:xfrm>
            <a:off x="1371600" y="2286000"/>
            <a:ext cx="2514600" cy="92333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b="1" u="sng" dirty="0"/>
              <a:t>World Population: </a:t>
            </a:r>
            <a:r>
              <a:rPr lang="en-US" b="1" dirty="0"/>
              <a:t>8,060,005,800</a:t>
            </a:r>
          </a:p>
          <a:p>
            <a:pPr algn="ctr"/>
            <a:endParaRPr lang="en-US" dirty="0"/>
          </a:p>
        </p:txBody>
      </p:sp>
      <p:sp>
        <p:nvSpPr>
          <p:cNvPr id="4" name="TextBox 3"/>
          <p:cNvSpPr txBox="1"/>
          <p:nvPr/>
        </p:nvSpPr>
        <p:spPr>
          <a:xfrm>
            <a:off x="5029200" y="2286000"/>
            <a:ext cx="5638800" cy="273921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b="1" u="sng" dirty="0"/>
              <a:t>Health of the World as of 9/2023:</a:t>
            </a:r>
          </a:p>
          <a:p>
            <a:pPr marL="342900" indent="-342900">
              <a:buFont typeface="+mj-lt"/>
              <a:buAutoNum type="arabicPeriod"/>
            </a:pPr>
            <a:r>
              <a:rPr lang="en-US" sz="1400" dirty="0"/>
              <a:t>Deaths caused by Abortions: </a:t>
            </a:r>
            <a:r>
              <a:rPr lang="en-US" sz="1400" b="1" dirty="0"/>
              <a:t>31,043,440</a:t>
            </a:r>
          </a:p>
          <a:p>
            <a:pPr marL="342900" indent="-342900">
              <a:buFont typeface="+mj-lt"/>
              <a:buAutoNum type="arabicPeriod"/>
            </a:pPr>
            <a:r>
              <a:rPr lang="en-US" sz="1400" dirty="0"/>
              <a:t>* Cardiovascular Diseases (CVDs): </a:t>
            </a:r>
            <a:r>
              <a:rPr lang="en-US" sz="1400" b="1" dirty="0"/>
              <a:t>17.9 million</a:t>
            </a:r>
            <a:endParaRPr lang="en-US" sz="1400" b="1" dirty="0">
              <a:solidFill>
                <a:schemeClr val="accent6">
                  <a:lumMod val="60000"/>
                  <a:lumOff val="40000"/>
                </a:schemeClr>
              </a:solidFill>
            </a:endParaRPr>
          </a:p>
          <a:p>
            <a:pPr marL="342900" indent="-342900">
              <a:buFont typeface="+mj-lt"/>
              <a:buAutoNum type="arabicPeriod"/>
            </a:pPr>
            <a:r>
              <a:rPr lang="en-US" sz="1400" dirty="0"/>
              <a:t>Deaths caused by Communicable Disease: </a:t>
            </a:r>
            <a:r>
              <a:rPr lang="en-US" sz="1400" b="1" dirty="0"/>
              <a:t>9,023,751</a:t>
            </a:r>
            <a:endParaRPr lang="en-US" sz="1400" b="1" dirty="0">
              <a:solidFill>
                <a:schemeClr val="accent6">
                  <a:lumMod val="60000"/>
                  <a:lumOff val="40000"/>
                </a:schemeClr>
              </a:solidFill>
            </a:endParaRPr>
          </a:p>
          <a:p>
            <a:pPr marL="342900" indent="-342900">
              <a:buFont typeface="+mj-lt"/>
              <a:buAutoNum type="arabicPeriod"/>
            </a:pPr>
            <a:r>
              <a:rPr lang="en-US" sz="1400" dirty="0"/>
              <a:t>Deaths caused by Covid-19: </a:t>
            </a:r>
            <a:r>
              <a:rPr lang="en-US" sz="1400" b="1" dirty="0"/>
              <a:t>6,914,414</a:t>
            </a:r>
            <a:endParaRPr lang="en-US" sz="1400" b="1" dirty="0">
              <a:solidFill>
                <a:schemeClr val="accent6">
                  <a:lumMod val="60000"/>
                  <a:lumOff val="40000"/>
                </a:schemeClr>
              </a:solidFill>
            </a:endParaRPr>
          </a:p>
          <a:p>
            <a:pPr marL="342900" indent="-342900">
              <a:buFont typeface="+mj-lt"/>
              <a:buAutoNum type="arabicPeriod"/>
            </a:pPr>
            <a:r>
              <a:rPr lang="en-US" sz="1400" dirty="0"/>
              <a:t>Deaths caused by Cancer: </a:t>
            </a:r>
            <a:r>
              <a:rPr lang="en-US" sz="1400" b="1" dirty="0"/>
              <a:t>5,709,054</a:t>
            </a:r>
            <a:endParaRPr lang="en-US" sz="1400" b="1" dirty="0">
              <a:solidFill>
                <a:schemeClr val="accent6">
                  <a:lumMod val="60000"/>
                  <a:lumOff val="40000"/>
                </a:schemeClr>
              </a:solidFill>
            </a:endParaRPr>
          </a:p>
          <a:p>
            <a:pPr marL="342900" indent="-342900">
              <a:buFont typeface="+mj-lt"/>
              <a:buAutoNum type="arabicPeriod"/>
            </a:pPr>
            <a:r>
              <a:rPr lang="en-US" sz="1400" dirty="0"/>
              <a:t>Deaths caused by Smoking: </a:t>
            </a:r>
            <a:r>
              <a:rPr lang="en-US" sz="1400" b="1" dirty="0"/>
              <a:t>3,474,946</a:t>
            </a:r>
            <a:endParaRPr lang="en-US" sz="1400" b="1" dirty="0">
              <a:solidFill>
                <a:schemeClr val="accent6">
                  <a:lumMod val="60000"/>
                  <a:lumOff val="40000"/>
                </a:schemeClr>
              </a:solidFill>
            </a:endParaRPr>
          </a:p>
          <a:p>
            <a:pPr marL="342900" indent="-342900">
              <a:buFont typeface="+mj-lt"/>
              <a:buAutoNum type="arabicPeriod"/>
            </a:pPr>
            <a:r>
              <a:rPr lang="en-US" sz="1400" dirty="0"/>
              <a:t>Deaths caused by Alcohol: </a:t>
            </a:r>
            <a:r>
              <a:rPr lang="en-US" sz="1400" b="1" dirty="0"/>
              <a:t>1,738,564</a:t>
            </a:r>
            <a:endParaRPr lang="en-US" sz="1400" b="1" dirty="0">
              <a:solidFill>
                <a:schemeClr val="accent6">
                  <a:lumMod val="60000"/>
                  <a:lumOff val="40000"/>
                </a:schemeClr>
              </a:solidFill>
            </a:endParaRPr>
          </a:p>
          <a:p>
            <a:pPr marL="342900" indent="-342900">
              <a:buFont typeface="+mj-lt"/>
              <a:buAutoNum type="arabicPeriod"/>
            </a:pPr>
            <a:r>
              <a:rPr lang="en-US" sz="1400" dirty="0"/>
              <a:t>Deaths caused by HIV/AIDS: </a:t>
            </a:r>
            <a:r>
              <a:rPr lang="en-US" sz="1400" b="1" dirty="0"/>
              <a:t>1,168,550</a:t>
            </a:r>
            <a:endParaRPr lang="en-US" sz="1400" b="1" dirty="0">
              <a:solidFill>
                <a:schemeClr val="accent6">
                  <a:lumMod val="60000"/>
                  <a:lumOff val="40000"/>
                </a:schemeClr>
              </a:solidFill>
            </a:endParaRPr>
          </a:p>
          <a:p>
            <a:pPr marL="342900" indent="-342900">
              <a:buFont typeface="+mj-lt"/>
              <a:buAutoNum type="arabicPeriod"/>
            </a:pPr>
            <a:r>
              <a:rPr lang="en-US" sz="1400" dirty="0"/>
              <a:t>Road traffic accident fatalities: </a:t>
            </a:r>
            <a:r>
              <a:rPr lang="en-US" sz="1400" b="1" dirty="0"/>
              <a:t>938,347</a:t>
            </a:r>
            <a:endParaRPr lang="en-US" sz="1400" b="1" dirty="0">
              <a:solidFill>
                <a:schemeClr val="accent6">
                  <a:lumMod val="60000"/>
                  <a:lumOff val="40000"/>
                </a:schemeClr>
              </a:solidFill>
            </a:endParaRPr>
          </a:p>
          <a:p>
            <a:pPr marL="342900" indent="-342900">
              <a:buFont typeface="+mj-lt"/>
              <a:buAutoNum type="arabicPeriod"/>
            </a:pPr>
            <a:r>
              <a:rPr lang="en-US" sz="1400" dirty="0"/>
              <a:t>Deaths caused by Suicides: </a:t>
            </a:r>
            <a:r>
              <a:rPr lang="en-US" sz="1400" b="1" dirty="0"/>
              <a:t>745,411</a:t>
            </a:r>
            <a:endParaRPr lang="en-US" sz="1400" b="1" dirty="0">
              <a:solidFill>
                <a:schemeClr val="accent6">
                  <a:lumMod val="60000"/>
                  <a:lumOff val="40000"/>
                </a:schemeClr>
              </a:solidFill>
            </a:endParaRPr>
          </a:p>
          <a:p>
            <a:pPr marL="342900" indent="-342900">
              <a:buFont typeface="+mj-lt"/>
              <a:buAutoNum type="arabicPeriod"/>
            </a:pPr>
            <a:r>
              <a:rPr lang="en-US" sz="1400" dirty="0"/>
              <a:t>Deaths caused by Seasonal Flu: </a:t>
            </a:r>
            <a:r>
              <a:rPr lang="en-US" sz="1400" b="1" dirty="0"/>
              <a:t>350,504</a:t>
            </a:r>
            <a:endParaRPr lang="en-US" sz="1400" b="1" dirty="0">
              <a:solidFill>
                <a:schemeClr val="accent6">
                  <a:lumMod val="60000"/>
                  <a:lumOff val="40000"/>
                </a:schemeClr>
              </a:solidFill>
            </a:endParaRPr>
          </a:p>
        </p:txBody>
      </p:sp>
      <p:sp>
        <p:nvSpPr>
          <p:cNvPr id="5" name="TextBox 4"/>
          <p:cNvSpPr txBox="1"/>
          <p:nvPr/>
        </p:nvSpPr>
        <p:spPr>
          <a:xfrm>
            <a:off x="5029200" y="5257800"/>
            <a:ext cx="563880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dirty="0"/>
              <a:t>Data from website: Worldometers.info</a:t>
            </a:r>
          </a:p>
        </p:txBody>
      </p:sp>
      <p:pic>
        <p:nvPicPr>
          <p:cNvPr id="1026" name="Picture 2" descr="Definitions of Maternal Mortality - P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810000"/>
            <a:ext cx="2512794" cy="1817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471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600201"/>
            <a:ext cx="9296400" cy="4525963"/>
          </a:xfrm>
        </p:spPr>
        <p:txBody>
          <a:bodyPr/>
          <a:lstStyle/>
          <a:p>
            <a:pPr marL="0" indent="0">
              <a:buNone/>
            </a:pPr>
            <a:r>
              <a:rPr lang="en-US" sz="2000" b="1" dirty="0"/>
              <a:t>Sharon Salzberg</a:t>
            </a:r>
          </a:p>
          <a:p>
            <a:pPr lvl="1">
              <a:buFont typeface="Calibri" panose="020F0502020204030204" pitchFamily="34" charset="0"/>
              <a:buChar char="—"/>
            </a:pPr>
            <a:r>
              <a:rPr lang="en-US" sz="1600" dirty="0"/>
              <a:t>Real Happiness: The Power of Meditation</a:t>
            </a:r>
          </a:p>
          <a:p>
            <a:pPr lvl="1">
              <a:buFont typeface="Calibri" panose="020F0502020204030204" pitchFamily="34" charset="0"/>
              <a:buChar char="—"/>
            </a:pPr>
            <a:r>
              <a:rPr lang="en-US" sz="1600" dirty="0"/>
              <a:t>Real Happiness at Work</a:t>
            </a:r>
          </a:p>
          <a:p>
            <a:pPr>
              <a:buFont typeface="Calibri" panose="020F0502020204030204" pitchFamily="34" charset="0"/>
              <a:buChar char="—"/>
            </a:pPr>
            <a:endParaRPr lang="en-US" sz="1600" dirty="0"/>
          </a:p>
          <a:p>
            <a:pPr marL="0" indent="0">
              <a:buNone/>
            </a:pPr>
            <a:r>
              <a:rPr lang="en-US" sz="2000" b="1" dirty="0" err="1"/>
              <a:t>Thich</a:t>
            </a:r>
            <a:r>
              <a:rPr lang="en-US" sz="2000" b="1" dirty="0"/>
              <a:t> </a:t>
            </a:r>
            <a:r>
              <a:rPr lang="en-US" sz="2000" b="1" dirty="0" err="1"/>
              <a:t>Nhat</a:t>
            </a:r>
            <a:r>
              <a:rPr lang="en-US" sz="2000" b="1" dirty="0"/>
              <a:t> Hanh</a:t>
            </a:r>
          </a:p>
          <a:p>
            <a:pPr lvl="1">
              <a:buFont typeface="Calibri" panose="020F0502020204030204" pitchFamily="34" charset="0"/>
              <a:buChar char="—"/>
            </a:pPr>
            <a:r>
              <a:rPr lang="en-US" sz="1600" dirty="0"/>
              <a:t>The Miracle of Mindfulness</a:t>
            </a:r>
          </a:p>
          <a:p>
            <a:endParaRPr lang="en-US" sz="1600" dirty="0"/>
          </a:p>
          <a:p>
            <a:pPr marL="0" indent="0">
              <a:buNone/>
            </a:pPr>
            <a:r>
              <a:rPr lang="en-US" sz="2000" b="1" dirty="0"/>
              <a:t>Jon </a:t>
            </a:r>
            <a:r>
              <a:rPr lang="en-US" sz="2000" b="1" dirty="0" err="1"/>
              <a:t>Kabat</a:t>
            </a:r>
            <a:r>
              <a:rPr lang="en-US" sz="2000" b="1" dirty="0"/>
              <a:t>-Zinn</a:t>
            </a:r>
          </a:p>
          <a:p>
            <a:pPr lvl="1">
              <a:buFont typeface="Calibri" panose="020F0502020204030204" pitchFamily="34" charset="0"/>
              <a:buChar char="—"/>
            </a:pPr>
            <a:r>
              <a:rPr lang="en-US" sz="1600" dirty="0"/>
              <a:t>Mindfulness for Beginners</a:t>
            </a:r>
          </a:p>
          <a:p>
            <a:pPr lvl="1">
              <a:buFont typeface="Calibri" panose="020F0502020204030204" pitchFamily="34" charset="0"/>
              <a:buChar char="—"/>
            </a:pPr>
            <a:r>
              <a:rPr lang="en-US" sz="1600" dirty="0"/>
              <a:t>Wherever You Go, There You Are</a:t>
            </a:r>
          </a:p>
          <a:p>
            <a:endParaRPr lang="en-US" sz="1600" dirty="0"/>
          </a:p>
        </p:txBody>
      </p:sp>
      <p:sp>
        <p:nvSpPr>
          <p:cNvPr id="2" name="Title 1"/>
          <p:cNvSpPr>
            <a:spLocks noGrp="1"/>
          </p:cNvSpPr>
          <p:nvPr>
            <p:ph type="title"/>
          </p:nvPr>
        </p:nvSpPr>
        <p:spPr>
          <a:xfrm>
            <a:off x="609600" y="274638"/>
            <a:ext cx="10972800" cy="1143000"/>
          </a:xfrm>
        </p:spPr>
        <p:txBody>
          <a:bodyPr/>
          <a:lstStyle/>
          <a:p>
            <a:r>
              <a:rPr lang="en-US" b="1" dirty="0"/>
              <a:t>Mindfulness Meditation</a:t>
            </a:r>
          </a:p>
        </p:txBody>
      </p:sp>
      <p:sp>
        <p:nvSpPr>
          <p:cNvPr id="10" name="Slide Number Placeholder 9"/>
          <p:cNvSpPr>
            <a:spLocks noGrp="1"/>
          </p:cNvSpPr>
          <p:nvPr>
            <p:ph type="sldNum" sz="quarter" idx="12"/>
          </p:nvPr>
        </p:nvSpPr>
        <p:spPr/>
        <p:txBody>
          <a:bodyPr/>
          <a:lstStyle/>
          <a:p>
            <a:fld id="{7C4A7A4F-25D2-44C7-8F60-E6F823069186}" type="slidenum">
              <a:rPr lang="en-US" smtClean="0"/>
              <a:pPr/>
              <a:t>40</a:t>
            </a:fld>
            <a:r>
              <a:rPr lang="en-US" dirty="0"/>
              <a:t> of 132</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6800" y="4859386"/>
            <a:ext cx="1258210" cy="1828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7170" y="4864803"/>
            <a:ext cx="1386230" cy="1828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1601225"/>
            <a:ext cx="1371600" cy="18288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6695" y="1571082"/>
            <a:ext cx="1400862" cy="1828800"/>
          </a:xfrm>
          <a:prstGeom prst="rect">
            <a:avLst/>
          </a:prstGeom>
        </p:spPr>
      </p:pic>
      <p:sp>
        <p:nvSpPr>
          <p:cNvPr id="8" name="TextBox 7"/>
          <p:cNvSpPr txBox="1"/>
          <p:nvPr/>
        </p:nvSpPr>
        <p:spPr>
          <a:xfrm>
            <a:off x="1840121" y="4913636"/>
            <a:ext cx="4534446" cy="175432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indent="-171450">
              <a:buFont typeface="Arial" panose="020B0604020202020204" pitchFamily="34" charset="0"/>
              <a:buChar char="•"/>
            </a:pPr>
            <a:r>
              <a:rPr lang="en-US" sz="1200" i="1" dirty="0"/>
              <a:t>Why heartfulness is synonymous with true mindfulness</a:t>
            </a:r>
          </a:p>
          <a:p>
            <a:pPr marL="171450" indent="-171450">
              <a:buFont typeface="Arial" panose="020B0604020202020204" pitchFamily="34" charset="0"/>
              <a:buChar char="•"/>
            </a:pPr>
            <a:r>
              <a:rPr lang="en-US" sz="1200" i="1" dirty="0"/>
              <a:t>The value of coming back to our bodies and to our senses over and over again</a:t>
            </a:r>
          </a:p>
          <a:p>
            <a:pPr marL="171450" indent="-171450">
              <a:buFont typeface="Arial" panose="020B0604020202020204" pitchFamily="34" charset="0"/>
              <a:buChar char="•"/>
            </a:pPr>
            <a:r>
              <a:rPr lang="en-US" sz="1200" i="1" dirty="0"/>
              <a:t>How our thoughts “self-liberate” when touched by awareness</a:t>
            </a:r>
          </a:p>
          <a:p>
            <a:pPr marL="171450" indent="-171450">
              <a:buFont typeface="Arial" panose="020B0604020202020204" pitchFamily="34" charset="0"/>
              <a:buChar char="•"/>
            </a:pPr>
            <a:r>
              <a:rPr lang="en-US" sz="1200" i="1" dirty="0"/>
              <a:t>Moving beyond our “story” into direct experience</a:t>
            </a:r>
          </a:p>
          <a:p>
            <a:pPr marL="171450" indent="-171450">
              <a:buFont typeface="Arial" panose="020B0604020202020204" pitchFamily="34" charset="0"/>
              <a:buChar char="•"/>
            </a:pPr>
            <a:r>
              <a:rPr lang="en-US" sz="1200" i="1" dirty="0"/>
              <a:t>Stabilizing our attention and presence amidst daily activities</a:t>
            </a:r>
          </a:p>
          <a:p>
            <a:pPr marL="171450" indent="-171450">
              <a:buFont typeface="Arial" panose="020B0604020202020204" pitchFamily="34" charset="0"/>
              <a:buChar char="•"/>
            </a:pPr>
            <a:r>
              <a:rPr lang="en-US" sz="1200" i="1" dirty="0"/>
              <a:t>The three poisons that cause suffering—and their antidotes</a:t>
            </a:r>
          </a:p>
          <a:p>
            <a:pPr marL="171450" indent="-171450">
              <a:buFont typeface="Arial" panose="020B0604020202020204" pitchFamily="34" charset="0"/>
              <a:buChar char="•"/>
            </a:pPr>
            <a:r>
              <a:rPr lang="en-US" sz="1200" i="1" dirty="0"/>
              <a:t>How mindfulness heals, even after the fact</a:t>
            </a:r>
          </a:p>
          <a:p>
            <a:pPr marL="171450" indent="-171450">
              <a:buFont typeface="Arial" panose="020B0604020202020204" pitchFamily="34" charset="0"/>
              <a:buChar char="•"/>
            </a:pPr>
            <a:r>
              <a:rPr lang="en-US" sz="1200" i="1" dirty="0"/>
              <a:t>Reclaiming our wholeness, and more</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3846" y="3202871"/>
            <a:ext cx="1214328" cy="1828800"/>
          </a:xfrm>
          <a:prstGeom prst="rect">
            <a:avLst/>
          </a:prstGeom>
        </p:spPr>
      </p:pic>
    </p:spTree>
    <p:extLst>
      <p:ext uri="{BB962C8B-B14F-4D97-AF65-F5344CB8AC3E}">
        <p14:creationId xmlns:p14="http://schemas.microsoft.com/office/powerpoint/2010/main" val="32461752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600200"/>
            <a:ext cx="7853444" cy="3429000"/>
          </a:xfrm>
        </p:spPr>
        <p:txBody>
          <a:bodyPr>
            <a:normAutofit/>
          </a:bodyPr>
          <a:lstStyle/>
          <a:p>
            <a:pPr algn="just"/>
            <a:r>
              <a:rPr lang="en-US" sz="1600" dirty="0"/>
              <a:t>Remember, digestion starts in the mouth, chew your food well</a:t>
            </a:r>
          </a:p>
          <a:p>
            <a:pPr algn="just"/>
            <a:r>
              <a:rPr lang="en-US" sz="1600" b="1" dirty="0"/>
              <a:t>Digestive juices</a:t>
            </a:r>
            <a:r>
              <a:rPr lang="en-US" sz="1600" dirty="0"/>
              <a:t>: saliva, stomach acid, bile, and enzymes</a:t>
            </a:r>
          </a:p>
          <a:p>
            <a:pPr algn="just"/>
            <a:r>
              <a:rPr lang="en-US" sz="1600" b="1" dirty="0"/>
              <a:t>Pancreas</a:t>
            </a:r>
            <a:r>
              <a:rPr lang="en-US" sz="1600" dirty="0"/>
              <a:t>: makes digestive juice that has enzymes that break down carbohydrates, fats, and proteins</a:t>
            </a:r>
          </a:p>
          <a:p>
            <a:pPr algn="just"/>
            <a:r>
              <a:rPr lang="en-US" sz="1600" b="1" dirty="0"/>
              <a:t>Liver</a:t>
            </a:r>
            <a:r>
              <a:rPr lang="en-US" sz="1600" dirty="0"/>
              <a:t>: makes digestive juice called bile that helps digest fats and some vitamins </a:t>
            </a:r>
          </a:p>
          <a:p>
            <a:pPr algn="just"/>
            <a:r>
              <a:rPr lang="en-US" sz="1600" b="1" dirty="0"/>
              <a:t>Gallbladder</a:t>
            </a:r>
            <a:r>
              <a:rPr lang="en-US" sz="1600" dirty="0"/>
              <a:t>: stores bile between meals</a:t>
            </a:r>
          </a:p>
          <a:p>
            <a:pPr algn="just"/>
            <a:r>
              <a:rPr lang="en-US" sz="1600" b="1" dirty="0"/>
              <a:t>Small Intestine</a:t>
            </a:r>
            <a:r>
              <a:rPr lang="en-US" sz="1600" dirty="0"/>
              <a:t>: makes digestive juice, mixes with bile and pancreatic juice to complete the breakdown of proteins, carbohydrates, and fats. Bacteria in small intestine make some of the enzymes needed to digest carbohydrates</a:t>
            </a:r>
          </a:p>
          <a:p>
            <a:pPr algn="just"/>
            <a:r>
              <a:rPr lang="en-US" sz="1600" b="1" dirty="0"/>
              <a:t>Large Intestine</a:t>
            </a:r>
            <a:r>
              <a:rPr lang="en-US" sz="1600" dirty="0"/>
              <a:t>: bacteria in Large Intestine help break down remaining nutrients and make vitamin K. Waste products of digestion become stool</a:t>
            </a:r>
          </a:p>
          <a:p>
            <a:pPr algn="just"/>
            <a:r>
              <a:rPr lang="en-US" sz="1600" dirty="0"/>
              <a:t>Nerves and Hormones help control the digestive process</a:t>
            </a:r>
          </a:p>
        </p:txBody>
      </p:sp>
      <p:sp>
        <p:nvSpPr>
          <p:cNvPr id="2" name="Title 1"/>
          <p:cNvSpPr>
            <a:spLocks noGrp="1"/>
          </p:cNvSpPr>
          <p:nvPr>
            <p:ph type="title"/>
          </p:nvPr>
        </p:nvSpPr>
        <p:spPr>
          <a:xfrm>
            <a:off x="609600" y="274638"/>
            <a:ext cx="10972800" cy="1143000"/>
          </a:xfrm>
        </p:spPr>
        <p:txBody>
          <a:bodyPr/>
          <a:lstStyle/>
          <a:p>
            <a:r>
              <a:rPr lang="en-US" b="1" dirty="0"/>
              <a:t>The Digestive System</a:t>
            </a:r>
          </a:p>
        </p:txBody>
      </p:sp>
      <p:sp>
        <p:nvSpPr>
          <p:cNvPr id="9" name="Slide Number Placeholder 8"/>
          <p:cNvSpPr>
            <a:spLocks noGrp="1"/>
          </p:cNvSpPr>
          <p:nvPr>
            <p:ph type="sldNum" sz="quarter" idx="12"/>
          </p:nvPr>
        </p:nvSpPr>
        <p:spPr/>
        <p:txBody>
          <a:bodyPr/>
          <a:lstStyle/>
          <a:p>
            <a:fld id="{7C4A7A4F-25D2-44C7-8F60-E6F823069186}" type="slidenum">
              <a:rPr lang="en-US" smtClean="0"/>
              <a:pPr/>
              <a:t>41</a:t>
            </a:fld>
            <a:r>
              <a:rPr lang="en-US" dirty="0"/>
              <a:t> of 132</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1600" y="1676400"/>
            <a:ext cx="2195593" cy="2590800"/>
          </a:xfrm>
          <a:prstGeom prst="rect">
            <a:avLst/>
          </a:prstGeom>
        </p:spPr>
      </p:pic>
      <p:sp>
        <p:nvSpPr>
          <p:cNvPr id="5" name="TextBox 4"/>
          <p:cNvSpPr txBox="1"/>
          <p:nvPr/>
        </p:nvSpPr>
        <p:spPr>
          <a:xfrm>
            <a:off x="1224044" y="5092005"/>
            <a:ext cx="1766806" cy="138499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Leaky Gut Syndrome</a:t>
            </a:r>
            <a:r>
              <a:rPr lang="en-US" sz="1400" dirty="0"/>
              <a:t>: a digestive condition in which bacteria and toxins are able to “leak” through the intestinal wall </a:t>
            </a:r>
          </a:p>
        </p:txBody>
      </p:sp>
      <p:sp>
        <p:nvSpPr>
          <p:cNvPr id="6" name="TextBox 5"/>
          <p:cNvSpPr txBox="1"/>
          <p:nvPr/>
        </p:nvSpPr>
        <p:spPr>
          <a:xfrm>
            <a:off x="4648200" y="5092005"/>
            <a:ext cx="2667000" cy="138499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Irritable Bowel Syndrome (IBS)</a:t>
            </a:r>
            <a:r>
              <a:rPr lang="en-US" sz="1400" dirty="0"/>
              <a:t>:  common disorder that affects the large intestine. Signs and symptoms include cramping, abdominal pain, bloating, gas, and diarrhea or constipation, or both </a:t>
            </a:r>
          </a:p>
        </p:txBody>
      </p:sp>
      <p:sp>
        <p:nvSpPr>
          <p:cNvPr id="7" name="TextBox 6"/>
          <p:cNvSpPr txBox="1"/>
          <p:nvPr/>
        </p:nvSpPr>
        <p:spPr>
          <a:xfrm>
            <a:off x="9053593" y="5092005"/>
            <a:ext cx="1981200" cy="138499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Inflammatory Bowel Diseases (IBD) or Crohn’s Disease</a:t>
            </a:r>
            <a:r>
              <a:rPr lang="en-US" sz="1400" dirty="0"/>
              <a:t>:  a chronic inflammatory condition of the gastrointestinal tract.</a:t>
            </a:r>
          </a:p>
        </p:txBody>
      </p:sp>
      <p:sp>
        <p:nvSpPr>
          <p:cNvPr id="8" name="TextBox 7"/>
          <p:cNvSpPr txBox="1"/>
          <p:nvPr/>
        </p:nvSpPr>
        <p:spPr>
          <a:xfrm>
            <a:off x="8984496" y="4343400"/>
            <a:ext cx="2209800" cy="43088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100" i="1" dirty="0"/>
              <a:t>“All Disease Begins in The Gut”  ~Hippocrates</a:t>
            </a:r>
          </a:p>
        </p:txBody>
      </p:sp>
    </p:spTree>
    <p:extLst>
      <p:ext uri="{BB962C8B-B14F-4D97-AF65-F5344CB8AC3E}">
        <p14:creationId xmlns:p14="http://schemas.microsoft.com/office/powerpoint/2010/main" val="32179561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600200"/>
            <a:ext cx="8991600" cy="5029200"/>
          </a:xfrm>
        </p:spPr>
        <p:txBody>
          <a:bodyPr>
            <a:normAutofit/>
          </a:bodyPr>
          <a:lstStyle/>
          <a:p>
            <a:pPr marL="0" indent="0">
              <a:buNone/>
            </a:pPr>
            <a:r>
              <a:rPr lang="en-US" sz="2000" b="1" dirty="0"/>
              <a:t>John </a:t>
            </a:r>
            <a:r>
              <a:rPr lang="en-US" sz="2000" b="1" dirty="0" err="1"/>
              <a:t>Yudkin</a:t>
            </a:r>
            <a:endParaRPr lang="en-US" sz="2000" b="1" dirty="0"/>
          </a:p>
          <a:p>
            <a:pPr marL="685800" lvl="1"/>
            <a:r>
              <a:rPr lang="en-US" sz="1600" dirty="0"/>
              <a:t>Pure, White, and Deadly: How Sugar Is Killing Us and What We Can Do to Stop It</a:t>
            </a:r>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2000" b="1" dirty="0"/>
              <a:t>Robert </a:t>
            </a:r>
            <a:r>
              <a:rPr lang="en-US" sz="2000" b="1" dirty="0" err="1"/>
              <a:t>Lustig</a:t>
            </a:r>
            <a:r>
              <a:rPr lang="en-US" sz="2000" b="1" dirty="0"/>
              <a:t>, MD</a:t>
            </a:r>
          </a:p>
          <a:p>
            <a:pPr marL="685800" lvl="1"/>
            <a:r>
              <a:rPr lang="en-US" sz="1600" dirty="0"/>
              <a:t>Fat Chance: Beating the Odds Against SUGAR, PROCESSED FOOD, OBESITY, and DISEASE</a:t>
            </a:r>
          </a:p>
          <a:p>
            <a:pPr marL="0" indent="0">
              <a:buNone/>
            </a:pPr>
            <a:endParaRPr lang="en-US" sz="10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effectLst/>
              </a:rPr>
              <a:t>Obesity Epidemic</a:t>
            </a:r>
            <a:br>
              <a:rPr lang="en-US" b="1" dirty="0"/>
            </a:br>
            <a:r>
              <a:rPr lang="en-US" sz="2700" dirty="0"/>
              <a:t>(Sugar and High-Fructose Corn Syrup)</a:t>
            </a:r>
          </a:p>
        </p:txBody>
      </p:sp>
      <p:sp>
        <p:nvSpPr>
          <p:cNvPr id="4" name="Slide Number Placeholder 3"/>
          <p:cNvSpPr>
            <a:spLocks noGrp="1"/>
          </p:cNvSpPr>
          <p:nvPr>
            <p:ph type="sldNum" sz="quarter" idx="12"/>
          </p:nvPr>
        </p:nvSpPr>
        <p:spPr/>
        <p:txBody>
          <a:bodyPr/>
          <a:lstStyle/>
          <a:p>
            <a:fld id="{7C4A7A4F-25D2-44C7-8F60-E6F823069186}" type="slidenum">
              <a:rPr lang="en-US" smtClean="0"/>
              <a:pPr/>
              <a:t>42</a:t>
            </a:fld>
            <a:r>
              <a:rPr lang="en-US" dirty="0"/>
              <a:t> of 132</a:t>
            </a:r>
          </a:p>
        </p:txBody>
      </p:sp>
      <p:sp>
        <p:nvSpPr>
          <p:cNvPr id="10" name="TextBox 9"/>
          <p:cNvSpPr txBox="1"/>
          <p:nvPr/>
        </p:nvSpPr>
        <p:spPr>
          <a:xfrm>
            <a:off x="2030794" y="2438400"/>
            <a:ext cx="7113206" cy="156966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indent="-171450">
              <a:buFont typeface="Arial" panose="020B0604020202020204" pitchFamily="34" charset="0"/>
              <a:buChar char="•"/>
            </a:pPr>
            <a:r>
              <a:rPr lang="en-US" sz="1200" b="1" dirty="0"/>
              <a:t>There is no physiological requirement for sugar; </a:t>
            </a:r>
            <a:r>
              <a:rPr lang="en-US" sz="1200" dirty="0"/>
              <a:t>all human nutritional needs can be met in full without having to take a single spoon of white or brown or raw sugar, on its own or in any food or drink.</a:t>
            </a:r>
          </a:p>
          <a:p>
            <a:pPr marL="171450" indent="-171450">
              <a:buFont typeface="Arial" panose="020B0604020202020204" pitchFamily="34" charset="0"/>
              <a:buChar char="•"/>
            </a:pPr>
            <a:r>
              <a:rPr lang="en-US" sz="1200" dirty="0"/>
              <a:t>If only a small fraction of what is already known about the effects of sugar were to be revealed in relation to any other material used as a food additive, that material would promptly be banned.</a:t>
            </a:r>
          </a:p>
          <a:p>
            <a:pPr marL="171450" indent="-171450">
              <a:buFont typeface="Arial" panose="020B0604020202020204" pitchFamily="34" charset="0"/>
              <a:buChar char="•"/>
            </a:pPr>
            <a:r>
              <a:rPr lang="en-US" sz="1200" dirty="0"/>
              <a:t>Sucrose, is made up of one unit of glucose joined to one unit of fructose. It is the fructose part of sucrose that is responsible for many of the undesirable effects of sucrose in the body.</a:t>
            </a:r>
          </a:p>
          <a:p>
            <a:pPr marL="171450" indent="-171450">
              <a:buFont typeface="Arial" panose="020B0604020202020204" pitchFamily="34" charset="0"/>
              <a:buChar char="•"/>
            </a:pPr>
            <a:r>
              <a:rPr lang="en-US" sz="1200" dirty="0"/>
              <a:t>Coronary heart disease continues to increase on a world-wide scale in rough proportion to the increase of sucrose consumption but not in proportion with saturated-fat intake</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0518" y="2209800"/>
            <a:ext cx="1194535" cy="182880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9932" y="5588263"/>
            <a:ext cx="3067868" cy="91440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0518" y="4876800"/>
            <a:ext cx="1216758" cy="1828800"/>
          </a:xfrm>
          <a:prstGeom prst="rect">
            <a:avLst/>
          </a:prstGeom>
        </p:spPr>
      </p:pic>
      <p:grpSp>
        <p:nvGrpSpPr>
          <p:cNvPr id="18" name="Group 17"/>
          <p:cNvGrpSpPr/>
          <p:nvPr/>
        </p:nvGrpSpPr>
        <p:grpSpPr>
          <a:xfrm>
            <a:off x="2037532" y="5579486"/>
            <a:ext cx="3962400" cy="914400"/>
            <a:chOff x="454049" y="5939268"/>
            <a:chExt cx="3482892" cy="73861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049" y="5939268"/>
              <a:ext cx="1158925" cy="73152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0898" y="5946358"/>
              <a:ext cx="786043" cy="73152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0326" y="5946358"/>
              <a:ext cx="1797721" cy="731520"/>
            </a:xfrm>
            <a:prstGeom prst="rect">
              <a:avLst/>
            </a:prstGeom>
          </p:spPr>
        </p:pic>
      </p:grpSp>
      <p:sp>
        <p:nvSpPr>
          <p:cNvPr id="19" name="TextBox 18"/>
          <p:cNvSpPr txBox="1"/>
          <p:nvPr/>
        </p:nvSpPr>
        <p:spPr>
          <a:xfrm>
            <a:off x="2030794" y="4876800"/>
            <a:ext cx="7037006"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200" i="1" dirty="0"/>
              <a:t>Robert </a:t>
            </a:r>
            <a:r>
              <a:rPr lang="en-US" sz="1200" i="1" dirty="0" err="1"/>
              <a:t>Lustig</a:t>
            </a:r>
            <a:r>
              <a:rPr lang="en-US" sz="1200" i="1" dirty="0"/>
              <a:t> is at the forefront of war against sugar — showing us that it's toxic, it's addictive, and it's everywhere because the food companies want it to be. </a:t>
            </a:r>
          </a:p>
        </p:txBody>
      </p:sp>
    </p:spTree>
    <p:extLst>
      <p:ext uri="{BB962C8B-B14F-4D97-AF65-F5344CB8AC3E}">
        <p14:creationId xmlns:p14="http://schemas.microsoft.com/office/powerpoint/2010/main" val="3995071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600201"/>
            <a:ext cx="9372600" cy="4525963"/>
          </a:xfrm>
        </p:spPr>
        <p:txBody>
          <a:bodyPr>
            <a:normAutofit/>
          </a:bodyPr>
          <a:lstStyle/>
          <a:p>
            <a:pPr marL="0" indent="0">
              <a:buNone/>
            </a:pPr>
            <a:r>
              <a:rPr lang="en-US" sz="2000" b="1" dirty="0"/>
              <a:t>Ken D. Berry, MD</a:t>
            </a:r>
          </a:p>
          <a:p>
            <a:pPr>
              <a:buFont typeface="Calibri" panose="020F0502020204030204" pitchFamily="34" charset="0"/>
              <a:buChar char="—"/>
            </a:pPr>
            <a:r>
              <a:rPr lang="en-US" sz="1600" dirty="0"/>
              <a:t>Lies My Doctor Told Me (Second Edition): Medical Myths That Can Harm Your Health</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400" b="1" dirty="0"/>
          </a:p>
          <a:p>
            <a:pPr marL="0" indent="0">
              <a:buNone/>
            </a:pPr>
            <a:r>
              <a:rPr lang="en-US" sz="2000" b="1" dirty="0"/>
              <a:t>Malcolm Kendrick, MD</a:t>
            </a:r>
          </a:p>
          <a:p>
            <a:pPr>
              <a:buFont typeface="Calibri" panose="020F0502020204030204" pitchFamily="34" charset="0"/>
              <a:buChar char="—"/>
            </a:pPr>
            <a:r>
              <a:rPr lang="en-US" sz="1600" dirty="0"/>
              <a:t>Doctoring Data: How to sort out medical advice from medical nonsense</a:t>
            </a:r>
          </a:p>
        </p:txBody>
      </p:sp>
      <p:sp>
        <p:nvSpPr>
          <p:cNvPr id="2" name="Title 1"/>
          <p:cNvSpPr>
            <a:spLocks noGrp="1"/>
          </p:cNvSpPr>
          <p:nvPr>
            <p:ph type="title"/>
          </p:nvPr>
        </p:nvSpPr>
        <p:spPr>
          <a:xfrm>
            <a:off x="609600" y="274638"/>
            <a:ext cx="10972800" cy="1143000"/>
          </a:xfrm>
        </p:spPr>
        <p:txBody>
          <a:bodyPr/>
          <a:lstStyle/>
          <a:p>
            <a:r>
              <a:rPr lang="en-US" b="1" dirty="0"/>
              <a:t>How Credible is YOUR Doctor?</a:t>
            </a:r>
          </a:p>
        </p:txBody>
      </p:sp>
      <p:sp>
        <p:nvSpPr>
          <p:cNvPr id="4" name="Slide Number Placeholder 3"/>
          <p:cNvSpPr>
            <a:spLocks noGrp="1"/>
          </p:cNvSpPr>
          <p:nvPr>
            <p:ph type="sldNum" sz="quarter" idx="12"/>
          </p:nvPr>
        </p:nvSpPr>
        <p:spPr/>
        <p:txBody>
          <a:bodyPr/>
          <a:lstStyle/>
          <a:p>
            <a:fld id="{7C4A7A4F-25D2-44C7-8F60-E6F823069186}" type="slidenum">
              <a:rPr lang="en-US" smtClean="0"/>
              <a:pPr/>
              <a:t>43</a:t>
            </a:fld>
            <a:r>
              <a:rPr lang="en-US" dirty="0"/>
              <a:t> of 132</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5600" y="2394284"/>
            <a:ext cx="1503274" cy="18288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6220" y="4982037"/>
            <a:ext cx="1196034" cy="1828800"/>
          </a:xfrm>
          <a:prstGeom prst="rect">
            <a:avLst/>
          </a:prstGeom>
        </p:spPr>
      </p:pic>
      <p:sp>
        <p:nvSpPr>
          <p:cNvPr id="7" name="TextBox 6"/>
          <p:cNvSpPr txBox="1"/>
          <p:nvPr/>
        </p:nvSpPr>
        <p:spPr>
          <a:xfrm>
            <a:off x="1352751" y="2362200"/>
            <a:ext cx="7620000" cy="196977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i="1" dirty="0"/>
              <a:t>“…the food industry for 100 years and is based around improving profit, palatability, shelf-life, transportability, and, lastly, health.”</a:t>
            </a:r>
          </a:p>
          <a:p>
            <a:endParaRPr lang="en-US" sz="800" dirty="0"/>
          </a:p>
          <a:p>
            <a:pPr marL="285750" indent="-285750">
              <a:buFont typeface="Arial" panose="020B0604020202020204" pitchFamily="34" charset="0"/>
              <a:buChar char="•"/>
            </a:pPr>
            <a:r>
              <a:rPr lang="en-US" sz="1400" b="1" dirty="0"/>
              <a:t>THE LIE: </a:t>
            </a:r>
            <a:r>
              <a:rPr lang="en-US" sz="1400" dirty="0"/>
              <a:t>eating fat, especially saturated fat, leads  to high cholesterol, obesity, and heart disease.</a:t>
            </a:r>
          </a:p>
          <a:p>
            <a:pPr marL="171450" indent="-171450">
              <a:buFont typeface="Arial" panose="020B0604020202020204" pitchFamily="34" charset="0"/>
              <a:buChar char="•"/>
            </a:pPr>
            <a:endParaRPr lang="en-US" sz="800" dirty="0"/>
          </a:p>
          <a:p>
            <a:pPr marL="285750" indent="-285750">
              <a:buFont typeface="Arial" panose="020B0604020202020204" pitchFamily="34" charset="0"/>
              <a:buChar char="•"/>
            </a:pPr>
            <a:r>
              <a:rPr lang="en-US" sz="1400" b="1" dirty="0"/>
              <a:t>THE LIE:</a:t>
            </a:r>
            <a:r>
              <a:rPr lang="en-US" sz="1400" dirty="0"/>
              <a:t> drinking milk is good for you and helps keep your bones strong.</a:t>
            </a:r>
          </a:p>
          <a:p>
            <a:pPr marL="171450" indent="-171450">
              <a:buFont typeface="Arial" panose="020B0604020202020204" pitchFamily="34" charset="0"/>
              <a:buChar char="•"/>
            </a:pPr>
            <a:endParaRPr lang="en-US" sz="800" dirty="0"/>
          </a:p>
          <a:p>
            <a:pPr marL="285750" indent="-285750">
              <a:buFont typeface="Arial" panose="020B0604020202020204" pitchFamily="34" charset="0"/>
              <a:buChar char="•"/>
            </a:pPr>
            <a:r>
              <a:rPr lang="en-US" sz="1400" b="1" dirty="0"/>
              <a:t>THE LIE: </a:t>
            </a:r>
            <a:r>
              <a:rPr lang="en-US" sz="1400" dirty="0"/>
              <a:t>high cholesterol levels in your blood are dangerous and increase your risk of hear attack. You should eat less saturated fat and take cholesterol medicine if your cholesterol level is above normal.</a:t>
            </a:r>
          </a:p>
        </p:txBody>
      </p:sp>
      <p:sp>
        <p:nvSpPr>
          <p:cNvPr id="9" name="TextBox 8"/>
          <p:cNvSpPr txBox="1"/>
          <p:nvPr/>
        </p:nvSpPr>
        <p:spPr>
          <a:xfrm>
            <a:off x="1371600" y="5533564"/>
            <a:ext cx="7696200" cy="106182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dirty="0"/>
              <a:t>Association does not mean causation</a:t>
            </a:r>
          </a:p>
          <a:p>
            <a:endParaRPr lang="en-US" sz="700" dirty="0"/>
          </a:p>
          <a:p>
            <a:r>
              <a:rPr lang="en-US" sz="1400" dirty="0"/>
              <a:t>Absolute Risk vs. Relative Risk</a:t>
            </a:r>
          </a:p>
          <a:p>
            <a:pPr marL="285750" indent="-285750">
              <a:buFont typeface="Arial" panose="020B0604020202020204" pitchFamily="34" charset="0"/>
              <a:buChar char="•"/>
            </a:pPr>
            <a:r>
              <a:rPr lang="en-US" sz="1400" dirty="0"/>
              <a:t>The absolute difference in deaths is 1 person per 100 vs. 2 people per 100 = 1 in 100, or 1%. </a:t>
            </a:r>
          </a:p>
          <a:p>
            <a:pPr marL="285750" indent="-285750">
              <a:buFont typeface="Arial" panose="020B0604020202020204" pitchFamily="34" charset="0"/>
              <a:buChar char="•"/>
            </a:pPr>
            <a:r>
              <a:rPr lang="en-US" sz="1400" dirty="0"/>
              <a:t>The relative difference in deaths is 1 vs. 2 ( ½ = 50%).</a:t>
            </a:r>
          </a:p>
        </p:txBody>
      </p:sp>
    </p:spTree>
    <p:extLst>
      <p:ext uri="{BB962C8B-B14F-4D97-AF65-F5344CB8AC3E}">
        <p14:creationId xmlns:p14="http://schemas.microsoft.com/office/powerpoint/2010/main" val="9695087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C58C4-0D51-AA00-16C0-775D2285A7A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779CC2-65DD-D015-FB4B-ACEE3EB6CFA1}"/>
              </a:ext>
            </a:extLst>
          </p:cNvPr>
          <p:cNvSpPr>
            <a:spLocks noGrp="1"/>
          </p:cNvSpPr>
          <p:nvPr>
            <p:ph idx="1"/>
          </p:nvPr>
        </p:nvSpPr>
        <p:spPr>
          <a:xfrm>
            <a:off x="914400" y="1600201"/>
            <a:ext cx="9372600" cy="4525963"/>
          </a:xfrm>
        </p:spPr>
        <p:txBody>
          <a:bodyPr>
            <a:normAutofit/>
          </a:bodyPr>
          <a:lstStyle/>
          <a:p>
            <a:pPr marL="0" indent="0">
              <a:buNone/>
            </a:pPr>
            <a:r>
              <a:rPr lang="en-US" sz="2000" b="1" dirty="0"/>
              <a:t>Kevin Reese, Dr.</a:t>
            </a:r>
          </a:p>
          <a:p>
            <a:pPr>
              <a:buFont typeface="Calibri" panose="020F0502020204030204" pitchFamily="34" charset="0"/>
              <a:buChar char="—"/>
            </a:pPr>
            <a:r>
              <a:rPr lang="en-US" sz="1600" dirty="0"/>
              <a:t>Medical Monopoly: The Evil Empire You’ve Been Tricked To Trust</a:t>
            </a:r>
          </a:p>
          <a:p>
            <a:pPr>
              <a:buFont typeface="Calibri" panose="020F0502020204030204" pitchFamily="34" charset="0"/>
              <a:buChar char="—"/>
            </a:pPr>
            <a:r>
              <a:rPr lang="en-US" sz="1600" dirty="0"/>
              <a:t>Peace Over Pain: How To Eliminate Chronic Pain and or Chronic Illness So You Can Break-Free From the Medical Monopoly</a:t>
            </a:r>
            <a:br>
              <a:rPr lang="en-US" sz="1600" dirty="0"/>
            </a:b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400" b="1" dirty="0"/>
          </a:p>
        </p:txBody>
      </p:sp>
      <p:sp>
        <p:nvSpPr>
          <p:cNvPr id="2" name="Title 1">
            <a:extLst>
              <a:ext uri="{FF2B5EF4-FFF2-40B4-BE49-F238E27FC236}">
                <a16:creationId xmlns:a16="http://schemas.microsoft.com/office/drawing/2014/main" id="{170274E7-0CB7-778E-2011-5CC7023A2866}"/>
              </a:ext>
            </a:extLst>
          </p:cNvPr>
          <p:cNvSpPr>
            <a:spLocks noGrp="1"/>
          </p:cNvSpPr>
          <p:nvPr>
            <p:ph type="title"/>
          </p:nvPr>
        </p:nvSpPr>
        <p:spPr>
          <a:xfrm>
            <a:off x="609600" y="274638"/>
            <a:ext cx="10972800" cy="1143000"/>
          </a:xfrm>
        </p:spPr>
        <p:txBody>
          <a:bodyPr/>
          <a:lstStyle/>
          <a:p>
            <a:r>
              <a:rPr lang="en-US" b="1" dirty="0"/>
              <a:t>How Credible is YOUR Doctor?</a:t>
            </a:r>
          </a:p>
        </p:txBody>
      </p:sp>
      <p:sp>
        <p:nvSpPr>
          <p:cNvPr id="4" name="Slide Number Placeholder 3">
            <a:extLst>
              <a:ext uri="{FF2B5EF4-FFF2-40B4-BE49-F238E27FC236}">
                <a16:creationId xmlns:a16="http://schemas.microsoft.com/office/drawing/2014/main" id="{3382EA4E-661D-CCC1-3C76-0F8EE230F4ED}"/>
              </a:ext>
            </a:extLst>
          </p:cNvPr>
          <p:cNvSpPr>
            <a:spLocks noGrp="1"/>
          </p:cNvSpPr>
          <p:nvPr>
            <p:ph type="sldNum" sz="quarter" idx="12"/>
          </p:nvPr>
        </p:nvSpPr>
        <p:spPr/>
        <p:txBody>
          <a:bodyPr/>
          <a:lstStyle/>
          <a:p>
            <a:fld id="{7C4A7A4F-25D2-44C7-8F60-E6F823069186}" type="slidenum">
              <a:rPr lang="en-US" smtClean="0"/>
              <a:pPr/>
              <a:t>44</a:t>
            </a:fld>
            <a:r>
              <a:rPr lang="en-US" dirty="0"/>
              <a:t> of 132</a:t>
            </a:r>
          </a:p>
        </p:txBody>
      </p:sp>
      <p:sp>
        <p:nvSpPr>
          <p:cNvPr id="7" name="TextBox 6">
            <a:extLst>
              <a:ext uri="{FF2B5EF4-FFF2-40B4-BE49-F238E27FC236}">
                <a16:creationId xmlns:a16="http://schemas.microsoft.com/office/drawing/2014/main" id="{6800D180-4DE2-BF6C-BCB9-923EBD66CEF3}"/>
              </a:ext>
            </a:extLst>
          </p:cNvPr>
          <p:cNvSpPr txBox="1"/>
          <p:nvPr/>
        </p:nvSpPr>
        <p:spPr>
          <a:xfrm>
            <a:off x="1291896" y="2895600"/>
            <a:ext cx="8305800" cy="126188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Acute vs Chronic</a:t>
            </a:r>
            <a:r>
              <a:rPr lang="en-US" sz="1400" b="1" dirty="0"/>
              <a:t>:</a:t>
            </a:r>
          </a:p>
          <a:p>
            <a:pPr marL="285750" indent="-285750">
              <a:buFont typeface="Arial" panose="020B0604020202020204" pitchFamily="34" charset="0"/>
              <a:buChar char="•"/>
            </a:pPr>
            <a:r>
              <a:rPr lang="en-US" sz="1200" dirty="0"/>
              <a:t>Acute conditions are short, sharp and urgent events like heart attacks, strokes, broken bones, wounds, infections, etc...typically call 911 or go immediately to the emergency department</a:t>
            </a:r>
          </a:p>
          <a:p>
            <a:pPr marL="285750" indent="-285750">
              <a:buFont typeface="Arial" panose="020B0604020202020204" pitchFamily="34" charset="0"/>
              <a:buChar char="•"/>
            </a:pPr>
            <a:r>
              <a:rPr lang="en-US" sz="1200" dirty="0"/>
              <a:t>Chronic conditions on the other hand are uncomfortable nagging long-lasting symptoms that disrupt your quality of life such as migraines, arthritis, osteoporosis, fibromyalgia, knee pain, back pain, etc...typically go see primary care physician, more than likely send you to a specialist (three options; drugs, injections or surgeries)</a:t>
            </a:r>
          </a:p>
        </p:txBody>
      </p:sp>
      <p:pic>
        <p:nvPicPr>
          <p:cNvPr id="1026" name="Picture 2" descr="Medical Monopoly: The Evil Empire That You’ve Been Tricked to Trust">
            <a:extLst>
              <a:ext uri="{FF2B5EF4-FFF2-40B4-BE49-F238E27FC236}">
                <a16:creationId xmlns:a16="http://schemas.microsoft.com/office/drawing/2014/main" id="{5A54F241-ACBD-2E83-536F-B7A6B4C254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88026" y="2733574"/>
            <a:ext cx="114212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840C535-5146-9C7C-63FA-1333F0462255}"/>
              </a:ext>
            </a:extLst>
          </p:cNvPr>
          <p:cNvPicPr>
            <a:picLocks noChangeAspect="1"/>
          </p:cNvPicPr>
          <p:nvPr/>
        </p:nvPicPr>
        <p:blipFill>
          <a:blip r:embed="rId3"/>
          <a:stretch>
            <a:fillRect/>
          </a:stretch>
        </p:blipFill>
        <p:spPr>
          <a:xfrm>
            <a:off x="9988026" y="4744937"/>
            <a:ext cx="1145630" cy="1828800"/>
          </a:xfrm>
          <a:prstGeom prst="rect">
            <a:avLst/>
          </a:prstGeom>
        </p:spPr>
      </p:pic>
      <p:sp>
        <p:nvSpPr>
          <p:cNvPr id="10" name="TextBox 9">
            <a:extLst>
              <a:ext uri="{FF2B5EF4-FFF2-40B4-BE49-F238E27FC236}">
                <a16:creationId xmlns:a16="http://schemas.microsoft.com/office/drawing/2014/main" id="{72E326FD-B3D3-AAF1-D66D-CB234AA0178C}"/>
              </a:ext>
            </a:extLst>
          </p:cNvPr>
          <p:cNvSpPr txBox="1"/>
          <p:nvPr/>
        </p:nvSpPr>
        <p:spPr>
          <a:xfrm>
            <a:off x="1291896" y="4258032"/>
            <a:ext cx="8305800" cy="252376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Primary Care Physician</a:t>
            </a:r>
            <a:r>
              <a:rPr lang="en-US" sz="1400" b="1" dirty="0"/>
              <a:t>:</a:t>
            </a:r>
          </a:p>
          <a:p>
            <a:r>
              <a:rPr lang="en-US" sz="1200" dirty="0"/>
              <a:t>They are trained to point you in is that of drugs. The four main drugs they will prescribe; proton pump inhibitors (PPIs), statins, blood pressure meds and insulin (all huge revenue streams)</a:t>
            </a:r>
          </a:p>
          <a:p>
            <a:pPr marL="342900" indent="-342900">
              <a:buFont typeface="+mj-lt"/>
              <a:buAutoNum type="arabicPeriod"/>
            </a:pPr>
            <a:r>
              <a:rPr lang="en-US" sz="1200" dirty="0"/>
              <a:t>PPIs will alkalize your stomach and make you feel better; however, it will decrease your stomach acid even more causing acid reflux or GERD, leading to hundreds of new symptoms down the road because you need stomach acid, without it, you cannot heal from chronic conditions</a:t>
            </a:r>
          </a:p>
          <a:p>
            <a:pPr marL="342900" indent="-342900">
              <a:buFont typeface="+mj-lt"/>
              <a:buAutoNum type="arabicPeriod"/>
            </a:pPr>
            <a:r>
              <a:rPr lang="en-US" sz="1200" dirty="0"/>
              <a:t>Statin drugs lower your cholesterol levels; Cholesterol is actually needed to heal. Since statin drugs released in 1987, dementia cases have increased at a rate that should be considered an epidemic of the human race</a:t>
            </a:r>
          </a:p>
          <a:p>
            <a:pPr marL="342900" indent="-342900">
              <a:buFont typeface="+mj-lt"/>
              <a:buAutoNum type="arabicPeriod"/>
            </a:pPr>
            <a:r>
              <a:rPr lang="en-US" sz="1200" dirty="0"/>
              <a:t>Blood pressure or hypertension at the root is a result of either mineral deficiencies and/or chronic stress. Both of these root causes can easily be reversed </a:t>
            </a:r>
          </a:p>
          <a:p>
            <a:pPr marL="342900" indent="-342900">
              <a:buFont typeface="+mj-lt"/>
              <a:buAutoNum type="arabicPeriod"/>
            </a:pPr>
            <a:r>
              <a:rPr lang="en-US" sz="1200" dirty="0"/>
              <a:t>Insulin is technically not a drug, but a hormone replacement for those that lack it. Type 1 Diabetes will need this hormone injection for the rest of your life because this is a birth defect. However, Type 2 Diabetes is a chronic condition resulting from nutritional deficiency</a:t>
            </a:r>
            <a:endParaRPr lang="en-US" sz="1400" dirty="0"/>
          </a:p>
        </p:txBody>
      </p:sp>
    </p:spTree>
    <p:extLst>
      <p:ext uri="{BB962C8B-B14F-4D97-AF65-F5344CB8AC3E}">
        <p14:creationId xmlns:p14="http://schemas.microsoft.com/office/powerpoint/2010/main" val="1825420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5011" y="1534195"/>
            <a:ext cx="6987389" cy="4790405"/>
          </a:xfrm>
        </p:spPr>
        <p:txBody>
          <a:bodyPr>
            <a:normAutofit/>
          </a:bodyPr>
          <a:lstStyle/>
          <a:p>
            <a:pPr marL="0" indent="0">
              <a:buNone/>
            </a:pPr>
            <a:r>
              <a:rPr lang="en-US" sz="2000" b="1" dirty="0"/>
              <a:t>Dr. Joel D. Wallach &amp; Dr. Ma Lan</a:t>
            </a:r>
          </a:p>
          <a:p>
            <a:pPr lvl="1"/>
            <a:r>
              <a:rPr lang="en-US" sz="1600" dirty="0"/>
              <a:t>Dead Doctors Don’t Lie</a:t>
            </a:r>
          </a:p>
        </p:txBody>
      </p:sp>
      <p:sp>
        <p:nvSpPr>
          <p:cNvPr id="2" name="Title 1"/>
          <p:cNvSpPr>
            <a:spLocks noGrp="1"/>
          </p:cNvSpPr>
          <p:nvPr>
            <p:ph type="title"/>
          </p:nvPr>
        </p:nvSpPr>
        <p:spPr>
          <a:xfrm>
            <a:off x="609600" y="274638"/>
            <a:ext cx="10972800" cy="1143000"/>
          </a:xfrm>
        </p:spPr>
        <p:txBody>
          <a:bodyPr>
            <a:normAutofit/>
          </a:bodyPr>
          <a:lstStyle/>
          <a:p>
            <a:r>
              <a:rPr lang="en-US" b="1" dirty="0"/>
              <a:t>How Credible is YOUR Doctor?</a:t>
            </a:r>
            <a:endParaRPr lang="en-US" sz="2700" dirty="0"/>
          </a:p>
        </p:txBody>
      </p:sp>
      <p:sp>
        <p:nvSpPr>
          <p:cNvPr id="6" name="Slide Number Placeholder 5"/>
          <p:cNvSpPr>
            <a:spLocks noGrp="1"/>
          </p:cNvSpPr>
          <p:nvPr>
            <p:ph type="sldNum" sz="quarter" idx="12"/>
          </p:nvPr>
        </p:nvSpPr>
        <p:spPr/>
        <p:txBody>
          <a:bodyPr/>
          <a:lstStyle/>
          <a:p>
            <a:fld id="{7C4A7A4F-25D2-44C7-8F60-E6F823069186}" type="slidenum">
              <a:rPr lang="en-US" smtClean="0"/>
              <a:pPr/>
              <a:t>45</a:t>
            </a:fld>
            <a:r>
              <a:rPr lang="en-US" dirty="0"/>
              <a:t> of 132</a:t>
            </a:r>
          </a:p>
        </p:txBody>
      </p:sp>
      <p:pic>
        <p:nvPicPr>
          <p:cNvPr id="3074" name="Picture 2" descr="Dead Doctors Don't Lie by [Joel D.  Walla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2454" y="2220357"/>
            <a:ext cx="1210666"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85011" y="2200157"/>
            <a:ext cx="8968589" cy="235449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We Cured Diseases in Animals with Nutrition!</a:t>
            </a:r>
            <a:r>
              <a:rPr lang="en-US" sz="1400" b="1" dirty="0"/>
              <a:t>:</a:t>
            </a:r>
          </a:p>
          <a:p>
            <a:r>
              <a:rPr lang="en-US" sz="1200" i="1" dirty="0"/>
              <a:t>Mineral deficiencies are the root cause of most diseases mistakenly thought to be “genetically transmitted.”</a:t>
            </a:r>
          </a:p>
          <a:p>
            <a:pPr marL="285750" indent="-285750">
              <a:buFont typeface="Arial" panose="020B0604020202020204" pitchFamily="34" charset="0"/>
              <a:buChar char="•"/>
            </a:pPr>
            <a:r>
              <a:rPr lang="en-US" sz="1100" dirty="0"/>
              <a:t>The reason that we put the vitamins, minerals, and trace minerals into animal feeds was because we don’t have health insurance policies for livestock</a:t>
            </a:r>
          </a:p>
          <a:p>
            <a:pPr marL="285750" indent="-285750">
              <a:buFont typeface="Arial" panose="020B0604020202020204" pitchFamily="34" charset="0"/>
              <a:buChar char="•"/>
            </a:pPr>
            <a:r>
              <a:rPr lang="en-US" sz="1100" b="1" dirty="0"/>
              <a:t>Selenium deficiency </a:t>
            </a:r>
            <a:r>
              <a:rPr lang="en-US" sz="1100" dirty="0"/>
              <a:t>causes infertility, miscarriages, cystic fibrosis of the pancreas, Sudden Infant Death Syndrome in animals, liver cirrhosis, stiff lamb disease, white muscle disease, muscular dystrophy, anemias, encephalomalacia (Alzheimer’s disease), cardiomyopathy heart disease, and mulberry heart disease</a:t>
            </a:r>
          </a:p>
          <a:p>
            <a:pPr marL="285750" indent="-285750">
              <a:buFont typeface="Arial" panose="020B0604020202020204" pitchFamily="34" charset="0"/>
              <a:buChar char="•"/>
            </a:pPr>
            <a:r>
              <a:rPr lang="en-US" sz="1100" b="1" dirty="0"/>
              <a:t>Copper deficiency </a:t>
            </a:r>
            <a:r>
              <a:rPr lang="en-US" sz="1100" dirty="0"/>
              <a:t>would cause aneurysms, as well as crow’s feet, skin wrinkles, spider veins, varicose veins, hemorrhoids, liver cirrhosis, iron storage disease, and iron resistant anemia</a:t>
            </a:r>
          </a:p>
          <a:p>
            <a:pPr marL="285750" indent="-285750">
              <a:buFont typeface="Arial" panose="020B0604020202020204" pitchFamily="34" charset="0"/>
              <a:buChar char="•"/>
            </a:pPr>
            <a:r>
              <a:rPr lang="en-US" sz="1100" b="1" dirty="0"/>
              <a:t>Vitamin A deficiency </a:t>
            </a:r>
            <a:r>
              <a:rPr lang="en-US" sz="1100" dirty="0"/>
              <a:t>in children caused keratitis, corneal ulcers, and blindness</a:t>
            </a:r>
          </a:p>
          <a:p>
            <a:pPr marL="285750" indent="-285750">
              <a:buFont typeface="Arial" panose="020B0604020202020204" pitchFamily="34" charset="0"/>
              <a:buChar char="•"/>
            </a:pPr>
            <a:r>
              <a:rPr lang="en-US" sz="1100" b="1" dirty="0"/>
              <a:t>Calcium deficiency </a:t>
            </a:r>
            <a:r>
              <a:rPr lang="en-US" sz="1100" dirty="0"/>
              <a:t>caused </a:t>
            </a:r>
            <a:r>
              <a:rPr lang="en-US" sz="1100" dirty="0" err="1"/>
              <a:t>osteomalacia</a:t>
            </a:r>
            <a:r>
              <a:rPr lang="en-US" sz="1100" dirty="0"/>
              <a:t> in children and arthritis and osteoporosis in adults</a:t>
            </a:r>
          </a:p>
          <a:p>
            <a:pPr marL="285750" indent="-285750">
              <a:buFont typeface="Arial" panose="020B0604020202020204" pitchFamily="34" charset="0"/>
              <a:buChar char="•"/>
            </a:pPr>
            <a:r>
              <a:rPr lang="en-US" sz="1100" b="1" dirty="0"/>
              <a:t>Iodine and copper deficiencies </a:t>
            </a:r>
            <a:r>
              <a:rPr lang="en-US" sz="1100" dirty="0"/>
              <a:t>caused goiter in adults and miscarriages</a:t>
            </a:r>
          </a:p>
          <a:p>
            <a:pPr marL="285750" indent="-285750">
              <a:buFont typeface="Arial" panose="020B0604020202020204" pitchFamily="34" charset="0"/>
              <a:buChar char="•"/>
            </a:pPr>
            <a:r>
              <a:rPr lang="en-US" sz="1100" b="1" dirty="0"/>
              <a:t>Folic acid or zinc deficiencies </a:t>
            </a:r>
            <a:r>
              <a:rPr lang="en-US" sz="1100" dirty="0"/>
              <a:t>can cause infants born with spina bifida and serious cleft palates </a:t>
            </a:r>
          </a:p>
          <a:p>
            <a:pPr marL="285750" indent="-285750">
              <a:buFont typeface="Arial" panose="020B0604020202020204" pitchFamily="34" charset="0"/>
              <a:buChar char="•"/>
            </a:pPr>
            <a:r>
              <a:rPr lang="en-US" sz="1100" b="1" dirty="0"/>
              <a:t>Thiamin or vitamin B1 deficiency </a:t>
            </a:r>
            <a:r>
              <a:rPr lang="en-US" sz="1100" dirty="0"/>
              <a:t>causes beriberi with resultant congestive heart failure was common</a:t>
            </a:r>
          </a:p>
        </p:txBody>
      </p:sp>
      <p:sp>
        <p:nvSpPr>
          <p:cNvPr id="4" name="TextBox 3">
            <a:extLst>
              <a:ext uri="{FF2B5EF4-FFF2-40B4-BE49-F238E27FC236}">
                <a16:creationId xmlns:a16="http://schemas.microsoft.com/office/drawing/2014/main" id="{23C07579-D844-70FA-5A06-04B94B4103A8}"/>
              </a:ext>
            </a:extLst>
          </p:cNvPr>
          <p:cNvSpPr txBox="1"/>
          <p:nvPr/>
        </p:nvSpPr>
        <p:spPr>
          <a:xfrm>
            <a:off x="5996789" y="4732956"/>
            <a:ext cx="5410200" cy="320729"/>
          </a:xfrm>
          <a:prstGeom prst="rect">
            <a:avLst/>
          </a:prstGeom>
          <a:noFill/>
        </p:spPr>
        <p:txBody>
          <a:bodyPr wrap="square" rtlCol="0">
            <a:spAutoFit/>
          </a:bodyPr>
          <a:lstStyle/>
          <a:p>
            <a:pPr marL="0" marR="0">
              <a:lnSpc>
                <a:spcPct val="112000"/>
              </a:lnSpc>
              <a:spcBef>
                <a:spcPts val="0"/>
              </a:spcBef>
              <a:spcAft>
                <a:spcPts val="0"/>
              </a:spcAft>
            </a:pPr>
            <a:r>
              <a:rPr lang="en-US" sz="1400" kern="100" dirty="0">
                <a:effectLst/>
                <a:latin typeface="+mj-lt"/>
                <a:ea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D719E95E-E276-EBEF-2055-288A6180D675}"/>
              </a:ext>
            </a:extLst>
          </p:cNvPr>
          <p:cNvSpPr txBox="1"/>
          <p:nvPr/>
        </p:nvSpPr>
        <p:spPr>
          <a:xfrm>
            <a:off x="779730" y="4713267"/>
            <a:ext cx="4450842" cy="191219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a:lnSpc>
                <a:spcPct val="107000"/>
              </a:lnSpc>
              <a:spcBef>
                <a:spcPts val="0"/>
              </a:spcBef>
              <a:spcAft>
                <a:spcPts val="0"/>
              </a:spcAft>
            </a:pPr>
            <a:r>
              <a:rPr lang="en-US" sz="1200" b="1" u="sng" kern="100" dirty="0">
                <a:solidFill>
                  <a:schemeClr val="bg1"/>
                </a:solidFill>
                <a:effectLst/>
                <a:latin typeface="+mj-lt"/>
                <a:ea typeface="Arial" panose="020B0604020202020204" pitchFamily="34" charset="0"/>
                <a:cs typeface="Times New Roman" panose="02020603050405020304" pitchFamily="18" charset="0"/>
              </a:rPr>
              <a:t>60 Minerals:</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100" kern="100" dirty="0">
                <a:solidFill>
                  <a:schemeClr val="bg1"/>
                </a:solidFill>
                <a:effectLst/>
                <a:latin typeface="+mj-lt"/>
                <a:ea typeface="Arial" panose="020B0604020202020204" pitchFamily="34" charset="0"/>
                <a:cs typeface="Times New Roman" panose="02020603050405020304" pitchFamily="18" charset="0"/>
              </a:rPr>
              <a:t>Calcium, Magnesium, Phosphorus, Potassium, Sodium, Chloride, Sulfur, Cobalt, Copper, Aluminum, Arsenic, Barium, Beryllium, Boron, Bromine, Carbon, Iodine, Iron, Manganese, Selenium, Zinc, Cerium, Cesium, Chrome, Dysprosium, Erbium, Europium, Gadolinium, Gallium, Germanium, Gold, Hafnium, Holmium, Hydrogen, Lanthanum, Lithium, Lutetium, Molybdenum, Neodymium, Nickel, Niobium, Nitrogen, Oxygen, Praseodymium, Rhenium, Rubidium, Samarium, Scandium, Silica, Silver, Strontium, Tantalum, Terbium, Thulium, Tin, Titanium, Vanadium, Ytterbium, Yttrium, Zirconium.</a:t>
            </a:r>
            <a:endParaRPr lang="en-US" sz="1100" kern="100" dirty="0">
              <a:solidFill>
                <a:schemeClr val="bg1"/>
              </a:solidFill>
              <a:effectLst/>
              <a:latin typeface="+mj-lt"/>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56CF3B7-CD65-BE20-3F0D-C97D72849851}"/>
              </a:ext>
            </a:extLst>
          </p:cNvPr>
          <p:cNvSpPr txBox="1"/>
          <p:nvPr/>
        </p:nvSpPr>
        <p:spPr>
          <a:xfrm>
            <a:off x="5528108" y="4706736"/>
            <a:ext cx="4235677" cy="194514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a:lnSpc>
                <a:spcPct val="107000"/>
              </a:lnSpc>
              <a:spcBef>
                <a:spcPts val="0"/>
              </a:spcBef>
              <a:spcAft>
                <a:spcPts val="0"/>
              </a:spcAft>
            </a:pPr>
            <a:r>
              <a:rPr lang="en-US" sz="1200" b="1" u="sng" kern="100" dirty="0">
                <a:solidFill>
                  <a:schemeClr val="bg1"/>
                </a:solidFill>
                <a:effectLst/>
                <a:latin typeface="+mj-lt"/>
                <a:ea typeface="Arial" panose="020B0604020202020204" pitchFamily="34" charset="0"/>
                <a:cs typeface="Times New Roman" panose="02020603050405020304" pitchFamily="18" charset="0"/>
              </a:rPr>
              <a:t>16 Vitamins:</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100" kern="100" dirty="0">
                <a:solidFill>
                  <a:schemeClr val="bg1"/>
                </a:solidFill>
                <a:effectLst/>
                <a:latin typeface="+mj-lt"/>
                <a:ea typeface="Arial" panose="020B0604020202020204" pitchFamily="34" charset="0"/>
                <a:cs typeface="Times New Roman" panose="02020603050405020304" pitchFamily="18" charset="0"/>
              </a:rPr>
              <a:t>Vitamin A, Vitamin B1 (Thiamine), Vitamin B2 (Riboflavin), Vitamin B3 (Niacin), Vitamin B5 (pantothenic acid), Vitamin B6 (pyridoxine), Vitamin B12 (cobalamin), Vitamin C, Vitamin D, Vitamin E, Vitamin K, Biotin, Choline, Flavonoids and Bioflavonoids, Folic acid, Inositol.</a:t>
            </a:r>
            <a:endParaRPr lang="en-US" sz="800" kern="100" dirty="0">
              <a:solidFill>
                <a:schemeClr val="bg1"/>
              </a:solidFill>
              <a:effectLst/>
              <a:latin typeface="+mj-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b="1" u="sng" kern="100" dirty="0">
                <a:solidFill>
                  <a:schemeClr val="bg1"/>
                </a:solidFill>
                <a:effectLst/>
                <a:latin typeface="+mj-lt"/>
                <a:ea typeface="Arial" panose="020B0604020202020204" pitchFamily="34" charset="0"/>
                <a:cs typeface="Times New Roman" panose="02020603050405020304" pitchFamily="18" charset="0"/>
              </a:rPr>
              <a:t>12 Amino Acids:</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100" kern="100" dirty="0">
                <a:solidFill>
                  <a:schemeClr val="bg1"/>
                </a:solidFill>
                <a:effectLst/>
                <a:latin typeface="+mj-lt"/>
                <a:ea typeface="Arial" panose="020B0604020202020204" pitchFamily="34" charset="0"/>
                <a:cs typeface="Times New Roman" panose="02020603050405020304" pitchFamily="18" charset="0"/>
              </a:rPr>
              <a:t>Valine, Lysine, Threonine, Leucine, Isoleucine, Tryptophan, Phenylalanine, Methionine, Histidine, Arginine, Taurine, Tyrosine.</a:t>
            </a:r>
            <a:endParaRPr lang="en-US" sz="800" kern="100" dirty="0">
              <a:solidFill>
                <a:schemeClr val="bg1"/>
              </a:solidFill>
              <a:effectLst/>
              <a:latin typeface="+mj-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b="1" u="sng" kern="100" dirty="0">
                <a:solidFill>
                  <a:schemeClr val="bg1"/>
                </a:solidFill>
                <a:effectLst/>
                <a:latin typeface="+mj-lt"/>
                <a:ea typeface="Arial" panose="020B0604020202020204" pitchFamily="34" charset="0"/>
                <a:cs typeface="Times New Roman" panose="02020603050405020304" pitchFamily="18" charset="0"/>
              </a:rPr>
              <a:t>2-3 Essential Fatty Acids (EFAs):</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s-ES" sz="1100" kern="100" dirty="0">
                <a:solidFill>
                  <a:schemeClr val="bg1"/>
                </a:solidFill>
                <a:effectLst/>
                <a:latin typeface="+mj-lt"/>
                <a:ea typeface="Arial" panose="020B0604020202020204" pitchFamily="34" charset="0"/>
                <a:cs typeface="Times New Roman" panose="02020603050405020304" pitchFamily="18" charset="0"/>
              </a:rPr>
              <a:t>Omega 3 (EPA, DHA, ALA), Omega 6, Omega 9</a:t>
            </a:r>
            <a:endParaRPr lang="en-US" sz="1100" dirty="0">
              <a:solidFill>
                <a:schemeClr val="bg1"/>
              </a:solidFill>
            </a:endParaRPr>
          </a:p>
        </p:txBody>
      </p:sp>
      <p:sp>
        <p:nvSpPr>
          <p:cNvPr id="9" name="TextBox 8">
            <a:extLst>
              <a:ext uri="{FF2B5EF4-FFF2-40B4-BE49-F238E27FC236}">
                <a16:creationId xmlns:a16="http://schemas.microsoft.com/office/drawing/2014/main" id="{44C90D9B-5A74-7EAF-2C9A-1309F76780DF}"/>
              </a:ext>
            </a:extLst>
          </p:cNvPr>
          <p:cNvSpPr txBox="1"/>
          <p:nvPr/>
        </p:nvSpPr>
        <p:spPr>
          <a:xfrm>
            <a:off x="10161109" y="5055797"/>
            <a:ext cx="1212011" cy="156966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i="1" dirty="0"/>
              <a:t>“Every Animal and every human that dies of natural causes, dies of a nutritional deficiency disease”</a:t>
            </a:r>
            <a:endParaRPr lang="en-US" sz="1100" i="1" dirty="0"/>
          </a:p>
        </p:txBody>
      </p:sp>
      <p:sp>
        <p:nvSpPr>
          <p:cNvPr id="10" name="TextBox 9">
            <a:extLst>
              <a:ext uri="{FF2B5EF4-FFF2-40B4-BE49-F238E27FC236}">
                <a16:creationId xmlns:a16="http://schemas.microsoft.com/office/drawing/2014/main" id="{B1430127-5FEE-FE6F-C3D7-A397D4E3507E}"/>
              </a:ext>
            </a:extLst>
          </p:cNvPr>
          <p:cNvSpPr txBox="1"/>
          <p:nvPr/>
        </p:nvSpPr>
        <p:spPr>
          <a:xfrm>
            <a:off x="6593186" y="1590177"/>
            <a:ext cx="3124200"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200" i="1" dirty="0"/>
              <a:t>“… the average life of doctors is just 58 years”</a:t>
            </a:r>
            <a:endParaRPr lang="en-US" sz="1100" i="1" dirty="0"/>
          </a:p>
        </p:txBody>
      </p:sp>
    </p:spTree>
    <p:extLst>
      <p:ext uri="{BB962C8B-B14F-4D97-AF65-F5344CB8AC3E}">
        <p14:creationId xmlns:p14="http://schemas.microsoft.com/office/powerpoint/2010/main" val="2976703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600201"/>
            <a:ext cx="9982200" cy="1066799"/>
          </a:xfrm>
        </p:spPr>
        <p:txBody>
          <a:bodyPr>
            <a:normAutofit/>
          </a:bodyPr>
          <a:lstStyle/>
          <a:p>
            <a:pPr marL="0" indent="0">
              <a:buNone/>
            </a:pPr>
            <a:r>
              <a:rPr lang="en-US" sz="2000" b="1" dirty="0"/>
              <a:t>Peter J Glidden, ND</a:t>
            </a:r>
          </a:p>
          <a:p>
            <a:pPr>
              <a:buFont typeface="Calibri" panose="020F0502020204030204" pitchFamily="34" charset="0"/>
              <a:buChar char="—"/>
            </a:pPr>
            <a:r>
              <a:rPr lang="en-US" sz="1600" dirty="0"/>
              <a:t>Everybody Is Sick, And I Know Why</a:t>
            </a:r>
          </a:p>
          <a:p>
            <a:pPr>
              <a:buFont typeface="Calibri" panose="020F0502020204030204" pitchFamily="34" charset="0"/>
              <a:buChar char="—"/>
            </a:pPr>
            <a:r>
              <a:rPr lang="en-US" sz="1600" dirty="0"/>
              <a:t>Attempt A Cure With Wholistic Medicine: Dr. Glidden's Naturopathic Treatment Notebook For The Enlightened</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b="1" dirty="0"/>
          </a:p>
        </p:txBody>
      </p:sp>
      <p:sp>
        <p:nvSpPr>
          <p:cNvPr id="2" name="Title 1"/>
          <p:cNvSpPr>
            <a:spLocks noGrp="1"/>
          </p:cNvSpPr>
          <p:nvPr>
            <p:ph type="title"/>
          </p:nvPr>
        </p:nvSpPr>
        <p:spPr>
          <a:xfrm>
            <a:off x="609600" y="274638"/>
            <a:ext cx="10972800" cy="1143000"/>
          </a:xfrm>
        </p:spPr>
        <p:txBody>
          <a:bodyPr/>
          <a:lstStyle/>
          <a:p>
            <a:r>
              <a:rPr lang="en-US" b="1" dirty="0"/>
              <a:t>Wholistic -vs- Allopathic</a:t>
            </a:r>
          </a:p>
        </p:txBody>
      </p:sp>
      <p:sp>
        <p:nvSpPr>
          <p:cNvPr id="5" name="Slide Number Placeholder 4"/>
          <p:cNvSpPr>
            <a:spLocks noGrp="1"/>
          </p:cNvSpPr>
          <p:nvPr>
            <p:ph type="sldNum" sz="quarter" idx="12"/>
          </p:nvPr>
        </p:nvSpPr>
        <p:spPr/>
        <p:txBody>
          <a:bodyPr/>
          <a:lstStyle/>
          <a:p>
            <a:fld id="{7C4A7A4F-25D2-44C7-8F60-E6F823069186}" type="slidenum">
              <a:rPr lang="en-US" smtClean="0"/>
              <a:pPr/>
              <a:t>46</a:t>
            </a:fld>
            <a:r>
              <a:rPr lang="en-US" dirty="0"/>
              <a:t> of 132</a:t>
            </a:r>
          </a:p>
        </p:txBody>
      </p:sp>
      <p:sp>
        <p:nvSpPr>
          <p:cNvPr id="7" name="TextBox 6"/>
          <p:cNvSpPr txBox="1"/>
          <p:nvPr/>
        </p:nvSpPr>
        <p:spPr>
          <a:xfrm>
            <a:off x="1447800" y="2679540"/>
            <a:ext cx="8534400" cy="249299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i="1" dirty="0"/>
              <a:t>“Support and promote the healthy function of the human body at the cellular level.”</a:t>
            </a:r>
          </a:p>
          <a:p>
            <a:endParaRPr lang="en-US" sz="800" dirty="0"/>
          </a:p>
          <a:p>
            <a:r>
              <a:rPr lang="en-US" sz="1400" b="1" u="sng" dirty="0"/>
              <a:t>Recommendations for a Healthy Life:</a:t>
            </a:r>
          </a:p>
          <a:p>
            <a:pPr marL="342900" indent="-342900">
              <a:buFont typeface="+mj-lt"/>
              <a:buAutoNum type="arabicPeriod"/>
            </a:pPr>
            <a:r>
              <a:rPr lang="en-US" sz="1200" dirty="0"/>
              <a:t>Supplement your diet with the 90 Essential Vitamins, Minerals, and Fatty Acids</a:t>
            </a:r>
          </a:p>
          <a:p>
            <a:pPr marL="342900" indent="-342900">
              <a:buFont typeface="+mj-lt"/>
              <a:buAutoNum type="arabicPeriod"/>
            </a:pPr>
            <a:r>
              <a:rPr lang="en-US" sz="1200" dirty="0"/>
              <a:t>Take antioxidants equaling or exceeding 20,000 ORAC (Oxygen Radical Absorbance Capacity) points every day</a:t>
            </a:r>
          </a:p>
          <a:p>
            <a:pPr marL="342900" indent="-342900">
              <a:buFont typeface="+mj-lt"/>
              <a:buAutoNum type="arabicPeriod"/>
            </a:pPr>
            <a:r>
              <a:rPr lang="en-US" sz="1200" dirty="0"/>
              <a:t>Stop consuming any oil that is in a bottle-even olive oil and salad dressing, and remove the following foods from your diet immediately: Wheat, Barley, Rye, Oats, Fried food, well done meat, meat with nitrates, skins of baked potatoes, non-organic and /or GMO corn, and non-organic and/or GMO soy</a:t>
            </a:r>
          </a:p>
          <a:p>
            <a:pPr marL="342900" indent="-342900">
              <a:buFont typeface="+mj-lt"/>
              <a:buAutoNum type="arabicPeriod"/>
            </a:pPr>
            <a:r>
              <a:rPr lang="en-US" sz="1200" dirty="0"/>
              <a:t>Drink 1-2 quarts of pure water daily, depending on your body weight. Avoid water bottled in thin plastic. Only drink alkalinized water between meals</a:t>
            </a:r>
          </a:p>
          <a:p>
            <a:pPr marL="342900" indent="-342900">
              <a:buFont typeface="+mj-lt"/>
              <a:buAutoNum type="arabicPeriod"/>
            </a:pPr>
            <a:r>
              <a:rPr lang="en-US" sz="1200" dirty="0"/>
              <a:t>Eat less than you need to fill yourself up. Reduce the amount of food that you eat</a:t>
            </a:r>
          </a:p>
          <a:p>
            <a:pPr marL="342900" indent="-342900">
              <a:buFont typeface="+mj-lt"/>
              <a:buAutoNum type="arabicPeriod"/>
            </a:pPr>
            <a:r>
              <a:rPr lang="en-US" sz="1200" dirty="0"/>
              <a:t>These foods are beneficial and should be emphasized: Eggs, Butter, Salt, Meat, Chicken (with the skin), Fish, Vegetables, Fruit, Nuts, Rice, Beans, Milk and milk products, Millet, Quinoa, Seaweed, Red wine, Herbal teas, Spices, and Lard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5080" y="2699165"/>
            <a:ext cx="1188720" cy="1782421"/>
          </a:xfrm>
          <a:prstGeom prst="rect">
            <a:avLst/>
          </a:prstGeom>
        </p:spPr>
      </p:pic>
      <p:sp>
        <p:nvSpPr>
          <p:cNvPr id="10" name="TextBox 9"/>
          <p:cNvSpPr txBox="1"/>
          <p:nvPr/>
        </p:nvSpPr>
        <p:spPr>
          <a:xfrm>
            <a:off x="3200400" y="5815298"/>
            <a:ext cx="5257800"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i="1" dirty="0"/>
              <a:t>Wholistic Medicine (Systems – Oriented) = NDs, DCs, Acupuncturists</a:t>
            </a:r>
          </a:p>
          <a:p>
            <a:pPr algn="ctr"/>
            <a:r>
              <a:rPr lang="en-US" sz="1400" i="1" dirty="0"/>
              <a:t>Allopathic Medicine (Reductionism) = MDs practice</a:t>
            </a:r>
          </a:p>
        </p:txBody>
      </p:sp>
      <p:pic>
        <p:nvPicPr>
          <p:cNvPr id="1028" name="Picture 4" descr="Attempt A Cure With Wholistic Medicine: Dr. Glidden's Naturopathic Treatment Notebook For The Enlightened by [Peter Glidd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5080" y="4648201"/>
            <a:ext cx="1188720" cy="1717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679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600201"/>
            <a:ext cx="9982200" cy="1066799"/>
          </a:xfrm>
        </p:spPr>
        <p:txBody>
          <a:bodyPr>
            <a:normAutofit/>
          </a:bodyPr>
          <a:lstStyle/>
          <a:p>
            <a:pPr marL="0" indent="0">
              <a:buNone/>
            </a:pPr>
            <a:r>
              <a:rPr lang="en-US" sz="2000" b="1" dirty="0"/>
              <a:t>Amy L. Lansky, PhD</a:t>
            </a:r>
          </a:p>
          <a:p>
            <a:pPr>
              <a:buFont typeface="Calibri" panose="020F0502020204030204" pitchFamily="34" charset="0"/>
              <a:buChar char="—"/>
            </a:pPr>
            <a:r>
              <a:rPr lang="en-US" sz="1600" dirty="0"/>
              <a:t>Impossible Cure: The Promise of Homeopathy</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b="1" dirty="0"/>
          </a:p>
        </p:txBody>
      </p:sp>
      <p:sp>
        <p:nvSpPr>
          <p:cNvPr id="2" name="Title 1"/>
          <p:cNvSpPr>
            <a:spLocks noGrp="1"/>
          </p:cNvSpPr>
          <p:nvPr>
            <p:ph type="title"/>
          </p:nvPr>
        </p:nvSpPr>
        <p:spPr>
          <a:xfrm>
            <a:off x="609600" y="274638"/>
            <a:ext cx="10972800" cy="1143000"/>
          </a:xfrm>
        </p:spPr>
        <p:txBody>
          <a:bodyPr/>
          <a:lstStyle/>
          <a:p>
            <a:r>
              <a:rPr lang="en-US" b="1" dirty="0"/>
              <a:t>Homeopathy Medicine</a:t>
            </a:r>
          </a:p>
        </p:txBody>
      </p:sp>
      <p:sp>
        <p:nvSpPr>
          <p:cNvPr id="5" name="Slide Number Placeholder 4"/>
          <p:cNvSpPr>
            <a:spLocks noGrp="1"/>
          </p:cNvSpPr>
          <p:nvPr>
            <p:ph type="sldNum" sz="quarter" idx="12"/>
          </p:nvPr>
        </p:nvSpPr>
        <p:spPr/>
        <p:txBody>
          <a:bodyPr/>
          <a:lstStyle/>
          <a:p>
            <a:fld id="{7C4A7A4F-25D2-44C7-8F60-E6F823069186}" type="slidenum">
              <a:rPr lang="en-US" smtClean="0"/>
              <a:pPr/>
              <a:t>47</a:t>
            </a:fld>
            <a:r>
              <a:rPr lang="en-US" dirty="0"/>
              <a:t> of 132</a:t>
            </a:r>
          </a:p>
        </p:txBody>
      </p:sp>
      <p:sp>
        <p:nvSpPr>
          <p:cNvPr id="7" name="TextBox 6"/>
          <p:cNvSpPr txBox="1"/>
          <p:nvPr/>
        </p:nvSpPr>
        <p:spPr>
          <a:xfrm>
            <a:off x="1447800" y="2679540"/>
            <a:ext cx="8382000" cy="184665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i="1" dirty="0"/>
              <a:t>“Support and promote the healthy function of the human body at the cellular level.”</a:t>
            </a:r>
          </a:p>
          <a:p>
            <a:endParaRPr lang="en-US" sz="1600" dirty="0"/>
          </a:p>
          <a:p>
            <a:r>
              <a:rPr lang="en-US" b="1" u="sng" dirty="0"/>
              <a:t>Law of Similars:</a:t>
            </a:r>
          </a:p>
          <a:p>
            <a:pPr marL="342900" indent="-342900">
              <a:buFont typeface="Arial" panose="020B0604020202020204" pitchFamily="34" charset="0"/>
              <a:buChar char="•"/>
            </a:pPr>
            <a:r>
              <a:rPr lang="en-US" sz="1600" dirty="0"/>
              <a:t>This law states that a disease can be cured by a substance if that substance can cause, in a healthy person, symptoms similar to those of the disease. </a:t>
            </a:r>
          </a:p>
          <a:p>
            <a:pPr marL="342900" indent="-342900">
              <a:buFont typeface="Arial" panose="020B0604020202020204" pitchFamily="34" charset="0"/>
              <a:buChar char="•"/>
            </a:pPr>
            <a:r>
              <a:rPr lang="en-US" sz="1600" dirty="0"/>
              <a:t>To cure any disease with symptoms x-y-z, a homeopath must simply find a remedy that causes x-y-z in a healthy person</a:t>
            </a:r>
          </a:p>
        </p:txBody>
      </p:sp>
      <p:sp>
        <p:nvSpPr>
          <p:cNvPr id="10" name="TextBox 9"/>
          <p:cNvSpPr txBox="1"/>
          <p:nvPr/>
        </p:nvSpPr>
        <p:spPr>
          <a:xfrm>
            <a:off x="10439400" y="4803198"/>
            <a:ext cx="1221638" cy="73866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i="1" dirty="0"/>
              <a:t>“Let Likes Be Cured by Likes”</a:t>
            </a:r>
          </a:p>
        </p:txBody>
      </p:sp>
      <p:pic>
        <p:nvPicPr>
          <p:cNvPr id="2050" name="Picture 2" descr="Impossible Cure: The Promise of Homeopathy by [Amy L. Lansk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9400" y="2679540"/>
            <a:ext cx="122163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6584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600201"/>
            <a:ext cx="9982200" cy="1066799"/>
          </a:xfrm>
        </p:spPr>
        <p:txBody>
          <a:bodyPr>
            <a:normAutofit/>
          </a:bodyPr>
          <a:lstStyle/>
          <a:p>
            <a:pPr marL="0" indent="0">
              <a:buNone/>
            </a:pPr>
            <a:r>
              <a:rPr lang="en-US" sz="2000" b="1" dirty="0"/>
              <a:t>Jennifer Daniels, MD/MBA</a:t>
            </a:r>
          </a:p>
          <a:p>
            <a:pPr>
              <a:buFont typeface="Calibri" panose="020F0502020204030204" pitchFamily="34" charset="0"/>
              <a:buChar char="—"/>
            </a:pPr>
            <a:r>
              <a:rPr lang="en-US" sz="1600" dirty="0"/>
              <a:t>The Lethal Dose (Murder by Medicine Is No Accident)</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b="1" dirty="0"/>
          </a:p>
        </p:txBody>
      </p:sp>
      <p:sp>
        <p:nvSpPr>
          <p:cNvPr id="2" name="Title 1"/>
          <p:cNvSpPr>
            <a:spLocks noGrp="1"/>
          </p:cNvSpPr>
          <p:nvPr>
            <p:ph type="title"/>
          </p:nvPr>
        </p:nvSpPr>
        <p:spPr>
          <a:xfrm>
            <a:off x="609600" y="274638"/>
            <a:ext cx="10972800" cy="1143000"/>
          </a:xfrm>
        </p:spPr>
        <p:txBody>
          <a:bodyPr/>
          <a:lstStyle/>
          <a:p>
            <a:r>
              <a:rPr lang="en-US" b="1" dirty="0"/>
              <a:t>Standard of Care</a:t>
            </a:r>
          </a:p>
        </p:txBody>
      </p:sp>
      <p:sp>
        <p:nvSpPr>
          <p:cNvPr id="4" name="Slide Number Placeholder 3"/>
          <p:cNvSpPr>
            <a:spLocks noGrp="1"/>
          </p:cNvSpPr>
          <p:nvPr>
            <p:ph type="sldNum" sz="quarter" idx="12"/>
          </p:nvPr>
        </p:nvSpPr>
        <p:spPr/>
        <p:txBody>
          <a:bodyPr/>
          <a:lstStyle/>
          <a:p>
            <a:fld id="{7C4A7A4F-25D2-44C7-8F60-E6F823069186}" type="slidenum">
              <a:rPr lang="en-US" smtClean="0"/>
              <a:pPr/>
              <a:t>48</a:t>
            </a:fld>
            <a:r>
              <a:rPr lang="en-US" dirty="0"/>
              <a:t> of 132</a:t>
            </a:r>
          </a:p>
        </p:txBody>
      </p:sp>
      <p:sp>
        <p:nvSpPr>
          <p:cNvPr id="7" name="TextBox 6"/>
          <p:cNvSpPr txBox="1"/>
          <p:nvPr/>
        </p:nvSpPr>
        <p:spPr>
          <a:xfrm>
            <a:off x="1371600" y="2438400"/>
            <a:ext cx="8382000" cy="230832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i="1" dirty="0"/>
              <a:t>“People need to stop asking permission for things they already have the right to do.”</a:t>
            </a:r>
          </a:p>
          <a:p>
            <a:endParaRPr lang="en-US" sz="800" dirty="0"/>
          </a:p>
          <a:p>
            <a:r>
              <a:rPr lang="en-US" sz="1400" b="1" u="sng" dirty="0"/>
              <a:t>The Truth About The Pharmaceutical Drug Model:</a:t>
            </a:r>
          </a:p>
          <a:p>
            <a:pPr marL="342900" indent="-342900">
              <a:buFont typeface="+mj-lt"/>
              <a:buAutoNum type="arabicPeriod"/>
            </a:pPr>
            <a:r>
              <a:rPr lang="en-US" sz="1200" dirty="0"/>
              <a:t>The drug company patents a drug</a:t>
            </a:r>
          </a:p>
          <a:p>
            <a:pPr marL="342900" indent="-342900" algn="just">
              <a:buFont typeface="+mj-lt"/>
              <a:buAutoNum type="arabicPeriod"/>
            </a:pPr>
            <a:r>
              <a:rPr lang="en-US" sz="1200" dirty="0"/>
              <a:t>The drug company determines the minimum lethal dose</a:t>
            </a:r>
          </a:p>
          <a:p>
            <a:pPr marL="342900" indent="-342900" algn="just">
              <a:buFont typeface="+mj-lt"/>
              <a:buAutoNum type="arabicPeriod"/>
            </a:pPr>
            <a:r>
              <a:rPr lang="en-US" sz="1200" dirty="0"/>
              <a:t>The drug company sets the recommended dose a t a level that is HIGHER than the lethal dose (they write the Standard of Care)</a:t>
            </a:r>
          </a:p>
          <a:p>
            <a:pPr marL="342900" indent="-342900" algn="just">
              <a:buFont typeface="+mj-lt"/>
              <a:buAutoNum type="arabicPeriod"/>
            </a:pPr>
            <a:r>
              <a:rPr lang="en-US" sz="1200" dirty="0"/>
              <a:t>The doctors are expected to prescribe the lethal dose so they (the hospital and the drug companies) can sell the maximum amount of the drug possible</a:t>
            </a:r>
          </a:p>
          <a:p>
            <a:pPr marL="342900" indent="-342900" algn="just">
              <a:buFont typeface="+mj-lt"/>
              <a:buAutoNum type="arabicPeriod"/>
            </a:pPr>
            <a:r>
              <a:rPr lang="en-US" sz="1200" dirty="0"/>
              <a:t>Hospitals agree to be a place where dangerous drugs can be administered and monitored (they too can write the Standard of Care)</a:t>
            </a:r>
          </a:p>
          <a:p>
            <a:pPr marL="342900" indent="-342900" algn="just">
              <a:buFont typeface="+mj-lt"/>
              <a:buAutoNum type="arabicPeriod"/>
            </a:pPr>
            <a:r>
              <a:rPr lang="en-US" sz="1200" dirty="0"/>
              <a:t>The hospital makes certain that insurance is in place (and insurance companies can also write the Standard of Care)</a:t>
            </a:r>
          </a:p>
          <a:p>
            <a:pPr marL="342900" indent="-342900" algn="just">
              <a:buFont typeface="+mj-lt"/>
              <a:buAutoNum type="arabicPeriod"/>
            </a:pPr>
            <a:r>
              <a:rPr lang="en-US" sz="1200" dirty="0"/>
              <a:t>Everyone gets paid when the patient finally dies</a:t>
            </a:r>
          </a:p>
        </p:txBody>
      </p:sp>
      <p:sp>
        <p:nvSpPr>
          <p:cNvPr id="10" name="TextBox 9"/>
          <p:cNvSpPr txBox="1"/>
          <p:nvPr/>
        </p:nvSpPr>
        <p:spPr>
          <a:xfrm>
            <a:off x="4446668" y="5922697"/>
            <a:ext cx="3657600" cy="64008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nchor="ctr">
            <a:spAutoFit/>
          </a:bodyPr>
          <a:lstStyle/>
          <a:p>
            <a:pPr algn="ctr"/>
            <a:r>
              <a:rPr lang="en-US" sz="1400" i="1" dirty="0"/>
              <a:t>Malpractice is defined as “deviation from the Standard of Care.”</a:t>
            </a:r>
          </a:p>
        </p:txBody>
      </p:sp>
      <p:pic>
        <p:nvPicPr>
          <p:cNvPr id="1026" name="Picture 2" descr="The Lethal Dose (Murder By Medicine is No Accident Book 1) by [Jennifer Daniel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2630" y="2585829"/>
            <a:ext cx="114117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QSEN Safety Competency - QSEN Safe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4400" y="5087343"/>
            <a:ext cx="1207402" cy="146585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446668" y="5087343"/>
            <a:ext cx="3657600" cy="64008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nchor="ctr">
            <a:spAutoFit/>
          </a:bodyPr>
          <a:lstStyle/>
          <a:p>
            <a:pPr algn="ctr"/>
            <a:r>
              <a:rPr lang="en-US" sz="1400" i="1" dirty="0"/>
              <a:t>LD 50 is the dose of a drug at which 50% of those who take it die, actually drop dead.</a:t>
            </a:r>
          </a:p>
        </p:txBody>
      </p:sp>
      <p:sp>
        <p:nvSpPr>
          <p:cNvPr id="13" name="TextBox 12"/>
          <p:cNvSpPr txBox="1"/>
          <p:nvPr/>
        </p:nvSpPr>
        <p:spPr>
          <a:xfrm>
            <a:off x="1371600" y="5922697"/>
            <a:ext cx="2468880" cy="64008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nchor="ctr">
            <a:spAutoFit/>
          </a:bodyPr>
          <a:lstStyle/>
          <a:p>
            <a:pPr algn="ctr"/>
            <a:r>
              <a:rPr lang="en-US" sz="1200" i="1" dirty="0"/>
              <a:t>92,000 deaths every year by doctors who are incompetent, doctors who deviate from the Standard of Care</a:t>
            </a:r>
          </a:p>
        </p:txBody>
      </p:sp>
      <p:sp>
        <p:nvSpPr>
          <p:cNvPr id="14" name="TextBox 13"/>
          <p:cNvSpPr txBox="1"/>
          <p:nvPr/>
        </p:nvSpPr>
        <p:spPr>
          <a:xfrm>
            <a:off x="1371600" y="5087343"/>
            <a:ext cx="2468880" cy="64008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nchor="ctr">
            <a:spAutoFit/>
          </a:bodyPr>
          <a:lstStyle/>
          <a:p>
            <a:pPr algn="ctr"/>
            <a:r>
              <a:rPr lang="en-US" sz="1200" i="1" dirty="0"/>
              <a:t>As much as 107,000 people die every year from properly prescribed medications</a:t>
            </a:r>
          </a:p>
        </p:txBody>
      </p:sp>
    </p:spTree>
    <p:extLst>
      <p:ext uri="{BB962C8B-B14F-4D97-AF65-F5344CB8AC3E}">
        <p14:creationId xmlns:p14="http://schemas.microsoft.com/office/powerpoint/2010/main" val="214716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600200"/>
            <a:ext cx="8915400" cy="5029200"/>
          </a:xfrm>
        </p:spPr>
        <p:txBody>
          <a:bodyPr wrap="square"/>
          <a:lstStyle/>
          <a:p>
            <a:pPr marL="0" indent="0">
              <a:buNone/>
            </a:pPr>
            <a:r>
              <a:rPr lang="en-US" sz="2000" b="1" dirty="0"/>
              <a:t>Anthony William </a:t>
            </a:r>
            <a:r>
              <a:rPr lang="en-US" sz="1400" i="1" dirty="0"/>
              <a:t>(Healing From Epstein-Barr Virus (EBV))</a:t>
            </a:r>
            <a:endParaRPr lang="en-US" sz="1800" i="1" dirty="0"/>
          </a:p>
          <a:p>
            <a:pPr lvl="1"/>
            <a:r>
              <a:rPr lang="en-US" sz="1600" dirty="0"/>
              <a:t>Medical Medium: Secrets Behind Chronic and Mystery </a:t>
            </a:r>
            <a:br>
              <a:rPr lang="en-US" sz="1600" dirty="0"/>
            </a:br>
            <a:r>
              <a:rPr lang="en-US" sz="1600" dirty="0"/>
              <a:t>Illness and How to Finally Heal</a:t>
            </a:r>
          </a:p>
          <a:p>
            <a:pPr lvl="1"/>
            <a:r>
              <a:rPr lang="en-US" sz="1600" dirty="0"/>
              <a:t>Medical Medium Life-Changing Foods</a:t>
            </a:r>
          </a:p>
          <a:p>
            <a:pPr lvl="1"/>
            <a:r>
              <a:rPr lang="en-US" sz="1600" dirty="0"/>
              <a:t>Medical Medium Thyroid Healing</a:t>
            </a:r>
          </a:p>
          <a:p>
            <a:pPr lvl="1"/>
            <a:r>
              <a:rPr lang="en-US" sz="1600" dirty="0"/>
              <a:t>Medical Medium Liver Rescue</a:t>
            </a:r>
          </a:p>
          <a:p>
            <a:endParaRPr lang="en-US"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Nutrition </a:t>
            </a:r>
            <a:br>
              <a:rPr lang="en-US" b="1" dirty="0"/>
            </a:br>
            <a:r>
              <a:rPr lang="en-US" sz="2700" dirty="0"/>
              <a:t>(Medical Medium)</a:t>
            </a:r>
          </a:p>
        </p:txBody>
      </p:sp>
      <p:sp>
        <p:nvSpPr>
          <p:cNvPr id="9" name="Slide Number Placeholder 8"/>
          <p:cNvSpPr>
            <a:spLocks noGrp="1"/>
          </p:cNvSpPr>
          <p:nvPr>
            <p:ph type="sldNum" sz="quarter" idx="12"/>
          </p:nvPr>
        </p:nvSpPr>
        <p:spPr/>
        <p:txBody>
          <a:bodyPr/>
          <a:lstStyle/>
          <a:p>
            <a:fld id="{7C4A7A4F-25D2-44C7-8F60-E6F823069186}" type="slidenum">
              <a:rPr lang="en-US" smtClean="0"/>
              <a:pPr/>
              <a:t>49</a:t>
            </a:fld>
            <a:r>
              <a:rPr lang="en-US" dirty="0"/>
              <a:t> of 132</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2228" y="3657600"/>
            <a:ext cx="910743" cy="1371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1" y="3657600"/>
            <a:ext cx="1127453" cy="1371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2100" y="5286375"/>
            <a:ext cx="1110998" cy="13716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6183" y="5314950"/>
            <a:ext cx="1091798" cy="1371600"/>
          </a:xfrm>
          <a:prstGeom prst="rect">
            <a:avLst/>
          </a:prstGeom>
        </p:spPr>
      </p:pic>
      <p:sp>
        <p:nvSpPr>
          <p:cNvPr id="8" name="TextBox 7"/>
          <p:cNvSpPr txBox="1"/>
          <p:nvPr/>
        </p:nvSpPr>
        <p:spPr>
          <a:xfrm>
            <a:off x="7066339" y="2412861"/>
            <a:ext cx="4191000" cy="421653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i="1" u="sng" dirty="0">
                <a:solidFill>
                  <a:schemeClr val="bg1"/>
                </a:solidFill>
              </a:rPr>
              <a:t>Healing Herbs and Supplements</a:t>
            </a:r>
            <a:r>
              <a:rPr lang="en-US" sz="1600" b="1" u="sng" dirty="0">
                <a:solidFill>
                  <a:schemeClr val="bg1"/>
                </a:solidFill>
              </a:rPr>
              <a:t>:</a:t>
            </a:r>
            <a:endParaRPr lang="en-US" sz="1600" dirty="0">
              <a:solidFill>
                <a:schemeClr val="bg1"/>
              </a:solidFill>
            </a:endParaRPr>
          </a:p>
          <a:p>
            <a:pPr marL="171450" indent="-171450">
              <a:buFont typeface="Arial" panose="020B0604020202020204" pitchFamily="34" charset="0"/>
              <a:buChar char="•"/>
            </a:pPr>
            <a:r>
              <a:rPr lang="en-US" sz="1400" b="1" dirty="0">
                <a:solidFill>
                  <a:schemeClr val="bg1"/>
                </a:solidFill>
              </a:rPr>
              <a:t>Cat’s Claw</a:t>
            </a:r>
            <a:r>
              <a:rPr lang="en-US" sz="1400" dirty="0">
                <a:solidFill>
                  <a:schemeClr val="bg1"/>
                </a:solidFill>
              </a:rPr>
              <a:t>, </a:t>
            </a:r>
            <a:r>
              <a:rPr lang="en-US" sz="1400" i="1" dirty="0">
                <a:solidFill>
                  <a:schemeClr val="bg1"/>
                </a:solidFill>
              </a:rPr>
              <a:t>reduces EBV</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Silver Hydrosol</a:t>
            </a:r>
            <a:r>
              <a:rPr lang="en-US" sz="1400" dirty="0">
                <a:solidFill>
                  <a:schemeClr val="bg1"/>
                </a:solidFill>
              </a:rPr>
              <a:t>, </a:t>
            </a:r>
            <a:r>
              <a:rPr lang="en-US" sz="1400" i="1" dirty="0">
                <a:solidFill>
                  <a:schemeClr val="bg1"/>
                </a:solidFill>
              </a:rPr>
              <a:t>lowers EBV load</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Zinc</a:t>
            </a:r>
            <a:r>
              <a:rPr lang="en-US" sz="1400" dirty="0">
                <a:solidFill>
                  <a:schemeClr val="bg1"/>
                </a:solidFill>
              </a:rPr>
              <a:t>, </a:t>
            </a:r>
            <a:r>
              <a:rPr lang="en-US" sz="1400" i="1" dirty="0">
                <a:solidFill>
                  <a:schemeClr val="bg1"/>
                </a:solidFill>
              </a:rPr>
              <a:t>strengthens immune system, protects thyroid</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Vitamin B12</a:t>
            </a:r>
            <a:r>
              <a:rPr lang="en-US" sz="1400" dirty="0">
                <a:solidFill>
                  <a:schemeClr val="bg1"/>
                </a:solidFill>
              </a:rPr>
              <a:t>, </a:t>
            </a:r>
            <a:r>
              <a:rPr lang="en-US" sz="1400" i="1" dirty="0">
                <a:solidFill>
                  <a:schemeClr val="bg1"/>
                </a:solidFill>
              </a:rPr>
              <a:t>strengthens central nervous system</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Licorice Root</a:t>
            </a:r>
            <a:r>
              <a:rPr lang="en-US" sz="1400" dirty="0">
                <a:solidFill>
                  <a:schemeClr val="bg1"/>
                </a:solidFill>
              </a:rPr>
              <a:t>, </a:t>
            </a:r>
            <a:r>
              <a:rPr lang="en-US" sz="1400" i="1" dirty="0">
                <a:solidFill>
                  <a:schemeClr val="bg1"/>
                </a:solidFill>
              </a:rPr>
              <a:t>lowers EBV, strengthens adrenals</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Lemon Balm</a:t>
            </a:r>
            <a:r>
              <a:rPr lang="en-US" sz="1400" dirty="0">
                <a:solidFill>
                  <a:schemeClr val="bg1"/>
                </a:solidFill>
              </a:rPr>
              <a:t>, </a:t>
            </a:r>
            <a:r>
              <a:rPr lang="en-US" sz="1400" i="1" dirty="0">
                <a:solidFill>
                  <a:schemeClr val="bg1"/>
                </a:solidFill>
              </a:rPr>
              <a:t>antiviral/antibacterial</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Selenium</a:t>
            </a:r>
            <a:r>
              <a:rPr lang="en-US" sz="1400" dirty="0">
                <a:solidFill>
                  <a:schemeClr val="bg1"/>
                </a:solidFill>
              </a:rPr>
              <a:t>, </a:t>
            </a:r>
            <a:r>
              <a:rPr lang="en-US" sz="1400" i="1" dirty="0">
                <a:solidFill>
                  <a:schemeClr val="bg1"/>
                </a:solidFill>
              </a:rPr>
              <a:t>strengthens central nervous system (CNS)</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5-MTHF</a:t>
            </a:r>
            <a:r>
              <a:rPr lang="en-US" sz="1400" dirty="0">
                <a:solidFill>
                  <a:schemeClr val="bg1"/>
                </a:solidFill>
              </a:rPr>
              <a:t> </a:t>
            </a:r>
            <a:r>
              <a:rPr lang="en-US" sz="1400" i="1" dirty="0">
                <a:solidFill>
                  <a:schemeClr val="bg1"/>
                </a:solidFill>
              </a:rPr>
              <a:t>(5-methyltetrahydrofolate) strengthens CNS </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Red Marine Algae</a:t>
            </a:r>
            <a:r>
              <a:rPr lang="en-US" sz="1400" dirty="0">
                <a:solidFill>
                  <a:schemeClr val="bg1"/>
                </a:solidFill>
              </a:rPr>
              <a:t>,</a:t>
            </a:r>
            <a:r>
              <a:rPr lang="en-US" sz="1400" i="1" dirty="0">
                <a:solidFill>
                  <a:schemeClr val="bg1"/>
                </a:solidFill>
              </a:rPr>
              <a:t> antiviral, removes heavy metals</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L-lysine</a:t>
            </a:r>
            <a:r>
              <a:rPr lang="en-US" sz="1400" dirty="0">
                <a:solidFill>
                  <a:schemeClr val="bg1"/>
                </a:solidFill>
              </a:rPr>
              <a:t>, lowers EBV, </a:t>
            </a:r>
            <a:r>
              <a:rPr lang="en-US" sz="1400" i="1" dirty="0">
                <a:solidFill>
                  <a:schemeClr val="bg1"/>
                </a:solidFill>
              </a:rPr>
              <a:t>strengthens CNS</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Spirulina</a:t>
            </a:r>
            <a:r>
              <a:rPr lang="en-US" sz="1400" dirty="0">
                <a:solidFill>
                  <a:schemeClr val="bg1"/>
                </a:solidFill>
              </a:rPr>
              <a:t> (preferably from Hawaii), </a:t>
            </a:r>
            <a:r>
              <a:rPr lang="en-US" sz="1400" i="1" dirty="0">
                <a:solidFill>
                  <a:schemeClr val="bg1"/>
                </a:solidFill>
              </a:rPr>
              <a:t>adrenal strength</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Ester-C</a:t>
            </a:r>
            <a:r>
              <a:rPr lang="en-US" sz="1400" dirty="0">
                <a:solidFill>
                  <a:schemeClr val="bg1"/>
                </a:solidFill>
              </a:rPr>
              <a:t>, </a:t>
            </a:r>
            <a:r>
              <a:rPr lang="en-US" sz="1400" i="1" dirty="0">
                <a:solidFill>
                  <a:schemeClr val="bg1"/>
                </a:solidFill>
              </a:rPr>
              <a:t>strengthens immune system</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Nettle Leaf</a:t>
            </a:r>
            <a:r>
              <a:rPr lang="en-US" sz="1400" dirty="0">
                <a:solidFill>
                  <a:schemeClr val="bg1"/>
                </a:solidFill>
              </a:rPr>
              <a:t>, </a:t>
            </a:r>
            <a:r>
              <a:rPr lang="en-US" sz="1400" i="1" dirty="0">
                <a:solidFill>
                  <a:schemeClr val="bg1"/>
                </a:solidFill>
              </a:rPr>
              <a:t>micronutrients to brain, blood &amp; CNS</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Monolaurin</a:t>
            </a:r>
            <a:r>
              <a:rPr lang="en-US" sz="1400" dirty="0">
                <a:solidFill>
                  <a:schemeClr val="bg1"/>
                </a:solidFill>
              </a:rPr>
              <a:t>, </a:t>
            </a:r>
            <a:r>
              <a:rPr lang="en-US" sz="1400" i="1" dirty="0">
                <a:solidFill>
                  <a:schemeClr val="bg1"/>
                </a:solidFill>
              </a:rPr>
              <a:t>antiviral, breaks down EBV load</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Elderberry</a:t>
            </a:r>
            <a:r>
              <a:rPr lang="en-US" sz="1400" i="1" dirty="0">
                <a:solidFill>
                  <a:schemeClr val="bg1"/>
                </a:solidFill>
              </a:rPr>
              <a:t>, antiviral, strengthens immune system</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Red Clover</a:t>
            </a:r>
            <a:r>
              <a:rPr lang="en-US" sz="1400" dirty="0">
                <a:solidFill>
                  <a:schemeClr val="bg1"/>
                </a:solidFill>
              </a:rPr>
              <a:t>, </a:t>
            </a:r>
            <a:r>
              <a:rPr lang="en-US" sz="1400" i="1" dirty="0">
                <a:solidFill>
                  <a:schemeClr val="bg1"/>
                </a:solidFill>
              </a:rPr>
              <a:t>cleanses liver, lymphatic sys &amp; spleen</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Star Anise,</a:t>
            </a:r>
            <a:r>
              <a:rPr lang="en-US" sz="1400" i="1" dirty="0">
                <a:solidFill>
                  <a:schemeClr val="bg1"/>
                </a:solidFill>
              </a:rPr>
              <a:t> antiviral, destroy EBV in liver &amp; thyroid</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Curcumin</a:t>
            </a:r>
            <a:r>
              <a:rPr lang="en-US" sz="1400" dirty="0">
                <a:solidFill>
                  <a:schemeClr val="bg1"/>
                </a:solidFill>
              </a:rPr>
              <a:t>, </a:t>
            </a:r>
            <a:r>
              <a:rPr lang="en-US" sz="1400" i="1" dirty="0">
                <a:solidFill>
                  <a:schemeClr val="bg1"/>
                </a:solidFill>
              </a:rPr>
              <a:t>strengthens endocrine system &amp; CNS</a:t>
            </a:r>
            <a:endParaRPr lang="en-US" sz="1600" dirty="0">
              <a:solidFill>
                <a:schemeClr val="bg1"/>
              </a:solidFill>
            </a:endParaRPr>
          </a:p>
        </p:txBody>
      </p:sp>
      <p:pic>
        <p:nvPicPr>
          <p:cNvPr id="2050" name="Picture 2" descr="Celery juice">
            <a:extLst>
              <a:ext uri="{FF2B5EF4-FFF2-40B4-BE49-F238E27FC236}">
                <a16:creationId xmlns:a16="http://schemas.microsoft.com/office/drawing/2014/main" id="{96B9EF66-42B1-1F52-FB56-914E7F2112D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2000" y="790130"/>
            <a:ext cx="1679682" cy="1525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61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600200"/>
            <a:ext cx="6477000" cy="5029200"/>
          </a:xfrm>
        </p:spPr>
        <p:txBody>
          <a:bodyPr>
            <a:normAutofit/>
          </a:bodyPr>
          <a:lstStyle/>
          <a:p>
            <a:pPr marL="0" indent="0">
              <a:buNone/>
            </a:pPr>
            <a:r>
              <a:rPr lang="en-US" sz="2000" b="1" dirty="0"/>
              <a:t>David R. Hamilton, PhD</a:t>
            </a:r>
          </a:p>
          <a:p>
            <a:pPr lvl="1"/>
            <a:r>
              <a:rPr lang="en-US" sz="1600" dirty="0"/>
              <a:t>Why Woo-Woo Works: The Surprising Science Behind Meditation, Reiki, Crystals, and Other Alternative Practices</a:t>
            </a:r>
          </a:p>
          <a:p>
            <a:pPr marL="0" indent="0">
              <a:buNone/>
            </a:pPr>
            <a:endParaRPr lang="en-US" sz="1000" b="1" dirty="0"/>
          </a:p>
          <a:p>
            <a:pPr marL="57150" indent="0">
              <a:buNone/>
            </a:pPr>
            <a:endParaRPr lang="en-US" sz="2000" dirty="0"/>
          </a:p>
        </p:txBody>
      </p:sp>
      <p:sp>
        <p:nvSpPr>
          <p:cNvPr id="2" name="Title 1"/>
          <p:cNvSpPr>
            <a:spLocks noGrp="1"/>
          </p:cNvSpPr>
          <p:nvPr>
            <p:ph type="title"/>
          </p:nvPr>
        </p:nvSpPr>
        <p:spPr>
          <a:xfrm>
            <a:off x="609600" y="274638"/>
            <a:ext cx="10972800" cy="1143000"/>
          </a:xfrm>
        </p:spPr>
        <p:txBody>
          <a:bodyPr>
            <a:normAutofit/>
          </a:bodyPr>
          <a:lstStyle/>
          <a:p>
            <a:r>
              <a:rPr lang="en-US" b="1" dirty="0"/>
              <a:t>Woo Woo Stuff</a:t>
            </a:r>
            <a:endParaRPr lang="en-US" sz="2700" dirty="0"/>
          </a:p>
        </p:txBody>
      </p:sp>
      <p:sp>
        <p:nvSpPr>
          <p:cNvPr id="6" name="Slide Number Placeholder 5"/>
          <p:cNvSpPr>
            <a:spLocks noGrp="1"/>
          </p:cNvSpPr>
          <p:nvPr>
            <p:ph type="sldNum" sz="quarter" idx="12"/>
          </p:nvPr>
        </p:nvSpPr>
        <p:spPr/>
        <p:txBody>
          <a:bodyPr/>
          <a:lstStyle/>
          <a:p>
            <a:fld id="{7C4A7A4F-25D2-44C7-8F60-E6F823069186}" type="slidenum">
              <a:rPr lang="en-US" smtClean="0"/>
              <a:pPr/>
              <a:t>5</a:t>
            </a:fld>
            <a:r>
              <a:rPr lang="en-US" dirty="0"/>
              <a:t> of 132</a:t>
            </a:r>
          </a:p>
        </p:txBody>
      </p:sp>
      <p:sp>
        <p:nvSpPr>
          <p:cNvPr id="4" name="TextBox 3"/>
          <p:cNvSpPr txBox="1"/>
          <p:nvPr/>
        </p:nvSpPr>
        <p:spPr>
          <a:xfrm>
            <a:off x="7815241" y="5465861"/>
            <a:ext cx="2819400" cy="461665"/>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b="1" i="1" dirty="0"/>
              <a:t>“It's time to embrace the truth: That woo-woo really does work.”</a:t>
            </a:r>
            <a:endParaRPr lang="en-US" sz="1200" b="1" i="1" dirty="0">
              <a:solidFill>
                <a:schemeClr val="bg1"/>
              </a:solidFill>
            </a:endParaRPr>
          </a:p>
        </p:txBody>
      </p:sp>
      <p:pic>
        <p:nvPicPr>
          <p:cNvPr id="1026" name="Picture 2" descr="Why Woo-Woo Works: The Surprising Science Behind Meditation, Reiki, Crystals, and Other Alternative Practices by [David R. Hamilt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7129" y="1993106"/>
            <a:ext cx="1137512"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20761" y="2590800"/>
            <a:ext cx="4750659" cy="1231106"/>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sz="1400" b="1" u="sng" dirty="0"/>
              <a:t>Discover</a:t>
            </a:r>
            <a:r>
              <a:rPr lang="en-US" sz="1400" b="1" dirty="0"/>
              <a:t>:</a:t>
            </a:r>
            <a:endParaRPr lang="en-US" dirty="0"/>
          </a:p>
          <a:p>
            <a:pPr marL="171450" indent="-171450">
              <a:buFont typeface="Arial" panose="020B0604020202020204" pitchFamily="34" charset="0"/>
              <a:buChar char="•"/>
            </a:pPr>
            <a:r>
              <a:rPr lang="en-US" sz="1200" dirty="0"/>
              <a:t>The science behind some of today's most popular alternative practices</a:t>
            </a:r>
          </a:p>
          <a:p>
            <a:pPr marL="171450" indent="-171450">
              <a:buFont typeface="Arial" panose="020B0604020202020204" pitchFamily="34" charset="0"/>
              <a:buChar char="•"/>
            </a:pPr>
            <a:r>
              <a:rPr lang="en-US" sz="1200" dirty="0"/>
              <a:t>How your thoughts, emotions, and beliefs have healing power</a:t>
            </a:r>
          </a:p>
          <a:p>
            <a:pPr marL="171450" indent="-171450">
              <a:buFont typeface="Arial" panose="020B0604020202020204" pitchFamily="34" charset="0"/>
              <a:buChar char="•"/>
            </a:pPr>
            <a:r>
              <a:rPr lang="en-US" sz="1200" dirty="0"/>
              <a:t>The benefits of nature and a holistic approach to healing</a:t>
            </a:r>
          </a:p>
          <a:p>
            <a:pPr marL="171450" indent="-171450">
              <a:buFont typeface="Arial" panose="020B0604020202020204" pitchFamily="34" charset="0"/>
              <a:buChar char="•"/>
            </a:pPr>
            <a:r>
              <a:rPr lang="en-US" sz="1200" dirty="0"/>
              <a:t>A fascinating link between consciousness and human connection</a:t>
            </a:r>
          </a:p>
          <a:p>
            <a:pPr marL="171450" indent="-171450">
              <a:buFont typeface="Arial" panose="020B0604020202020204" pitchFamily="34" charset="0"/>
              <a:buChar char="•"/>
            </a:pPr>
            <a:r>
              <a:rPr lang="en-US" sz="1200" dirty="0"/>
              <a:t>The relationship between suppressed emotions and disease</a:t>
            </a:r>
          </a:p>
        </p:txBody>
      </p:sp>
      <p:sp>
        <p:nvSpPr>
          <p:cNvPr id="7" name="TextBox 6"/>
          <p:cNvSpPr txBox="1"/>
          <p:nvPr/>
        </p:nvSpPr>
        <p:spPr>
          <a:xfrm>
            <a:off x="1620761" y="3962400"/>
            <a:ext cx="2826415" cy="233910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sz="1400" b="1" u="sng" dirty="0"/>
              <a:t>Woo </a:t>
            </a:r>
            <a:r>
              <a:rPr lang="en-US" sz="1400" b="1" u="sng" dirty="0" err="1"/>
              <a:t>Woo</a:t>
            </a:r>
            <a:r>
              <a:rPr lang="en-US" sz="1400" b="1" u="sng" dirty="0"/>
              <a:t> Stuff</a:t>
            </a:r>
            <a:r>
              <a:rPr lang="en-US" sz="1400" b="1" dirty="0"/>
              <a:t>:</a:t>
            </a:r>
            <a:endParaRPr lang="en-US" dirty="0"/>
          </a:p>
          <a:p>
            <a:pPr marL="285750" indent="-285750">
              <a:buFont typeface="Arial" panose="020B0604020202020204" pitchFamily="34" charset="0"/>
              <a:buChar char="•"/>
            </a:pPr>
            <a:r>
              <a:rPr lang="en-US" sz="1200" dirty="0"/>
              <a:t>Mind Over Matter</a:t>
            </a:r>
          </a:p>
          <a:p>
            <a:pPr marL="285750" indent="-285750">
              <a:buFont typeface="Arial" panose="020B0604020202020204" pitchFamily="34" charset="0"/>
              <a:buChar char="•"/>
            </a:pPr>
            <a:r>
              <a:rPr lang="en-US" sz="1200" dirty="0"/>
              <a:t>Meditation</a:t>
            </a:r>
          </a:p>
          <a:p>
            <a:pPr marL="285750" indent="-285750">
              <a:buFont typeface="Arial" panose="020B0604020202020204" pitchFamily="34" charset="0"/>
              <a:buChar char="•"/>
            </a:pPr>
            <a:r>
              <a:rPr lang="en-US" sz="1200" dirty="0"/>
              <a:t>Trapped and Released Emotion</a:t>
            </a:r>
          </a:p>
          <a:p>
            <a:pPr marL="285750" indent="-285750">
              <a:buFont typeface="Arial" panose="020B0604020202020204" pitchFamily="34" charset="0"/>
              <a:buChar char="•"/>
            </a:pPr>
            <a:r>
              <a:rPr lang="en-US" sz="1200" dirty="0"/>
              <a:t>Natural healing (empathy can heal)</a:t>
            </a:r>
          </a:p>
          <a:p>
            <a:pPr marL="285750" indent="-285750">
              <a:buFont typeface="Arial" panose="020B0604020202020204" pitchFamily="34" charset="0"/>
              <a:buChar char="•"/>
            </a:pPr>
            <a:r>
              <a:rPr lang="en-US" sz="1200" dirty="0"/>
              <a:t>Reiki</a:t>
            </a:r>
          </a:p>
          <a:p>
            <a:pPr marL="285750" indent="-285750">
              <a:buFont typeface="Arial" panose="020B0604020202020204" pitchFamily="34" charset="0"/>
              <a:buChar char="•"/>
            </a:pPr>
            <a:r>
              <a:rPr lang="en-US" sz="1200" dirty="0"/>
              <a:t>Crystals (color)</a:t>
            </a:r>
          </a:p>
          <a:p>
            <a:pPr marL="285750" indent="-285750">
              <a:buFont typeface="Arial" panose="020B0604020202020204" pitchFamily="34" charset="0"/>
              <a:buChar char="•"/>
            </a:pPr>
            <a:r>
              <a:rPr lang="en-US" sz="1200" dirty="0"/>
              <a:t>Perception Shapes Your Reality</a:t>
            </a:r>
          </a:p>
          <a:p>
            <a:pPr marL="285750" indent="-285750">
              <a:buFont typeface="Arial" panose="020B0604020202020204" pitchFamily="34" charset="0"/>
              <a:buChar char="•"/>
            </a:pPr>
            <a:r>
              <a:rPr lang="en-US" sz="1200" dirty="0"/>
              <a:t>Consciousness</a:t>
            </a:r>
          </a:p>
          <a:p>
            <a:pPr marL="285750" indent="-285750">
              <a:buFont typeface="Arial" panose="020B0604020202020204" pitchFamily="34" charset="0"/>
              <a:buChar char="•"/>
            </a:pPr>
            <a:r>
              <a:rPr lang="en-US" sz="1200" dirty="0"/>
              <a:t>Telepathy, Distant Healing, and Prayer</a:t>
            </a:r>
          </a:p>
          <a:p>
            <a:pPr marL="285750" indent="-285750">
              <a:buFont typeface="Arial" panose="020B0604020202020204" pitchFamily="34" charset="0"/>
              <a:buChar char="•"/>
            </a:pPr>
            <a:r>
              <a:rPr lang="en-US" sz="1200" dirty="0"/>
              <a:t>The Right Conditions</a:t>
            </a:r>
          </a:p>
          <a:p>
            <a:pPr marL="285750" indent="-285750">
              <a:buFont typeface="Arial" panose="020B0604020202020204" pitchFamily="34" charset="0"/>
              <a:buChar char="•"/>
            </a:pPr>
            <a:r>
              <a:rPr lang="en-US" sz="1200" dirty="0"/>
              <a:t>The Law of Attraction</a:t>
            </a:r>
          </a:p>
        </p:txBody>
      </p:sp>
      <p:sp>
        <p:nvSpPr>
          <p:cNvPr id="8" name="TextBox 7"/>
          <p:cNvSpPr txBox="1"/>
          <p:nvPr/>
        </p:nvSpPr>
        <p:spPr>
          <a:xfrm>
            <a:off x="4791375" y="3994547"/>
            <a:ext cx="5843266" cy="1231106"/>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sz="1400" b="1" u="sng" dirty="0"/>
              <a:t>Classify Therapies into Five Groups</a:t>
            </a:r>
            <a:r>
              <a:rPr lang="en-US" sz="1400" b="1" dirty="0"/>
              <a:t>:</a:t>
            </a:r>
            <a:endParaRPr lang="en-US" dirty="0"/>
          </a:p>
          <a:p>
            <a:pPr marL="285750" indent="-285750">
              <a:buFont typeface="+mj-lt"/>
              <a:buAutoNum type="arabicPeriod"/>
            </a:pPr>
            <a:r>
              <a:rPr lang="en-US" sz="1200" dirty="0"/>
              <a:t>Biologically based (herbs, supplements and diet)</a:t>
            </a:r>
          </a:p>
          <a:p>
            <a:pPr marL="285750" indent="-285750">
              <a:buFont typeface="+mj-lt"/>
              <a:buAutoNum type="arabicPeriod"/>
            </a:pPr>
            <a:r>
              <a:rPr lang="en-US" sz="1200" dirty="0"/>
              <a:t>Manipulative and body-based systems (massage, chiropractic)</a:t>
            </a:r>
          </a:p>
          <a:p>
            <a:pPr marL="285750" indent="-285750">
              <a:buFont typeface="+mj-lt"/>
              <a:buAutoNum type="arabicPeriod"/>
            </a:pPr>
            <a:r>
              <a:rPr lang="en-US" sz="1200" dirty="0"/>
              <a:t>Mind-body medicine (meditation, yoga and tai chi)</a:t>
            </a:r>
          </a:p>
          <a:p>
            <a:pPr marL="285750" indent="-285750">
              <a:buFont typeface="+mj-lt"/>
              <a:buAutoNum type="arabicPeriod"/>
            </a:pPr>
            <a:r>
              <a:rPr lang="en-US" sz="1200" dirty="0"/>
              <a:t>Alternative medical systems (Chinese medicine, Ayurvedic medicine and homeopathy)</a:t>
            </a:r>
          </a:p>
          <a:p>
            <a:pPr marL="285750" indent="-285750">
              <a:buFont typeface="+mj-lt"/>
              <a:buAutoNum type="arabicPeriod"/>
            </a:pPr>
            <a:r>
              <a:rPr lang="en-US" sz="1200" dirty="0"/>
              <a:t>Energy therapies (reiki, therapeutic touch)</a:t>
            </a:r>
          </a:p>
        </p:txBody>
      </p:sp>
    </p:spTree>
    <p:extLst>
      <p:ext uri="{BB962C8B-B14F-4D97-AF65-F5344CB8AC3E}">
        <p14:creationId xmlns:p14="http://schemas.microsoft.com/office/powerpoint/2010/main" val="76978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600200"/>
            <a:ext cx="6400800" cy="4724400"/>
          </a:xfrm>
        </p:spPr>
        <p:txBody>
          <a:bodyPr>
            <a:normAutofit/>
          </a:bodyPr>
          <a:lstStyle/>
          <a:p>
            <a:pPr marL="0" indent="0">
              <a:buNone/>
            </a:pPr>
            <a:r>
              <a:rPr lang="en-US" sz="2000" b="1" dirty="0"/>
              <a:t>Andrew W. Saul, PhD</a:t>
            </a:r>
          </a:p>
          <a:p>
            <a:pPr lvl="1"/>
            <a:r>
              <a:rPr lang="en-US" sz="1600" dirty="0"/>
              <a:t>Doctor Yourself: Natural Healing That Works</a:t>
            </a:r>
          </a:p>
          <a:p>
            <a:pPr marL="0" indent="0">
              <a:buNone/>
            </a:pPr>
            <a:r>
              <a:rPr lang="en-US" sz="2000" b="1" dirty="0"/>
              <a:t>David Perlmutter, MD</a:t>
            </a:r>
          </a:p>
          <a:p>
            <a:pPr lvl="1"/>
            <a:r>
              <a:rPr lang="en-US" sz="1600" dirty="0"/>
              <a:t>Grain Brain: The Surprising Truth about Wheat, Carbs, and Sugar – Your Brain's Silent Killer</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(is your medicine)</a:t>
            </a:r>
          </a:p>
        </p:txBody>
      </p:sp>
      <p:sp>
        <p:nvSpPr>
          <p:cNvPr id="6" name="Slide Number Placeholder 5"/>
          <p:cNvSpPr>
            <a:spLocks noGrp="1"/>
          </p:cNvSpPr>
          <p:nvPr>
            <p:ph type="sldNum" sz="quarter" idx="12"/>
          </p:nvPr>
        </p:nvSpPr>
        <p:spPr/>
        <p:txBody>
          <a:bodyPr/>
          <a:lstStyle/>
          <a:p>
            <a:fld id="{7C4A7A4F-25D2-44C7-8F60-E6F823069186}" type="slidenum">
              <a:rPr lang="en-US" smtClean="0"/>
              <a:pPr/>
              <a:t>50</a:t>
            </a:fld>
            <a:r>
              <a:rPr lang="en-US" dirty="0"/>
              <a:t> of 132</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9942" y="1524000"/>
            <a:ext cx="1414662" cy="18288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0" y="2269387"/>
            <a:ext cx="1217981" cy="1828800"/>
          </a:xfrm>
          <a:prstGeom prst="rect">
            <a:avLst/>
          </a:prstGeom>
        </p:spPr>
      </p:pic>
      <p:sp>
        <p:nvSpPr>
          <p:cNvPr id="4" name="TextBox 3"/>
          <p:cNvSpPr txBox="1"/>
          <p:nvPr/>
        </p:nvSpPr>
        <p:spPr>
          <a:xfrm>
            <a:off x="4495800" y="3505200"/>
            <a:ext cx="2895600" cy="28931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Proteolytic Enzymes (Proteases)</a:t>
            </a:r>
          </a:p>
          <a:p>
            <a:r>
              <a:rPr lang="en-US" sz="1200" i="1" dirty="0"/>
              <a:t>Refer to the various enzymes that digest proteins (pepsin and trypsin), carbohydrates (amylase), and fats (lipase):</a:t>
            </a:r>
          </a:p>
          <a:p>
            <a:pPr marL="171450" indent="-171450">
              <a:buFont typeface="Arial" panose="020B0604020202020204" pitchFamily="34" charset="0"/>
              <a:buChar char="•"/>
            </a:pPr>
            <a:r>
              <a:rPr lang="en-US" sz="1200" dirty="0"/>
              <a:t>Bromelain (pineapple)</a:t>
            </a:r>
          </a:p>
          <a:p>
            <a:pPr marL="171450" indent="-171450">
              <a:buFont typeface="Arial" panose="020B0604020202020204" pitchFamily="34" charset="0"/>
              <a:buChar char="•"/>
            </a:pPr>
            <a:r>
              <a:rPr lang="en-US" sz="1200" dirty="0"/>
              <a:t>Turmeric extract</a:t>
            </a:r>
          </a:p>
          <a:p>
            <a:pPr marL="171450" indent="-171450">
              <a:buFont typeface="Arial" panose="020B0604020202020204" pitchFamily="34" charset="0"/>
              <a:buChar char="•"/>
            </a:pPr>
            <a:r>
              <a:rPr lang="en-US" sz="1200" dirty="0"/>
              <a:t>Ginger extract</a:t>
            </a:r>
          </a:p>
          <a:p>
            <a:pPr marL="171450" indent="-171450">
              <a:buFont typeface="Arial" panose="020B0604020202020204" pitchFamily="34" charset="0"/>
              <a:buChar char="•"/>
            </a:pPr>
            <a:r>
              <a:rPr lang="en-US" sz="1200" dirty="0"/>
              <a:t>Papain enzyme</a:t>
            </a:r>
          </a:p>
          <a:p>
            <a:pPr marL="171450" indent="-171450">
              <a:buFont typeface="Arial" panose="020B0604020202020204" pitchFamily="34" charset="0"/>
              <a:buChar char="•"/>
            </a:pPr>
            <a:r>
              <a:rPr lang="en-US" sz="1200" dirty="0"/>
              <a:t>Devil’s claw</a:t>
            </a:r>
          </a:p>
          <a:p>
            <a:pPr marL="171450" indent="-171450">
              <a:buFont typeface="Arial" panose="020B0604020202020204" pitchFamily="34" charset="0"/>
              <a:buChar char="•"/>
            </a:pPr>
            <a:r>
              <a:rPr lang="en-US" sz="1200" dirty="0"/>
              <a:t>Boswellia extract (frankincense)</a:t>
            </a:r>
          </a:p>
          <a:p>
            <a:pPr marL="171450" indent="-171450">
              <a:buFont typeface="Arial" panose="020B0604020202020204" pitchFamily="34" charset="0"/>
              <a:buChar char="•"/>
            </a:pPr>
            <a:r>
              <a:rPr lang="en-US" sz="1200" dirty="0" err="1"/>
              <a:t>Rutin</a:t>
            </a:r>
            <a:r>
              <a:rPr lang="en-US" sz="1200" dirty="0"/>
              <a:t> Flavonoids</a:t>
            </a:r>
          </a:p>
          <a:p>
            <a:pPr marL="171450" indent="-171450">
              <a:buFont typeface="Arial" panose="020B0604020202020204" pitchFamily="34" charset="0"/>
              <a:buChar char="•"/>
            </a:pPr>
            <a:r>
              <a:rPr lang="en-US" sz="1200" dirty="0"/>
              <a:t>Citrus Bioflavonoids</a:t>
            </a:r>
          </a:p>
          <a:p>
            <a:pPr marL="171450" indent="-171450">
              <a:buFont typeface="Arial" panose="020B0604020202020204" pitchFamily="34" charset="0"/>
              <a:buChar char="•"/>
            </a:pPr>
            <a:r>
              <a:rPr lang="en-US" sz="1200" dirty="0"/>
              <a:t>Mojave Yucca Root</a:t>
            </a:r>
          </a:p>
          <a:p>
            <a:pPr marL="171450" indent="-171450">
              <a:buFont typeface="Arial" panose="020B0604020202020204" pitchFamily="34" charset="0"/>
              <a:buChar char="•"/>
            </a:pPr>
            <a:r>
              <a:rPr lang="en-US" sz="1200" dirty="0"/>
              <a:t>Protease</a:t>
            </a:r>
          </a:p>
          <a:p>
            <a:pPr marL="171450" indent="-171450">
              <a:buFont typeface="Arial" panose="020B0604020202020204" pitchFamily="34" charset="0"/>
              <a:buChar char="•"/>
            </a:pPr>
            <a:r>
              <a:rPr lang="en-US" sz="1200" dirty="0" err="1"/>
              <a:t>Serrapeptase</a:t>
            </a:r>
            <a:endParaRPr lang="en-US" sz="1200" dirty="0"/>
          </a:p>
        </p:txBody>
      </p:sp>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0881" y1="63602" x2="70881" y2="63602"/>
                        <a14:foregroundMark x1="70115" y1="57854" x2="70115" y2="57854"/>
                      </a14:backgroundRemoval>
                    </a14:imgEffect>
                  </a14:imgLayer>
                </a14:imgProps>
              </a:ext>
              <a:ext uri="{28A0092B-C50C-407E-A947-70E740481C1C}">
                <a14:useLocalDpi xmlns:a14="http://schemas.microsoft.com/office/drawing/2010/main" val="0"/>
              </a:ext>
            </a:extLst>
          </a:blip>
          <a:stretch>
            <a:fillRect/>
          </a:stretch>
        </p:blipFill>
        <p:spPr>
          <a:xfrm>
            <a:off x="6400800" y="5210513"/>
            <a:ext cx="1272092" cy="1272092"/>
          </a:xfrm>
          <a:prstGeom prst="rect">
            <a:avLst/>
          </a:prstGeom>
        </p:spPr>
      </p:pic>
    </p:spTree>
    <p:extLst>
      <p:ext uri="{BB962C8B-B14F-4D97-AF65-F5344CB8AC3E}">
        <p14:creationId xmlns:p14="http://schemas.microsoft.com/office/powerpoint/2010/main" val="21571651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9024331" cy="4525963"/>
          </a:xfrm>
        </p:spPr>
        <p:txBody>
          <a:bodyPr/>
          <a:lstStyle/>
          <a:p>
            <a:pPr marL="0" indent="0">
              <a:buNone/>
            </a:pPr>
            <a:r>
              <a:rPr lang="en-US" sz="1800" b="1" dirty="0"/>
              <a:t>Thomas E. Levy, MD</a:t>
            </a:r>
          </a:p>
          <a:p>
            <a:pPr lvl="1"/>
            <a:r>
              <a:rPr lang="en-US" sz="1400" dirty="0"/>
              <a:t>Primal Panacea</a:t>
            </a:r>
          </a:p>
          <a:p>
            <a:pPr lvl="1"/>
            <a:r>
              <a:rPr lang="en-US" sz="1400" b="0" i="0" dirty="0">
                <a:effectLst/>
                <a:latin typeface="+mj-lt"/>
              </a:rPr>
              <a:t>Curing the Incurable: Vitamin C, Infectious Diseases, and Toxins</a:t>
            </a:r>
          </a:p>
          <a:p>
            <a:pPr marL="0" indent="0">
              <a:buNone/>
            </a:pPr>
            <a:r>
              <a:rPr lang="en-US" sz="1800" b="1" dirty="0"/>
              <a:t>Andrew W. Saul, PhD</a:t>
            </a:r>
          </a:p>
          <a:p>
            <a:pPr lvl="1"/>
            <a:r>
              <a:rPr lang="en-US" sz="1400" dirty="0"/>
              <a:t>Vitamin C: The Real Story</a:t>
            </a:r>
          </a:p>
          <a:p>
            <a:pPr lvl="1"/>
            <a:r>
              <a:rPr lang="en-US" sz="1400" dirty="0"/>
              <a:t>Niacin: The Real Story: Learn About the Wonderful Healing Properties of Niacin (B3)</a:t>
            </a:r>
          </a:p>
          <a:p>
            <a:pPr lvl="1"/>
            <a:endParaRPr lang="en-US" sz="16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(Vitamin B-3 and C)</a:t>
            </a:r>
          </a:p>
        </p:txBody>
      </p:sp>
      <p:sp>
        <p:nvSpPr>
          <p:cNvPr id="5" name="Slide Number Placeholder 4"/>
          <p:cNvSpPr>
            <a:spLocks noGrp="1"/>
          </p:cNvSpPr>
          <p:nvPr>
            <p:ph type="sldNum" sz="quarter" idx="12"/>
          </p:nvPr>
        </p:nvSpPr>
        <p:spPr/>
        <p:txBody>
          <a:bodyPr/>
          <a:lstStyle/>
          <a:p>
            <a:fld id="{7C4A7A4F-25D2-44C7-8F60-E6F823069186}" type="slidenum">
              <a:rPr lang="en-US" smtClean="0"/>
              <a:pPr/>
              <a:t>51</a:t>
            </a:fld>
            <a:r>
              <a:rPr lang="en-US" dirty="0"/>
              <a:t> of 132</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1484" y="1752600"/>
            <a:ext cx="974386" cy="1463040"/>
          </a:xfrm>
          <a:prstGeom prst="rect">
            <a:avLst/>
          </a:prstGeom>
        </p:spPr>
      </p:pic>
      <p:pic>
        <p:nvPicPr>
          <p:cNvPr id="2050" name="Picture 2" descr="Niacin: The Real Story: Learn about the Wonderful Healing Properties of Niacin by [Abram Hoff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29280" y="1752600"/>
            <a:ext cx="915864" cy="14630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3497559"/>
            <a:ext cx="5029200" cy="310896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Vitamin C (L-ascorbic acid or Liposomal C):</a:t>
            </a:r>
          </a:p>
          <a:p>
            <a:pPr marL="285750" indent="-285750">
              <a:buFont typeface="Arial" panose="020B0604020202020204" pitchFamily="34" charset="0"/>
              <a:buChar char="•"/>
            </a:pPr>
            <a:r>
              <a:rPr lang="en-US" sz="1200" dirty="0"/>
              <a:t>Minimum intake of 2 to 3 grams/day to resistance of infections and chronic disease</a:t>
            </a:r>
          </a:p>
          <a:p>
            <a:pPr marL="285750" indent="-285750">
              <a:buFont typeface="Arial" panose="020B0604020202020204" pitchFamily="34" charset="0"/>
              <a:buChar char="•"/>
            </a:pPr>
            <a:r>
              <a:rPr lang="en-US" sz="1200" dirty="0"/>
              <a:t>Used for schizophrenic patients, in combination with vitamin B-3</a:t>
            </a:r>
          </a:p>
          <a:p>
            <a:pPr marL="285750" indent="-285750">
              <a:buFont typeface="Arial" panose="020B0604020202020204" pitchFamily="34" charset="0"/>
              <a:buChar char="•"/>
            </a:pPr>
            <a:r>
              <a:rPr lang="en-US" sz="1200" dirty="0"/>
              <a:t>Antioxidant</a:t>
            </a:r>
          </a:p>
          <a:p>
            <a:pPr marL="285750" indent="-285750">
              <a:buFont typeface="Arial" panose="020B0604020202020204" pitchFamily="34" charset="0"/>
              <a:buChar char="•"/>
            </a:pPr>
            <a:r>
              <a:rPr lang="en-US" sz="1200" dirty="0"/>
              <a:t>Collagen formation</a:t>
            </a:r>
          </a:p>
          <a:p>
            <a:pPr marL="285750" indent="-285750">
              <a:buFont typeface="Arial" panose="020B0604020202020204" pitchFamily="34" charset="0"/>
              <a:buChar char="•"/>
            </a:pPr>
            <a:r>
              <a:rPr lang="en-US" sz="1200" dirty="0"/>
              <a:t>Histamine scavenger</a:t>
            </a:r>
          </a:p>
          <a:p>
            <a:pPr marL="285750" indent="-285750">
              <a:buFont typeface="Arial" panose="020B0604020202020204" pitchFamily="34" charset="0"/>
              <a:buChar char="•"/>
            </a:pPr>
            <a:r>
              <a:rPr lang="en-US" sz="1200" dirty="0"/>
              <a:t>Breaking down cholesterol to form bile acids</a:t>
            </a:r>
          </a:p>
          <a:p>
            <a:pPr marL="285750" indent="-285750">
              <a:buFont typeface="Arial" panose="020B0604020202020204" pitchFamily="34" charset="0"/>
              <a:buChar char="•"/>
            </a:pPr>
            <a:r>
              <a:rPr lang="en-US" sz="1200" dirty="0"/>
              <a:t>Prevents scurvy</a:t>
            </a:r>
          </a:p>
          <a:p>
            <a:pPr marL="285750" indent="-285750">
              <a:buFont typeface="Arial" panose="020B0604020202020204" pitchFamily="34" charset="0"/>
              <a:buChar char="•"/>
            </a:pPr>
            <a:r>
              <a:rPr lang="en-US" sz="1200" dirty="0"/>
              <a:t>Preventing heart disease and stroke</a:t>
            </a:r>
          </a:p>
          <a:p>
            <a:pPr marL="285750" indent="-285750">
              <a:buFont typeface="Arial" panose="020B0604020202020204" pitchFamily="34" charset="0"/>
              <a:buChar char="•"/>
            </a:pPr>
            <a:r>
              <a:rPr lang="en-US" sz="1200" dirty="0"/>
              <a:t>Help prevents cancer</a:t>
            </a:r>
          </a:p>
          <a:p>
            <a:pPr marL="285750" indent="-285750">
              <a:buFont typeface="Arial" panose="020B0604020202020204" pitchFamily="34" charset="0"/>
              <a:buChar char="•"/>
            </a:pPr>
            <a:r>
              <a:rPr lang="en-US" sz="1200" dirty="0"/>
              <a:t>Lower risk of lung cancer</a:t>
            </a:r>
          </a:p>
          <a:p>
            <a:pPr marL="285750" indent="-285750">
              <a:buFont typeface="Arial" panose="020B0604020202020204" pitchFamily="34" charset="0"/>
              <a:buChar char="•"/>
            </a:pPr>
            <a:r>
              <a:rPr lang="en-US" sz="1200" dirty="0"/>
              <a:t>Could cure polio in a few days</a:t>
            </a:r>
          </a:p>
          <a:p>
            <a:pPr marL="285750" indent="-285750">
              <a:buFont typeface="Arial" panose="020B0604020202020204" pitchFamily="34" charset="0"/>
              <a:buChar char="•"/>
            </a:pPr>
            <a:r>
              <a:rPr lang="en-US" sz="1200" dirty="0"/>
              <a:t>Detox heavy metal toxicity</a:t>
            </a:r>
          </a:p>
          <a:p>
            <a:pPr marL="285750" indent="-285750">
              <a:buFont typeface="Arial" panose="020B0604020202020204" pitchFamily="34" charset="0"/>
              <a:buChar char="•"/>
            </a:pPr>
            <a:r>
              <a:rPr lang="en-US" sz="1200" dirty="0"/>
              <a:t>Help prevent cataracts</a:t>
            </a:r>
          </a:p>
          <a:p>
            <a:pPr marL="285750" indent="-285750">
              <a:buFont typeface="Arial" panose="020B0604020202020204" pitchFamily="34" charset="0"/>
              <a:buChar char="•"/>
            </a:pPr>
            <a:r>
              <a:rPr lang="en-US" sz="1200" dirty="0"/>
              <a:t>Boost the immune response</a:t>
            </a:r>
          </a:p>
        </p:txBody>
      </p:sp>
      <p:sp>
        <p:nvSpPr>
          <p:cNvPr id="9" name="TextBox 8"/>
          <p:cNvSpPr txBox="1"/>
          <p:nvPr/>
        </p:nvSpPr>
        <p:spPr>
          <a:xfrm>
            <a:off x="3362286" y="2519940"/>
            <a:ext cx="4648199"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i="1" dirty="0"/>
              <a:t>“The reason that one nutrient can cure so many different illnesses is because a deficiency of one nutrient can cause many different illnesses.”</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0" y="169595"/>
            <a:ext cx="2162424" cy="1398170"/>
          </a:xfrm>
          <a:prstGeom prst="ellipse">
            <a:avLst/>
          </a:prstGeom>
          <a:ln>
            <a:noFill/>
          </a:ln>
          <a:effectLst>
            <a:softEdge rad="112500"/>
          </a:effectLst>
        </p:spPr>
      </p:pic>
      <p:sp>
        <p:nvSpPr>
          <p:cNvPr id="11" name="TextBox 10"/>
          <p:cNvSpPr txBox="1"/>
          <p:nvPr/>
        </p:nvSpPr>
        <p:spPr>
          <a:xfrm>
            <a:off x="6449897" y="3495031"/>
            <a:ext cx="5029200" cy="28931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Vitamin B-3 Niacin or Niacinamide (no-flush):</a:t>
            </a:r>
          </a:p>
          <a:p>
            <a:pPr marL="285750" indent="-285750">
              <a:buFont typeface="Arial" panose="020B0604020202020204" pitchFamily="34" charset="0"/>
              <a:buChar char="•"/>
            </a:pPr>
            <a:r>
              <a:rPr lang="en-US" sz="1200" dirty="0"/>
              <a:t>2,000 to 3,000 mg/day prevent or reverse Alzheimer's </a:t>
            </a:r>
          </a:p>
          <a:p>
            <a:pPr marL="285750" indent="-285750">
              <a:buFont typeface="Arial" panose="020B0604020202020204" pitchFamily="34" charset="0"/>
              <a:buChar char="•"/>
            </a:pPr>
            <a:r>
              <a:rPr lang="en-US" sz="1200" dirty="0"/>
              <a:t>Effective against mental health (schizophrenia and pellagra)</a:t>
            </a:r>
          </a:p>
          <a:p>
            <a:pPr marL="285750" indent="-285750">
              <a:buFont typeface="Arial" panose="020B0604020202020204" pitchFamily="34" charset="0"/>
              <a:buChar char="•"/>
            </a:pPr>
            <a:r>
              <a:rPr lang="en-US" sz="1200" dirty="0"/>
              <a:t>Counteracts nonalcoholic fatty liver disease (NAFLD) caused in humans by low level PCB exposure</a:t>
            </a:r>
          </a:p>
          <a:p>
            <a:pPr marL="285750" indent="-285750">
              <a:buFont typeface="Arial" panose="020B0604020202020204" pitchFamily="34" charset="0"/>
              <a:buChar char="•"/>
            </a:pPr>
            <a:r>
              <a:rPr lang="en-US" sz="1200" dirty="0"/>
              <a:t>Important for enhancing PCB elimination </a:t>
            </a:r>
          </a:p>
          <a:p>
            <a:pPr marL="285750" indent="-285750">
              <a:buFont typeface="Arial" panose="020B0604020202020204" pitchFamily="34" charset="0"/>
              <a:buChar char="•"/>
            </a:pPr>
            <a:r>
              <a:rPr lang="en-US" sz="1200" dirty="0"/>
              <a:t>Lowers cholesterol, elevates HDL cholesterol (flush only)</a:t>
            </a:r>
          </a:p>
          <a:p>
            <a:pPr marL="285750" indent="-285750">
              <a:buFont typeface="Arial" panose="020B0604020202020204" pitchFamily="34" charset="0"/>
              <a:buChar char="•"/>
            </a:pPr>
            <a:r>
              <a:rPr lang="en-US" sz="1200" dirty="0"/>
              <a:t>Large doses (2,000mg per day divided into four smaller doses) of niacinamide heals arthritis and many changes of aging</a:t>
            </a:r>
          </a:p>
          <a:p>
            <a:pPr marL="285750" indent="-285750">
              <a:buFont typeface="Arial" panose="020B0604020202020204" pitchFamily="34" charset="0"/>
              <a:buChar char="•"/>
            </a:pPr>
            <a:r>
              <a:rPr lang="en-US" sz="1200" dirty="0"/>
              <a:t>Niacinamide is a better sunscreen against ultraviolet induced cancers than common sunscreens (both UVA and UVB)</a:t>
            </a:r>
          </a:p>
          <a:p>
            <a:pPr marL="285750" indent="-285750">
              <a:buFont typeface="Arial" panose="020B0604020202020204" pitchFamily="34" charset="0"/>
              <a:buChar char="•"/>
            </a:pPr>
            <a:r>
              <a:rPr lang="en-US" sz="1200" dirty="0"/>
              <a:t>Kidney tissue is protected by niacinamide (Nephritis or Bright's disease) </a:t>
            </a:r>
          </a:p>
          <a:p>
            <a:pPr marL="285750" indent="-285750">
              <a:buFont typeface="Arial" panose="020B0604020202020204" pitchFamily="34" charset="0"/>
              <a:buChar char="•"/>
            </a:pPr>
            <a:r>
              <a:rPr lang="en-US" sz="1200" dirty="0"/>
              <a:t>Help protect against cancer</a:t>
            </a:r>
          </a:p>
          <a:p>
            <a:pPr marL="285750" indent="-285750">
              <a:buFont typeface="Arial" panose="020B0604020202020204" pitchFamily="34" charset="0"/>
              <a:buChar char="•"/>
            </a:pPr>
            <a:r>
              <a:rPr lang="en-US" sz="1200" dirty="0"/>
              <a:t>Sedative or antianxiety</a:t>
            </a:r>
          </a:p>
          <a:p>
            <a:pPr marL="285750" indent="-285750">
              <a:buFont typeface="Arial" panose="020B0604020202020204" pitchFamily="34" charset="0"/>
              <a:buChar char="•"/>
            </a:pPr>
            <a:r>
              <a:rPr lang="en-US" sz="1200" dirty="0"/>
              <a:t>Help prevent cataracts</a:t>
            </a:r>
          </a:p>
        </p:txBody>
      </p:sp>
      <p:pic>
        <p:nvPicPr>
          <p:cNvPr id="1026" name="Picture 2" descr="https://images-na.ssl-images-amazon.com/images/I/5146ElDAVrL._SX322_BO1,204,203,200_.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600" y="1752600"/>
            <a:ext cx="949949" cy="146304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377991" y="1716358"/>
            <a:ext cx="4648199"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i="1" dirty="0"/>
              <a:t>“When high-dose vitamin C is employed, ‘incurable’ infectious diseases are routinely cured (e.g. polio and viral encephalitis).”</a:t>
            </a:r>
          </a:p>
        </p:txBody>
      </p:sp>
    </p:spTree>
    <p:extLst>
      <p:ext uri="{BB962C8B-B14F-4D97-AF65-F5344CB8AC3E}">
        <p14:creationId xmlns:p14="http://schemas.microsoft.com/office/powerpoint/2010/main" val="30672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1" y="1600200"/>
            <a:ext cx="8719530" cy="4525963"/>
          </a:xfrm>
        </p:spPr>
        <p:txBody>
          <a:bodyPr/>
          <a:lstStyle/>
          <a:p>
            <a:pPr marL="0" indent="0">
              <a:buNone/>
            </a:pPr>
            <a:r>
              <a:rPr lang="en-US" sz="2000" b="1" dirty="0"/>
              <a:t>Sally M. Pacholok</a:t>
            </a:r>
          </a:p>
          <a:p>
            <a:pPr marL="685800" lvl="1"/>
            <a:r>
              <a:rPr lang="en-US" sz="1600" dirty="0"/>
              <a:t>Could It Be B12?: An Epidemic of Misdiagnoses</a:t>
            </a:r>
          </a:p>
          <a:p>
            <a:pPr marL="685800" lvl="1"/>
            <a:r>
              <a:rPr lang="en-US" sz="1600" dirty="0">
                <a:hlinkClick r:id="rId2">
                  <a:extLst>
                    <a:ext uri="{A12FA001-AC4F-418D-AE19-62706E023703}">
                      <ahyp:hlinkClr xmlns:ahyp="http://schemas.microsoft.com/office/drawing/2018/hyperlinkcolor" val="tx"/>
                    </a:ext>
                  </a:extLst>
                </a:hlinkClick>
              </a:rPr>
              <a:t>Sally Pacholok USA 2015 87mins HD – YouTube</a:t>
            </a:r>
            <a:r>
              <a:rPr lang="en-US" sz="1600" dirty="0"/>
              <a:t> (Link to The Movie)</a:t>
            </a:r>
          </a:p>
          <a:p>
            <a:pPr marL="0" indent="0">
              <a:buNone/>
            </a:pPr>
            <a:endParaRPr lang="en-US" sz="700" dirty="0"/>
          </a:p>
          <a:p>
            <a:pPr marL="0" indent="0">
              <a:buNone/>
            </a:pPr>
            <a:endParaRPr lang="en-US" sz="1000" dirty="0"/>
          </a:p>
          <a:p>
            <a:pPr marL="0" indent="0">
              <a:buNone/>
            </a:pPr>
            <a:endParaRPr lang="en-US" sz="1600" dirty="0"/>
          </a:p>
          <a:p>
            <a:pPr lvl="1"/>
            <a:endParaRPr lang="en-US" sz="16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(Vitamin B-12 </a:t>
            </a:r>
            <a:r>
              <a:rPr lang="en-US" sz="2400" dirty="0">
                <a:effectLst/>
              </a:rPr>
              <a:t>Cobalamin</a:t>
            </a:r>
            <a:r>
              <a:rPr lang="en-US" sz="2700" dirty="0"/>
              <a:t>, Folic Acid)</a:t>
            </a:r>
          </a:p>
        </p:txBody>
      </p:sp>
      <p:sp>
        <p:nvSpPr>
          <p:cNvPr id="5" name="Slide Number Placeholder 4"/>
          <p:cNvSpPr>
            <a:spLocks noGrp="1"/>
          </p:cNvSpPr>
          <p:nvPr>
            <p:ph type="sldNum" sz="quarter" idx="12"/>
          </p:nvPr>
        </p:nvSpPr>
        <p:spPr/>
        <p:txBody>
          <a:bodyPr/>
          <a:lstStyle/>
          <a:p>
            <a:fld id="{7C4A7A4F-25D2-44C7-8F60-E6F823069186}" type="slidenum">
              <a:rPr lang="en-US" smtClean="0"/>
              <a:pPr/>
              <a:t>52</a:t>
            </a:fld>
            <a:r>
              <a:rPr lang="en-US" dirty="0"/>
              <a:t> of 132</a:t>
            </a:r>
          </a:p>
        </p:txBody>
      </p:sp>
      <p:sp>
        <p:nvSpPr>
          <p:cNvPr id="11" name="TextBox 10"/>
          <p:cNvSpPr txBox="1"/>
          <p:nvPr/>
        </p:nvSpPr>
        <p:spPr>
          <a:xfrm>
            <a:off x="685800" y="2667000"/>
            <a:ext cx="2650369" cy="270843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Vitamin B-12:</a:t>
            </a:r>
          </a:p>
          <a:p>
            <a:pPr marL="285750" indent="-285750">
              <a:buFont typeface="Arial" panose="020B0604020202020204" pitchFamily="34" charset="0"/>
              <a:buChar char="•"/>
            </a:pPr>
            <a:r>
              <a:rPr lang="en-US" sz="1200" dirty="0"/>
              <a:t>More energy</a:t>
            </a:r>
          </a:p>
          <a:p>
            <a:pPr marL="285750" indent="-285750">
              <a:buFont typeface="Arial" panose="020B0604020202020204" pitchFamily="34" charset="0"/>
              <a:buChar char="•"/>
            </a:pPr>
            <a:r>
              <a:rPr lang="en-US" sz="1200" dirty="0"/>
              <a:t>Reduces risk of developing neurodegenerative disease</a:t>
            </a:r>
          </a:p>
          <a:p>
            <a:pPr marL="285750" indent="-285750">
              <a:buFont typeface="Arial" panose="020B0604020202020204" pitchFamily="34" charset="0"/>
              <a:buChar char="•"/>
            </a:pPr>
            <a:r>
              <a:rPr lang="en-US" sz="1200" dirty="0"/>
              <a:t>Improves mood</a:t>
            </a:r>
          </a:p>
          <a:p>
            <a:pPr marL="285750" indent="-285750">
              <a:buFont typeface="Arial" panose="020B0604020202020204" pitchFamily="34" charset="0"/>
              <a:buChar char="•"/>
            </a:pPr>
            <a:r>
              <a:rPr lang="en-US" sz="1200" dirty="0"/>
              <a:t>Healthy heart</a:t>
            </a:r>
          </a:p>
          <a:p>
            <a:pPr marL="285750" indent="-285750">
              <a:buFont typeface="Arial" panose="020B0604020202020204" pitchFamily="34" charset="0"/>
              <a:buChar char="•"/>
            </a:pPr>
            <a:r>
              <a:rPr lang="en-US" sz="1200" dirty="0"/>
              <a:t>Beautiful hair and skin</a:t>
            </a:r>
          </a:p>
          <a:p>
            <a:pPr marL="285750" indent="-285750">
              <a:buFont typeface="Arial" panose="020B0604020202020204" pitchFamily="34" charset="0"/>
              <a:buChar char="•"/>
            </a:pPr>
            <a:r>
              <a:rPr lang="en-US" sz="1200" dirty="0"/>
              <a:t>Digestive processes </a:t>
            </a:r>
          </a:p>
          <a:p>
            <a:pPr marL="285750" indent="-285750">
              <a:buFont typeface="Arial" panose="020B0604020202020204" pitchFamily="34" charset="0"/>
              <a:buChar char="•"/>
            </a:pPr>
            <a:r>
              <a:rPr lang="en-US" sz="1200" dirty="0"/>
              <a:t>Beneficial for pregnancy </a:t>
            </a:r>
          </a:p>
          <a:p>
            <a:pPr marL="285750" indent="-285750">
              <a:buFont typeface="Arial" panose="020B0604020202020204" pitchFamily="34" charset="0"/>
              <a:buChar char="•"/>
            </a:pPr>
            <a:r>
              <a:rPr lang="en-US" sz="1200" dirty="0"/>
              <a:t>Immune system </a:t>
            </a:r>
          </a:p>
          <a:p>
            <a:pPr marL="285750" indent="-285750">
              <a:buFont typeface="Arial" panose="020B0604020202020204" pitchFamily="34" charset="0"/>
              <a:buChar char="•"/>
            </a:pPr>
            <a:r>
              <a:rPr lang="en-US" sz="1200" dirty="0"/>
              <a:t>Produces red blood cells </a:t>
            </a:r>
          </a:p>
          <a:p>
            <a:pPr marL="285750" indent="-285750">
              <a:buFont typeface="Arial" panose="020B0604020202020204" pitchFamily="34" charset="0"/>
              <a:buChar char="•"/>
            </a:pPr>
            <a:r>
              <a:rPr lang="en-US" sz="1200" dirty="0"/>
              <a:t>It acts as an analgesic and anti-inflammatory </a:t>
            </a:r>
          </a:p>
          <a:p>
            <a:pPr marL="285750" indent="-285750">
              <a:buFont typeface="Arial" panose="020B0604020202020204" pitchFamily="34" charset="0"/>
              <a:buChar char="•"/>
            </a:pPr>
            <a:r>
              <a:rPr lang="en-US" sz="1200" dirty="0"/>
              <a:t>Healthy nails</a:t>
            </a:r>
          </a:p>
        </p:txBody>
      </p:sp>
      <p:pic>
        <p:nvPicPr>
          <p:cNvPr id="1028" name="Picture 4" descr="Could It Be B12?: An Epidemic of Misdiagnoses by [Sally M. Pacholok, Jeffrey J. Stu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54819" y="2640359"/>
            <a:ext cx="121798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mazon.com: Sally Pacholok: Annet Mahendru, Elissa Leonard, Elissa Leonard  and Jeremy Morrison, Elissa Leonard and Patrick Prentice: Movies &amp; T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3600" y="4703109"/>
            <a:ext cx="1280160"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754936" y="2667000"/>
            <a:ext cx="2645864" cy="273921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Some common problems of B-12 deficiency:</a:t>
            </a:r>
          </a:p>
          <a:p>
            <a:pPr marL="285750" indent="-285750">
              <a:buFont typeface="Arial" panose="020B0604020202020204" pitchFamily="34" charset="0"/>
              <a:buChar char="•"/>
            </a:pPr>
            <a:r>
              <a:rPr lang="en-US" sz="1200" dirty="0"/>
              <a:t>Pernicious Anemia</a:t>
            </a:r>
          </a:p>
          <a:p>
            <a:pPr marL="285750" indent="-285750">
              <a:buFont typeface="Arial" panose="020B0604020202020204" pitchFamily="34" charset="0"/>
              <a:buChar char="•"/>
            </a:pPr>
            <a:r>
              <a:rPr lang="en-US" sz="1200" dirty="0"/>
              <a:t>Alzheimer’s </a:t>
            </a:r>
          </a:p>
          <a:p>
            <a:pPr marL="285750" indent="-285750">
              <a:buFont typeface="Arial" panose="020B0604020202020204" pitchFamily="34" charset="0"/>
              <a:buChar char="•"/>
            </a:pPr>
            <a:r>
              <a:rPr lang="en-US" sz="1200" dirty="0"/>
              <a:t>Multiple Sclerosis</a:t>
            </a:r>
          </a:p>
          <a:p>
            <a:pPr marL="285750" indent="-285750">
              <a:buFont typeface="Arial" panose="020B0604020202020204" pitchFamily="34" charset="0"/>
              <a:buChar char="•"/>
            </a:pPr>
            <a:r>
              <a:rPr lang="en-US" sz="1200" dirty="0"/>
              <a:t>Early-stage Parkinson’s Disease</a:t>
            </a:r>
          </a:p>
          <a:p>
            <a:pPr marL="285750" indent="-285750">
              <a:buFont typeface="Arial" panose="020B0604020202020204" pitchFamily="34" charset="0"/>
              <a:buChar char="•"/>
            </a:pPr>
            <a:r>
              <a:rPr lang="en-US" sz="1200" dirty="0"/>
              <a:t>Autism</a:t>
            </a:r>
          </a:p>
          <a:p>
            <a:pPr marL="285750" indent="-285750">
              <a:buFont typeface="Arial" panose="020B0604020202020204" pitchFamily="34" charset="0"/>
              <a:buChar char="•"/>
            </a:pPr>
            <a:r>
              <a:rPr lang="en-US" sz="1200" dirty="0"/>
              <a:t>Learning Disability</a:t>
            </a:r>
          </a:p>
          <a:p>
            <a:pPr marL="285750" indent="-285750">
              <a:buFont typeface="Arial" panose="020B0604020202020204" pitchFamily="34" charset="0"/>
              <a:buChar char="•"/>
            </a:pPr>
            <a:r>
              <a:rPr lang="en-US" sz="1200" dirty="0"/>
              <a:t>Depression</a:t>
            </a:r>
          </a:p>
          <a:p>
            <a:pPr marL="285750" indent="-285750">
              <a:buFont typeface="Arial" panose="020B0604020202020204" pitchFamily="34" charset="0"/>
              <a:buChar char="•"/>
            </a:pPr>
            <a:r>
              <a:rPr lang="en-US" sz="1200" dirty="0"/>
              <a:t>Bipolar Disorder</a:t>
            </a:r>
          </a:p>
          <a:p>
            <a:pPr marL="285750" indent="-285750">
              <a:buFont typeface="Arial" panose="020B0604020202020204" pitchFamily="34" charset="0"/>
              <a:buChar char="•"/>
            </a:pPr>
            <a:r>
              <a:rPr lang="en-US" sz="1200" dirty="0"/>
              <a:t>Vision Loss</a:t>
            </a:r>
          </a:p>
          <a:p>
            <a:pPr marL="285750" indent="-285750">
              <a:buFont typeface="Arial" panose="020B0604020202020204" pitchFamily="34" charset="0"/>
              <a:buChar char="•"/>
            </a:pPr>
            <a:r>
              <a:rPr lang="en-US" sz="1200" dirty="0"/>
              <a:t>Schizophrenia</a:t>
            </a:r>
          </a:p>
          <a:p>
            <a:pPr marL="285750" indent="-285750">
              <a:buFont typeface="Arial" panose="020B0604020202020204" pitchFamily="34" charset="0"/>
              <a:buChar char="•"/>
            </a:pPr>
            <a:r>
              <a:rPr lang="en-US" sz="1200" dirty="0"/>
              <a:t>Diabetic Neuropathy</a:t>
            </a:r>
          </a:p>
          <a:p>
            <a:pPr marL="285750" indent="-285750">
              <a:buFont typeface="Arial" panose="020B0604020202020204" pitchFamily="34" charset="0"/>
              <a:buChar char="•"/>
            </a:pPr>
            <a:r>
              <a:rPr lang="en-US" sz="1200" dirty="0"/>
              <a:t>Vertigo</a:t>
            </a:r>
          </a:p>
        </p:txBody>
      </p:sp>
      <p:sp>
        <p:nvSpPr>
          <p:cNvPr id="8" name="TextBox 7"/>
          <p:cNvSpPr txBox="1"/>
          <p:nvPr/>
        </p:nvSpPr>
        <p:spPr>
          <a:xfrm>
            <a:off x="2121238" y="5695276"/>
            <a:ext cx="5566188" cy="86177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Serum B12 Level:</a:t>
            </a:r>
          </a:p>
          <a:p>
            <a:pPr marL="285750" indent="-285750">
              <a:buFont typeface="Arial" panose="020B0604020202020204" pitchFamily="34" charset="0"/>
              <a:buChar char="•"/>
            </a:pPr>
            <a:r>
              <a:rPr lang="en-US" sz="1200" dirty="0"/>
              <a:t>Below 200pg/ml = deficient</a:t>
            </a:r>
          </a:p>
          <a:p>
            <a:pPr marL="285750" indent="-285750">
              <a:buFont typeface="Arial" panose="020B0604020202020204" pitchFamily="34" charset="0"/>
              <a:buChar char="•"/>
            </a:pPr>
            <a:r>
              <a:rPr lang="en-US" sz="1200" dirty="0"/>
              <a:t>Between 200pg/ml and 450pg/ml = Gray Zone</a:t>
            </a:r>
          </a:p>
          <a:p>
            <a:pPr marL="285750" indent="-285750">
              <a:buFont typeface="Arial" panose="020B0604020202020204" pitchFamily="34" charset="0"/>
              <a:buChar char="•"/>
            </a:pPr>
            <a:r>
              <a:rPr lang="en-US" sz="1200" dirty="0"/>
              <a:t>High homocysteine levels (urinary MMA) are a strong indication of B-12 deficiency </a:t>
            </a:r>
          </a:p>
        </p:txBody>
      </p:sp>
      <p:sp>
        <p:nvSpPr>
          <p:cNvPr id="9" name="TextBox 8"/>
          <p:cNvSpPr txBox="1"/>
          <p:nvPr/>
        </p:nvSpPr>
        <p:spPr>
          <a:xfrm>
            <a:off x="6744697" y="2667000"/>
            <a:ext cx="2627903" cy="181588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Systems Affected by B-12 Deficiency:</a:t>
            </a:r>
          </a:p>
          <a:p>
            <a:pPr marL="285750" indent="-285750">
              <a:buFont typeface="Arial" panose="020B0604020202020204" pitchFamily="34" charset="0"/>
              <a:buChar char="•"/>
            </a:pPr>
            <a:r>
              <a:rPr lang="en-US" sz="1200" dirty="0"/>
              <a:t>Neurologic</a:t>
            </a:r>
          </a:p>
          <a:p>
            <a:pPr marL="285750" indent="-285750">
              <a:buFont typeface="Arial" panose="020B0604020202020204" pitchFamily="34" charset="0"/>
              <a:buChar char="•"/>
            </a:pPr>
            <a:r>
              <a:rPr lang="en-US" sz="1200" dirty="0"/>
              <a:t>Hematologic (Blood)</a:t>
            </a:r>
          </a:p>
          <a:p>
            <a:pPr marL="285750" indent="-285750">
              <a:buFont typeface="Arial" panose="020B0604020202020204" pitchFamily="34" charset="0"/>
              <a:buChar char="•"/>
            </a:pPr>
            <a:r>
              <a:rPr lang="en-US" sz="1200" dirty="0"/>
              <a:t>Immunologic</a:t>
            </a:r>
          </a:p>
          <a:p>
            <a:pPr marL="285750" indent="-285750">
              <a:buFont typeface="Arial" panose="020B0604020202020204" pitchFamily="34" charset="0"/>
              <a:buChar char="•"/>
            </a:pPr>
            <a:r>
              <a:rPr lang="en-US" sz="1200" dirty="0"/>
              <a:t>Vascular</a:t>
            </a:r>
          </a:p>
          <a:p>
            <a:pPr marL="285750" indent="-285750">
              <a:buFont typeface="Arial" panose="020B0604020202020204" pitchFamily="34" charset="0"/>
              <a:buChar char="•"/>
            </a:pPr>
            <a:r>
              <a:rPr lang="en-US" sz="1200" dirty="0"/>
              <a:t>Gastrointestinal</a:t>
            </a:r>
          </a:p>
          <a:p>
            <a:pPr marL="285750" indent="-285750">
              <a:buFont typeface="Arial" panose="020B0604020202020204" pitchFamily="34" charset="0"/>
              <a:buChar char="•"/>
            </a:pPr>
            <a:r>
              <a:rPr lang="en-US" sz="1200" dirty="0"/>
              <a:t>Musculoskeletal</a:t>
            </a:r>
          </a:p>
          <a:p>
            <a:pPr marL="285750" indent="-285750">
              <a:buFont typeface="Arial" panose="020B0604020202020204" pitchFamily="34" charset="0"/>
              <a:buChar char="•"/>
            </a:pPr>
            <a:r>
              <a:rPr lang="en-US" sz="1200" dirty="0"/>
              <a:t>Genitourinary</a:t>
            </a:r>
          </a:p>
        </p:txBody>
      </p:sp>
      <p:pic>
        <p:nvPicPr>
          <p:cNvPr id="4" name="Picture 4" descr="Vitamin B12 Image High vitamin B12 Foods. Healthy seafood, meat, fish, crab, cottage cheese, liver and oysters. Vector illustration isolated on a dark grey background. vitamin b stock illustrati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68840" y="331032"/>
            <a:ext cx="1216152" cy="1216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4374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1" y="1600200"/>
            <a:ext cx="8719530" cy="4525963"/>
          </a:xfrm>
        </p:spPr>
        <p:txBody>
          <a:bodyPr/>
          <a:lstStyle/>
          <a:p>
            <a:pPr marL="0" indent="0">
              <a:buNone/>
            </a:pPr>
            <a:r>
              <a:rPr lang="en-US" sz="2000" b="1" dirty="0"/>
              <a:t>Barrie Tan, PhD</a:t>
            </a:r>
          </a:p>
          <a:p>
            <a:pPr marL="685800" lvl="1"/>
            <a:r>
              <a:rPr lang="en-US" sz="1600" dirty="0"/>
              <a:t>The Truth About Vitamin E: The Secret to Thriving with Annatto Tocotrienols</a:t>
            </a:r>
          </a:p>
          <a:p>
            <a:pPr marL="685800" lvl="1"/>
            <a:endParaRPr lang="en-US" sz="1600" dirty="0"/>
          </a:p>
          <a:p>
            <a:pPr marL="0" indent="0">
              <a:buNone/>
            </a:pPr>
            <a:endParaRPr lang="en-US" sz="700" dirty="0"/>
          </a:p>
          <a:p>
            <a:pPr marL="0" indent="0">
              <a:buNone/>
            </a:pPr>
            <a:endParaRPr lang="en-US" sz="1600" dirty="0"/>
          </a:p>
          <a:p>
            <a:pPr lvl="1"/>
            <a:endParaRPr lang="en-US" sz="16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(Vitamin E Tocotrienols)</a:t>
            </a:r>
          </a:p>
        </p:txBody>
      </p:sp>
      <p:sp>
        <p:nvSpPr>
          <p:cNvPr id="4" name="Slide Number Placeholder 3"/>
          <p:cNvSpPr>
            <a:spLocks noGrp="1"/>
          </p:cNvSpPr>
          <p:nvPr>
            <p:ph type="sldNum" sz="quarter" idx="12"/>
          </p:nvPr>
        </p:nvSpPr>
        <p:spPr/>
        <p:txBody>
          <a:bodyPr/>
          <a:lstStyle/>
          <a:p>
            <a:fld id="{7C4A7A4F-25D2-44C7-8F60-E6F823069186}" type="slidenum">
              <a:rPr lang="en-US" smtClean="0"/>
              <a:pPr/>
              <a:t>53</a:t>
            </a:fld>
            <a:r>
              <a:rPr lang="en-US" dirty="0"/>
              <a:t> of 132</a:t>
            </a:r>
          </a:p>
        </p:txBody>
      </p:sp>
      <p:sp>
        <p:nvSpPr>
          <p:cNvPr id="12" name="TextBox 11"/>
          <p:cNvSpPr txBox="1"/>
          <p:nvPr/>
        </p:nvSpPr>
        <p:spPr>
          <a:xfrm>
            <a:off x="1748471" y="2360838"/>
            <a:ext cx="5257800" cy="421653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Vitamin E:</a:t>
            </a:r>
            <a:endParaRPr lang="en-US" sz="1600" dirty="0"/>
          </a:p>
          <a:p>
            <a:pPr marL="171450" indent="-171450">
              <a:buFont typeface="Arial" panose="020B0604020202020204" pitchFamily="34" charset="0"/>
              <a:buChar char="•"/>
            </a:pPr>
            <a:r>
              <a:rPr lang="en-US" sz="1400" dirty="0"/>
              <a:t>Contribute to collagen growth, reducing wrinkles</a:t>
            </a:r>
          </a:p>
          <a:p>
            <a:pPr marL="171450" indent="-171450">
              <a:buFont typeface="Arial" panose="020B0604020202020204" pitchFamily="34" charset="0"/>
              <a:buChar char="•"/>
            </a:pPr>
            <a:r>
              <a:rPr lang="en-US" sz="1400" dirty="0"/>
              <a:t>Prevents cataract formation</a:t>
            </a:r>
          </a:p>
          <a:p>
            <a:pPr marL="171450" indent="-171450">
              <a:buFont typeface="Arial" panose="020B0604020202020204" pitchFamily="34" charset="0"/>
              <a:buChar char="•"/>
            </a:pPr>
            <a:r>
              <a:rPr lang="en-US" sz="1400" dirty="0"/>
              <a:t>Improves cognitive function </a:t>
            </a:r>
          </a:p>
          <a:p>
            <a:pPr marL="171450" indent="-171450">
              <a:buFont typeface="Arial" panose="020B0604020202020204" pitchFamily="34" charset="0"/>
              <a:buChar char="•"/>
            </a:pPr>
            <a:r>
              <a:rPr lang="en-US" sz="1400" dirty="0"/>
              <a:t>Good for cardiovascular health </a:t>
            </a:r>
          </a:p>
          <a:p>
            <a:pPr marL="171450" indent="-171450">
              <a:buFont typeface="Arial" panose="020B0604020202020204" pitchFamily="34" charset="0"/>
              <a:buChar char="•"/>
            </a:pPr>
            <a:r>
              <a:rPr lang="en-US" sz="1400" dirty="0"/>
              <a:t>Fights osteoarthritis inflammation </a:t>
            </a:r>
          </a:p>
          <a:p>
            <a:pPr marL="171450" indent="-171450">
              <a:buFont typeface="Arial" panose="020B0604020202020204" pitchFamily="34" charset="0"/>
              <a:buChar char="•"/>
            </a:pPr>
            <a:r>
              <a:rPr lang="en-US" sz="1400" dirty="0"/>
              <a:t>Boosts immune system </a:t>
            </a:r>
          </a:p>
          <a:p>
            <a:pPr marL="171450" indent="-171450">
              <a:buFont typeface="Arial" panose="020B0604020202020204" pitchFamily="34" charset="0"/>
              <a:buChar char="•"/>
            </a:pPr>
            <a:r>
              <a:rPr lang="en-US" sz="1400" dirty="0"/>
              <a:t>Heals scars</a:t>
            </a:r>
          </a:p>
          <a:p>
            <a:pPr marL="171450" indent="-171450">
              <a:buFont typeface="Arial" panose="020B0604020202020204" pitchFamily="34" charset="0"/>
              <a:buChar char="•"/>
            </a:pPr>
            <a:r>
              <a:rPr lang="en-US" sz="1400" dirty="0"/>
              <a:t>Prevents blood clots</a:t>
            </a:r>
          </a:p>
          <a:p>
            <a:pPr marL="171450" indent="-171450">
              <a:buFont typeface="Arial" panose="020B0604020202020204" pitchFamily="34" charset="0"/>
              <a:buChar char="•"/>
            </a:pPr>
            <a:r>
              <a:rPr lang="en-US" sz="1400" dirty="0"/>
              <a:t>Delays early fraying</a:t>
            </a:r>
          </a:p>
          <a:p>
            <a:pPr marL="171450" indent="-171450">
              <a:buFont typeface="Arial" panose="020B0604020202020204" pitchFamily="34" charset="0"/>
              <a:buChar char="•"/>
            </a:pPr>
            <a:r>
              <a:rPr lang="en-US" sz="1400" dirty="0"/>
              <a:t>Effective for hand and nail</a:t>
            </a:r>
          </a:p>
          <a:p>
            <a:pPr marL="171450" indent="-171450">
              <a:buFont typeface="Arial" panose="020B0604020202020204" pitchFamily="34" charset="0"/>
              <a:buChar char="•"/>
            </a:pPr>
            <a:r>
              <a:rPr lang="en-US" sz="1400" dirty="0"/>
              <a:t>Reduces mortality by 24% in persons 71 or older</a:t>
            </a:r>
          </a:p>
          <a:p>
            <a:pPr marL="171450" indent="-171450">
              <a:buFont typeface="Arial" panose="020B0604020202020204" pitchFamily="34" charset="0"/>
              <a:buChar char="•"/>
            </a:pPr>
            <a:r>
              <a:rPr lang="en-US" sz="1400" dirty="0"/>
              <a:t>300 IU per day reduces lung cancer by 61%</a:t>
            </a:r>
          </a:p>
          <a:p>
            <a:pPr marL="171450" indent="-171450">
              <a:buFont typeface="Arial" panose="020B0604020202020204" pitchFamily="34" charset="0"/>
              <a:buChar char="•"/>
            </a:pPr>
            <a:r>
              <a:rPr lang="en-US" sz="1400" dirty="0"/>
              <a:t>400 to 800 IU per day reduces risk of heart attack by 77%</a:t>
            </a:r>
          </a:p>
          <a:p>
            <a:pPr marL="171450" indent="-171450">
              <a:buFont typeface="Arial" panose="020B0604020202020204" pitchFamily="34" charset="0"/>
              <a:buChar char="•"/>
            </a:pPr>
            <a:r>
              <a:rPr lang="en-US" sz="1400" dirty="0"/>
              <a:t>Alzheimer's patients who take 2000 IU per day live longer</a:t>
            </a:r>
          </a:p>
          <a:p>
            <a:pPr marL="171450" indent="-171450">
              <a:buFont typeface="Arial" panose="020B0604020202020204" pitchFamily="34" charset="0"/>
              <a:buChar char="•"/>
            </a:pPr>
            <a:r>
              <a:rPr lang="en-US" sz="1400" dirty="0"/>
              <a:t>400 IU per day reduces epileptic seizures in children &gt; 60%</a:t>
            </a:r>
          </a:p>
          <a:p>
            <a:pPr marL="171450" indent="-171450">
              <a:buFont typeface="Arial" panose="020B0604020202020204" pitchFamily="34" charset="0"/>
              <a:buChar char="•"/>
            </a:pPr>
            <a:r>
              <a:rPr lang="en-US" sz="1400" dirty="0"/>
              <a:t>Help prevent amyotrophic lateral sclerosis (ALS)</a:t>
            </a:r>
          </a:p>
          <a:p>
            <a:pPr marL="171450" indent="-171450">
              <a:buFont typeface="Arial" panose="020B0604020202020204" pitchFamily="34" charset="0"/>
              <a:buChar char="•"/>
            </a:pPr>
            <a:r>
              <a:rPr lang="en-US" sz="1400" dirty="0"/>
              <a:t>800 IU per day is a successful treatment for fatty liver disease </a:t>
            </a:r>
          </a:p>
          <a:p>
            <a:pPr marL="171450" indent="-171450">
              <a:buFont typeface="Arial" panose="020B0604020202020204" pitchFamily="34" charset="0"/>
              <a:buChar char="•"/>
            </a:pPr>
            <a:r>
              <a:rPr lang="en-US" sz="1400" dirty="0"/>
              <a:t>Increasing vitamin E prevents COPD </a:t>
            </a:r>
            <a:endParaRPr lang="en-US" sz="1100" dirty="0"/>
          </a:p>
        </p:txBody>
      </p:sp>
      <p:pic>
        <p:nvPicPr>
          <p:cNvPr id="1028" name="Picture 4" descr="The Truth about Vitamin E: The Secret to Thriving with Annatto Tocotrienols by [Barrie T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88745" y="1199822"/>
            <a:ext cx="97731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natto (Bixa Orellana) Herbal Medicine, Health Benefits, Uses, Dosage,  Side Effects, Warn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08585"/>
            <a:ext cx="1401443" cy="9445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mazon.com: E Annatto Tocotrienols Deltagold 125mg, Vitamin E Tocotrienols  Supplements 60 Softgel Capsules, Tocopherol Free, Supports Immune Health &amp;amp;  Antioxidant Health (90% Delta &amp;amp; 10% Gamma) (Pack of 1): Health &amp;amp; Personal  Ca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3051503"/>
            <a:ext cx="893928" cy="162335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ocotrienols – Azure Health Technology Limit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4800" y="4651669"/>
            <a:ext cx="3505200" cy="172329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ocotrienols vs Tocopherols | Blog By Eannatto Deltagol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2845424"/>
            <a:ext cx="3505200" cy="1623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3201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1" y="1600200"/>
            <a:ext cx="8719530" cy="4525963"/>
          </a:xfrm>
        </p:spPr>
        <p:txBody>
          <a:bodyPr/>
          <a:lstStyle/>
          <a:p>
            <a:pPr marL="0" indent="0">
              <a:buNone/>
            </a:pPr>
            <a:r>
              <a:rPr lang="en-US" sz="2000" b="1" dirty="0"/>
              <a:t>Kate </a:t>
            </a:r>
            <a:r>
              <a:rPr lang="en-US" sz="2000" b="1" dirty="0" err="1"/>
              <a:t>Rheaume-Bleue</a:t>
            </a:r>
            <a:endParaRPr lang="en-US" sz="2000" b="1" dirty="0"/>
          </a:p>
          <a:p>
            <a:pPr marL="685800" lvl="1"/>
            <a:r>
              <a:rPr lang="en-US" sz="1600" dirty="0"/>
              <a:t>Vitamin K2 and the Calcium Paradox</a:t>
            </a:r>
          </a:p>
          <a:p>
            <a:pPr marL="0" indent="0">
              <a:buNone/>
            </a:pPr>
            <a:endParaRPr lang="en-US" sz="700" dirty="0"/>
          </a:p>
          <a:p>
            <a:pPr marL="0" indent="0">
              <a:buNone/>
            </a:pPr>
            <a:endParaRPr lang="en-US" sz="1600" dirty="0"/>
          </a:p>
          <a:p>
            <a:pPr lvl="1"/>
            <a:endParaRPr lang="en-US" sz="16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(Vitamin K2)</a:t>
            </a:r>
          </a:p>
        </p:txBody>
      </p:sp>
      <p:sp>
        <p:nvSpPr>
          <p:cNvPr id="6" name="Slide Number Placeholder 5"/>
          <p:cNvSpPr>
            <a:spLocks noGrp="1"/>
          </p:cNvSpPr>
          <p:nvPr>
            <p:ph type="sldNum" sz="quarter" idx="12"/>
          </p:nvPr>
        </p:nvSpPr>
        <p:spPr/>
        <p:txBody>
          <a:bodyPr/>
          <a:lstStyle/>
          <a:p>
            <a:fld id="{7C4A7A4F-25D2-44C7-8F60-E6F823069186}" type="slidenum">
              <a:rPr lang="en-US" smtClean="0"/>
              <a:pPr/>
              <a:t>54</a:t>
            </a:fld>
            <a:r>
              <a:rPr lang="en-US" dirty="0"/>
              <a:t> of 132</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4677" y="2545081"/>
            <a:ext cx="994868" cy="1463040"/>
          </a:xfrm>
          <a:prstGeom prst="rect">
            <a:avLst/>
          </a:prstGeom>
        </p:spPr>
      </p:pic>
      <p:sp>
        <p:nvSpPr>
          <p:cNvPr id="4" name="TextBox 3"/>
          <p:cNvSpPr txBox="1"/>
          <p:nvPr/>
        </p:nvSpPr>
        <p:spPr>
          <a:xfrm>
            <a:off x="1295400" y="2362201"/>
            <a:ext cx="5486400" cy="18288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b="1" u="sng" dirty="0"/>
              <a:t>Which is better, MK4 or MK7?</a:t>
            </a:r>
            <a:r>
              <a:rPr lang="en-US" b="1" dirty="0"/>
              <a:t>  (menaquinone) </a:t>
            </a:r>
          </a:p>
          <a:p>
            <a:pPr marL="285750" indent="-285750">
              <a:buFont typeface="Arial" panose="020B0604020202020204" pitchFamily="34" charset="0"/>
              <a:buChar char="•"/>
            </a:pPr>
            <a:r>
              <a:rPr lang="en-US" sz="1600" dirty="0"/>
              <a:t>Both forms of K2 are good for bone health. The difference is </a:t>
            </a:r>
            <a:r>
              <a:rPr lang="en-US" sz="1600" b="1" dirty="0"/>
              <a:t>MK4 has a shorter half</a:t>
            </a:r>
            <a:r>
              <a:rPr lang="en-US" sz="1600" dirty="0"/>
              <a:t> life in the body than MK7, so to be most effective MK4 ideally needs to be taken in divided doses 2-3 times a day, whereas MK7 can be taken once a day</a:t>
            </a:r>
          </a:p>
          <a:p>
            <a:pPr marL="285750" indent="-285750">
              <a:buFont typeface="Arial" panose="020B0604020202020204" pitchFamily="34" charset="0"/>
              <a:buChar char="•"/>
            </a:pPr>
            <a:r>
              <a:rPr lang="en-US" sz="1600" dirty="0"/>
              <a:t>Natto, a Japanese dish made from </a:t>
            </a:r>
            <a:r>
              <a:rPr lang="en-US" sz="1600" b="1" dirty="0"/>
              <a:t>fermented soybeans</a:t>
            </a:r>
            <a:r>
              <a:rPr lang="en-US" sz="1600" dirty="0"/>
              <a:t>, is one of the best sources of vitamin K2</a:t>
            </a:r>
          </a:p>
        </p:txBody>
      </p:sp>
      <p:pic>
        <p:nvPicPr>
          <p:cNvPr id="2050" name="Picture 2" descr="The Health and Science of Vitamin K2 &amp;amp; Natto&amp;#39;s Important Role — NYrture New  York Nat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343401"/>
            <a:ext cx="5486400" cy="23920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op 10 Sources of Vitamin K2 - Cheeseslav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84" t="22280" r="4513" b="4514"/>
          <a:stretch/>
        </p:blipFill>
        <p:spPr bwMode="auto">
          <a:xfrm>
            <a:off x="7924800" y="4800600"/>
            <a:ext cx="22098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5002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1" y="1600200"/>
            <a:ext cx="8719530" cy="4525963"/>
          </a:xfrm>
        </p:spPr>
        <p:txBody>
          <a:bodyPr/>
          <a:lstStyle/>
          <a:p>
            <a:pPr marL="0" indent="0">
              <a:buNone/>
            </a:pPr>
            <a:r>
              <a:rPr lang="en-US" sz="2000" b="1" dirty="0"/>
              <a:t>Norman Cousins</a:t>
            </a:r>
          </a:p>
          <a:p>
            <a:pPr marL="685800" lvl="1"/>
            <a:r>
              <a:rPr lang="en-US" sz="1600" dirty="0"/>
              <a:t>Anatomy of an Illness As Perceived By The Patient (also Movie)</a:t>
            </a:r>
          </a:p>
          <a:p>
            <a:pPr marL="0" indent="0">
              <a:buNone/>
            </a:pPr>
            <a:endParaRPr lang="en-US" sz="1000" dirty="0"/>
          </a:p>
          <a:p>
            <a:pPr marL="0" indent="0">
              <a:buNone/>
            </a:pPr>
            <a:endParaRPr lang="en-US" sz="1600" dirty="0"/>
          </a:p>
          <a:p>
            <a:pPr lvl="1"/>
            <a:endParaRPr lang="en-US" sz="16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(Vitamin Laughter)</a:t>
            </a:r>
          </a:p>
        </p:txBody>
      </p:sp>
      <p:sp>
        <p:nvSpPr>
          <p:cNvPr id="5" name="Slide Number Placeholder 4"/>
          <p:cNvSpPr>
            <a:spLocks noGrp="1"/>
          </p:cNvSpPr>
          <p:nvPr>
            <p:ph type="sldNum" sz="quarter" idx="12"/>
          </p:nvPr>
        </p:nvSpPr>
        <p:spPr/>
        <p:txBody>
          <a:bodyPr/>
          <a:lstStyle/>
          <a:p>
            <a:fld id="{7C4A7A4F-25D2-44C7-8F60-E6F823069186}" type="slidenum">
              <a:rPr lang="en-US" smtClean="0"/>
              <a:pPr/>
              <a:t>55</a:t>
            </a:fld>
            <a:r>
              <a:rPr lang="en-US" dirty="0"/>
              <a:t> of 132</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4547" y="2050941"/>
            <a:ext cx="1199819" cy="1828800"/>
          </a:xfrm>
          <a:prstGeom prst="rect">
            <a:avLst/>
          </a:prstGeom>
        </p:spPr>
      </p:pic>
      <p:sp>
        <p:nvSpPr>
          <p:cNvPr id="4" name="TextBox 3"/>
          <p:cNvSpPr txBox="1"/>
          <p:nvPr/>
        </p:nvSpPr>
        <p:spPr>
          <a:xfrm>
            <a:off x="7162800" y="4038600"/>
            <a:ext cx="3124200" cy="90794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400" b="1" i="1" dirty="0"/>
              <a:t>“No one gets out of this world alive. It isn’t dying we should fear, but rather, what dies inside us while we live.” </a:t>
            </a:r>
            <a:r>
              <a:rPr lang="en-US" sz="1100" dirty="0"/>
              <a:t>~Norman Cousins</a:t>
            </a:r>
          </a:p>
        </p:txBody>
      </p:sp>
      <p:pic>
        <p:nvPicPr>
          <p:cNvPr id="2052" name="Picture 4" descr="Pacific Heart, Lung &amp; Blood Institute - Laughter: the Best Medic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283052"/>
            <a:ext cx="2170572" cy="14687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371600" y="2286000"/>
            <a:ext cx="5477733" cy="267765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indent="-171450">
              <a:buFont typeface="Arial" panose="020B0604020202020204" pitchFamily="34" charset="0"/>
              <a:buChar char="•"/>
            </a:pPr>
            <a:r>
              <a:rPr lang="en-US" sz="1400" dirty="0"/>
              <a:t>Ten minutes of genuine belly laughter had an anesthetic effect and would give me at least two hours of pain-free sleep</a:t>
            </a:r>
          </a:p>
          <a:p>
            <a:pPr marL="171450" indent="-171450">
              <a:buFont typeface="Arial" panose="020B0604020202020204" pitchFamily="34" charset="0"/>
              <a:buChar char="•"/>
            </a:pPr>
            <a:r>
              <a:rPr lang="en-US" sz="1400" dirty="0"/>
              <a:t>Laughter is good medicine</a:t>
            </a:r>
          </a:p>
          <a:p>
            <a:pPr marL="171450" indent="-171450">
              <a:buFont typeface="Arial" panose="020B0604020202020204" pitchFamily="34" charset="0"/>
              <a:buChar char="•"/>
            </a:pPr>
            <a:r>
              <a:rPr lang="en-US" sz="1400" dirty="0"/>
              <a:t>Positive emotions produce positive chemical changes</a:t>
            </a:r>
          </a:p>
          <a:p>
            <a:pPr marL="171450" indent="-171450">
              <a:buFont typeface="Arial" panose="020B0604020202020204" pitchFamily="34" charset="0"/>
              <a:buChar char="•"/>
            </a:pPr>
            <a:r>
              <a:rPr lang="en-US" sz="1400" dirty="0"/>
              <a:t>Love, hope, faith, laughter, confidence and the will to live have a therapeutic value</a:t>
            </a:r>
          </a:p>
          <a:p>
            <a:pPr marL="171450" indent="-171450">
              <a:buFont typeface="Arial" panose="020B0604020202020204" pitchFamily="34" charset="0"/>
              <a:buChar char="•"/>
            </a:pPr>
            <a:r>
              <a:rPr lang="en-US" sz="1400" dirty="0"/>
              <a:t>Took sedimentation rate (the speed with which red blood cells settle in a test tube, is generally proportionate to the severity of an inflammation or infection) readings just before as well as several hours after the laughter episodes. Each time, there was a drop of at least five points. The drop by itself was not substantial, but it held and was cumulative</a:t>
            </a:r>
          </a:p>
        </p:txBody>
      </p:sp>
      <p:pic>
        <p:nvPicPr>
          <p:cNvPr id="5122" name="Picture 2" descr="Your #1 Marx Brothers Source — Here are all the gifs of the Marx Brothers I  hav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74156" y="5105400"/>
            <a:ext cx="2400301" cy="16002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eel Projector | Film projector, Projector, Free film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1000" y="5105400"/>
            <a:ext cx="21336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0511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447800"/>
            <a:ext cx="10058400" cy="5029200"/>
          </a:xfrm>
        </p:spPr>
        <p:txBody>
          <a:bodyPr>
            <a:normAutofit/>
          </a:bodyPr>
          <a:lstStyle/>
          <a:p>
            <a:pPr marL="0" indent="0">
              <a:buNone/>
            </a:pPr>
            <a:r>
              <a:rPr lang="en-US" sz="2000" b="1" dirty="0"/>
              <a:t>Mark </a:t>
            </a:r>
            <a:r>
              <a:rPr lang="en-US" sz="2000" b="1" dirty="0" err="1"/>
              <a:t>Sircus</a:t>
            </a:r>
            <a:endParaRPr lang="en-US" sz="2000" b="1" dirty="0"/>
          </a:p>
          <a:p>
            <a:pPr marL="685800" lvl="1"/>
            <a:r>
              <a:rPr lang="en-US" sz="1600" dirty="0"/>
              <a:t>Sodium Bicarbonate (Baking Soda)</a:t>
            </a:r>
          </a:p>
          <a:p>
            <a:pPr marL="0" indent="0">
              <a:buNone/>
            </a:pPr>
            <a:r>
              <a:rPr lang="en-US" sz="2000" b="1" dirty="0"/>
              <a:t>Lynne Farrow</a:t>
            </a:r>
          </a:p>
          <a:p>
            <a:pPr marL="685800" lvl="1"/>
            <a:r>
              <a:rPr lang="en-US" sz="1600" dirty="0"/>
              <a:t>The Iodine Crisis</a:t>
            </a:r>
          </a:p>
          <a:p>
            <a:pPr marL="0" indent="0">
              <a:buNone/>
            </a:pPr>
            <a:r>
              <a:rPr lang="en-US" sz="2000" b="1" dirty="0"/>
              <a:t>Dr. James DiNicolantonio</a:t>
            </a:r>
          </a:p>
          <a:p>
            <a:pPr marL="685800" lvl="1"/>
            <a:r>
              <a:rPr lang="en-US" sz="1600" dirty="0"/>
              <a:t>The Salt Fix</a:t>
            </a:r>
          </a:p>
          <a:p>
            <a:pPr marL="685800" lvl="1"/>
            <a:r>
              <a:rPr lang="en-US" sz="1600" dirty="0"/>
              <a:t>The Mineral Fix</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(Minerals)</a:t>
            </a:r>
          </a:p>
        </p:txBody>
      </p:sp>
      <p:sp>
        <p:nvSpPr>
          <p:cNvPr id="5" name="Slide Number Placeholder 4"/>
          <p:cNvSpPr>
            <a:spLocks noGrp="1"/>
          </p:cNvSpPr>
          <p:nvPr>
            <p:ph type="sldNum" sz="quarter" idx="12"/>
          </p:nvPr>
        </p:nvSpPr>
        <p:spPr/>
        <p:txBody>
          <a:bodyPr/>
          <a:lstStyle/>
          <a:p>
            <a:fld id="{7C4A7A4F-25D2-44C7-8F60-E6F823069186}" type="slidenum">
              <a:rPr lang="en-US" smtClean="0"/>
              <a:pPr/>
              <a:t>56</a:t>
            </a:fld>
            <a:r>
              <a:rPr lang="en-US" dirty="0"/>
              <a:t> of 132</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1600200"/>
            <a:ext cx="974384" cy="146304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3339987"/>
            <a:ext cx="968533" cy="146304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4685" y="1600200"/>
            <a:ext cx="962681" cy="1463040"/>
          </a:xfrm>
          <a:prstGeom prst="rect">
            <a:avLst/>
          </a:prstGeom>
        </p:spPr>
      </p:pic>
      <p:sp>
        <p:nvSpPr>
          <p:cNvPr id="10" name="TextBox 9"/>
          <p:cNvSpPr txBox="1"/>
          <p:nvPr/>
        </p:nvSpPr>
        <p:spPr>
          <a:xfrm>
            <a:off x="1371600" y="5052075"/>
            <a:ext cx="9372600" cy="160043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lvl="1"/>
            <a:r>
              <a:rPr lang="en-US" sz="1400" b="1" u="sng" dirty="0"/>
              <a:t>Electrolytes: </a:t>
            </a:r>
            <a:r>
              <a:rPr lang="en-US" sz="1200" i="1" dirty="0"/>
              <a:t>The seven major electrolytes are minerals that are crucial for our bodies to function properly</a:t>
            </a:r>
            <a:r>
              <a:rPr lang="en-US" sz="1400" b="1" i="1" u="sng" dirty="0"/>
              <a:t> </a:t>
            </a:r>
          </a:p>
          <a:p>
            <a:pPr marL="1143000" lvl="2" indent="-228600">
              <a:buFont typeface="+mj-lt"/>
              <a:buAutoNum type="arabicPeriod"/>
            </a:pPr>
            <a:r>
              <a:rPr lang="en-US" sz="1200" b="1" dirty="0"/>
              <a:t>Potassium (K) </a:t>
            </a:r>
            <a:r>
              <a:rPr lang="en-US" sz="1200" dirty="0"/>
              <a:t>– regulation of heartbeat, neuron transmission</a:t>
            </a:r>
          </a:p>
          <a:p>
            <a:pPr marL="1143000" lvl="2" indent="-228600">
              <a:buFont typeface="+mj-lt"/>
              <a:buAutoNum type="arabicPeriod"/>
            </a:pPr>
            <a:r>
              <a:rPr lang="en-US" sz="1200" b="1" dirty="0"/>
              <a:t>Sodium</a:t>
            </a:r>
            <a:r>
              <a:rPr lang="en-US" sz="1200" dirty="0"/>
              <a:t> </a:t>
            </a:r>
            <a:r>
              <a:rPr lang="en-US" sz="1200" b="1" dirty="0"/>
              <a:t>(Na) </a:t>
            </a:r>
            <a:r>
              <a:rPr lang="en-US" sz="1200" dirty="0"/>
              <a:t>– regulates fluid volume and balance, maintains muscle and nerve function</a:t>
            </a:r>
          </a:p>
          <a:p>
            <a:pPr marL="1143000" lvl="2" indent="-228600">
              <a:buFont typeface="+mj-lt"/>
              <a:buAutoNum type="arabicPeriod"/>
            </a:pPr>
            <a:r>
              <a:rPr lang="en-US" sz="1200" b="1" dirty="0"/>
              <a:t>Chloride (Cl) </a:t>
            </a:r>
            <a:r>
              <a:rPr lang="en-US" sz="1200" dirty="0"/>
              <a:t>– works with sodium to maintain fluid balance, helps maintain proper acidity</a:t>
            </a:r>
          </a:p>
          <a:p>
            <a:pPr marL="1143000" lvl="2" indent="-228600">
              <a:buFont typeface="+mj-lt"/>
              <a:buAutoNum type="arabicPeriod"/>
            </a:pPr>
            <a:r>
              <a:rPr lang="en-US" sz="1200" b="1" dirty="0"/>
              <a:t>Magnesium (Mg)</a:t>
            </a:r>
            <a:r>
              <a:rPr lang="en-US" sz="1200" dirty="0"/>
              <a:t> – important in muscle function and heart rate, promotes immune system and formation of bones and teeth</a:t>
            </a:r>
          </a:p>
          <a:p>
            <a:pPr marL="1143000" lvl="2" indent="-228600">
              <a:buFont typeface="+mj-lt"/>
              <a:buAutoNum type="arabicPeriod"/>
            </a:pPr>
            <a:r>
              <a:rPr lang="en-US" sz="1200" b="1" dirty="0"/>
              <a:t>Calcium (Ca)</a:t>
            </a:r>
            <a:r>
              <a:rPr lang="en-US" sz="1200" dirty="0"/>
              <a:t> – required for new bones and teeth, needed for nerve impulses, muscle contraction, blood clotting</a:t>
            </a:r>
          </a:p>
          <a:p>
            <a:pPr marL="1143000" lvl="2" indent="-228600">
              <a:buFont typeface="+mj-lt"/>
              <a:buAutoNum type="arabicPeriod"/>
            </a:pPr>
            <a:r>
              <a:rPr lang="en-US" sz="1200" b="1" dirty="0"/>
              <a:t>Phosphate (P)</a:t>
            </a:r>
            <a:r>
              <a:rPr lang="en-US" sz="1200" dirty="0"/>
              <a:t> – strengthens teeth and bones, important for tissue growth and repair</a:t>
            </a:r>
          </a:p>
          <a:p>
            <a:pPr marL="1143000" lvl="2" indent="-228600">
              <a:buFont typeface="+mj-lt"/>
              <a:buAutoNum type="arabicPeriod"/>
            </a:pPr>
            <a:r>
              <a:rPr lang="en-US" sz="1200" b="1" dirty="0"/>
              <a:t>Bicarbonate (HCO3-) </a:t>
            </a:r>
            <a:r>
              <a:rPr lang="en-US" sz="1200" dirty="0"/>
              <a:t>– helps maintain proper acidity, created by the body through breathing </a:t>
            </a:r>
          </a:p>
        </p:txBody>
      </p:sp>
      <p:sp>
        <p:nvSpPr>
          <p:cNvPr id="11" name="TextBox 10"/>
          <p:cNvSpPr txBox="1"/>
          <p:nvPr/>
        </p:nvSpPr>
        <p:spPr>
          <a:xfrm>
            <a:off x="7696200" y="1600200"/>
            <a:ext cx="3048000" cy="218521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t>Iodine Supplementation Protocol:</a:t>
            </a:r>
            <a:endParaRPr lang="en-US" dirty="0"/>
          </a:p>
          <a:p>
            <a:pPr marL="171450" indent="-171450">
              <a:buFont typeface="Arial" panose="020B0604020202020204" pitchFamily="34" charset="0"/>
              <a:buChar char="•"/>
            </a:pPr>
            <a:r>
              <a:rPr lang="en-US" sz="1200" dirty="0"/>
              <a:t>Vitamin C: 3,000 mg per day (or more to detox bromide)</a:t>
            </a:r>
          </a:p>
          <a:p>
            <a:pPr marL="171450" indent="-171450">
              <a:buFont typeface="Arial" panose="020B0604020202020204" pitchFamily="34" charset="0"/>
              <a:buChar char="•"/>
            </a:pPr>
            <a:r>
              <a:rPr lang="en-US" sz="1200" dirty="0"/>
              <a:t>Magnesium Oxide (or Glycinate): 300 to 600 mg</a:t>
            </a:r>
          </a:p>
          <a:p>
            <a:pPr marL="171450" indent="-171450">
              <a:buFont typeface="Arial" panose="020B0604020202020204" pitchFamily="34" charset="0"/>
              <a:buChar char="•"/>
            </a:pPr>
            <a:r>
              <a:rPr lang="en-US" sz="1200" dirty="0"/>
              <a:t>Selenium: 200 mcg</a:t>
            </a:r>
          </a:p>
          <a:p>
            <a:pPr marL="171450" indent="-171450">
              <a:buFont typeface="Arial" panose="020B0604020202020204" pitchFamily="34" charset="0"/>
              <a:buChar char="•"/>
            </a:pPr>
            <a:r>
              <a:rPr lang="en-US" sz="1200" dirty="0"/>
              <a:t>Niacin (B3): 500 mg twice a day </a:t>
            </a:r>
          </a:p>
          <a:p>
            <a:pPr marL="171450" indent="-171450">
              <a:buFont typeface="Arial" panose="020B0604020202020204" pitchFamily="34" charset="0"/>
              <a:buChar char="•"/>
            </a:pPr>
            <a:r>
              <a:rPr lang="en-US" sz="1200" dirty="0"/>
              <a:t>Vitamin B2: 100 mg three times a day</a:t>
            </a:r>
          </a:p>
          <a:p>
            <a:pPr marL="171450" indent="-171450">
              <a:buFont typeface="Arial" panose="020B0604020202020204" pitchFamily="34" charset="0"/>
              <a:buChar char="•"/>
            </a:pPr>
            <a:r>
              <a:rPr lang="en-US" sz="1200" dirty="0"/>
              <a:t>Sea salt: 1/2 teaspoon added to diet, 1/4 teaspoon in 8 oz. water twice a day heart health by supporting blood vessels </a:t>
            </a:r>
          </a:p>
        </p:txBody>
      </p:sp>
      <p:pic>
        <p:nvPicPr>
          <p:cNvPr id="1026" name="Picture 2" descr="The Mineral Fix: How to Optimize Your Mineral Intake for Energy, Longevity, Immunity, Sleep and More by [James DiNicolantonio, Siim La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8672" y="3339987"/>
            <a:ext cx="1024128"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99CC29F-38AB-3039-1043-6D1ED8F9629D}"/>
              </a:ext>
            </a:extLst>
          </p:cNvPr>
          <p:cNvPicPr>
            <a:picLocks noChangeAspect="1"/>
          </p:cNvPicPr>
          <p:nvPr/>
        </p:nvPicPr>
        <p:blipFill>
          <a:blip r:embed="rId6"/>
          <a:stretch>
            <a:fillRect/>
          </a:stretch>
        </p:blipFill>
        <p:spPr>
          <a:xfrm>
            <a:off x="9740537" y="3915824"/>
            <a:ext cx="1005840" cy="1005840"/>
          </a:xfrm>
          <a:prstGeom prst="rect">
            <a:avLst/>
          </a:prstGeom>
        </p:spPr>
      </p:pic>
      <p:pic>
        <p:nvPicPr>
          <p:cNvPr id="9" name="Picture 8">
            <a:extLst>
              <a:ext uri="{FF2B5EF4-FFF2-40B4-BE49-F238E27FC236}">
                <a16:creationId xmlns:a16="http://schemas.microsoft.com/office/drawing/2014/main" id="{4CE1A51D-B284-0BA2-5359-A129293661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149" r="11628"/>
          <a:stretch/>
        </p:blipFill>
        <p:spPr>
          <a:xfrm>
            <a:off x="9067800" y="3927776"/>
            <a:ext cx="533400" cy="981936"/>
          </a:xfrm>
          <a:prstGeom prst="rect">
            <a:avLst/>
          </a:prstGeom>
        </p:spPr>
      </p:pic>
      <p:pic>
        <p:nvPicPr>
          <p:cNvPr id="14" name="Picture 13">
            <a:extLst>
              <a:ext uri="{FF2B5EF4-FFF2-40B4-BE49-F238E27FC236}">
                <a16:creationId xmlns:a16="http://schemas.microsoft.com/office/drawing/2014/main" id="{2710435D-FDBF-CA5C-A409-06F8C92605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53105" y="3834267"/>
            <a:ext cx="915838" cy="1144798"/>
          </a:xfrm>
          <a:prstGeom prst="rect">
            <a:avLst/>
          </a:prstGeom>
        </p:spPr>
      </p:pic>
    </p:spTree>
    <p:extLst>
      <p:ext uri="{BB962C8B-B14F-4D97-AF65-F5344CB8AC3E}">
        <p14:creationId xmlns:p14="http://schemas.microsoft.com/office/powerpoint/2010/main" val="28696903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1" y="1447800"/>
            <a:ext cx="10972968" cy="990600"/>
          </a:xfrm>
        </p:spPr>
        <p:txBody>
          <a:bodyPr>
            <a:normAutofit/>
          </a:bodyPr>
          <a:lstStyle/>
          <a:p>
            <a:pPr marL="0" indent="0">
              <a:buNone/>
            </a:pPr>
            <a:r>
              <a:rPr lang="en-US" sz="2000" b="1" dirty="0"/>
              <a:t>Jason </a:t>
            </a:r>
            <a:r>
              <a:rPr lang="en-US" sz="2000" b="1" dirty="0" err="1"/>
              <a:t>Hommel</a:t>
            </a:r>
            <a:endParaRPr lang="en-US" sz="2000" b="1" dirty="0"/>
          </a:p>
          <a:p>
            <a:pPr marL="685800" lvl="1"/>
            <a:r>
              <a:rPr lang="en-US" sz="1600" dirty="0"/>
              <a:t>The Copper Revolution: Healing With Minerals</a:t>
            </a:r>
          </a:p>
        </p:txBody>
      </p:sp>
      <p:sp>
        <p:nvSpPr>
          <p:cNvPr id="2" name="Title 1"/>
          <p:cNvSpPr>
            <a:spLocks noGrp="1"/>
          </p:cNvSpPr>
          <p:nvPr>
            <p:ph type="title"/>
          </p:nvPr>
        </p:nvSpPr>
        <p:spPr>
          <a:xfrm>
            <a:off x="612775" y="280401"/>
            <a:ext cx="10972800" cy="1143000"/>
          </a:xfrm>
        </p:spPr>
        <p:txBody>
          <a:bodyPr>
            <a:normAutofit fontScale="90000"/>
          </a:bodyPr>
          <a:lstStyle/>
          <a:p>
            <a:r>
              <a:rPr lang="en-US" b="1" dirty="0"/>
              <a:t>More on Nutrition </a:t>
            </a:r>
            <a:br>
              <a:rPr lang="en-US" b="1" dirty="0"/>
            </a:br>
            <a:r>
              <a:rPr lang="en-US" sz="2700" dirty="0"/>
              <a:t>(Minerals)</a:t>
            </a:r>
          </a:p>
        </p:txBody>
      </p:sp>
      <p:sp>
        <p:nvSpPr>
          <p:cNvPr id="5" name="Slide Number Placeholder 4"/>
          <p:cNvSpPr>
            <a:spLocks noGrp="1"/>
          </p:cNvSpPr>
          <p:nvPr>
            <p:ph type="sldNum" sz="quarter" idx="12"/>
          </p:nvPr>
        </p:nvSpPr>
        <p:spPr/>
        <p:txBody>
          <a:bodyPr/>
          <a:lstStyle/>
          <a:p>
            <a:fld id="{7C4A7A4F-25D2-44C7-8F60-E6F823069186}" type="slidenum">
              <a:rPr lang="en-US" smtClean="0"/>
              <a:pPr/>
              <a:t>57</a:t>
            </a:fld>
            <a:r>
              <a:rPr lang="en-US" dirty="0"/>
              <a:t> of 132</a:t>
            </a:r>
          </a:p>
        </p:txBody>
      </p:sp>
      <p:sp>
        <p:nvSpPr>
          <p:cNvPr id="10" name="TextBox 9"/>
          <p:cNvSpPr txBox="1"/>
          <p:nvPr/>
        </p:nvSpPr>
        <p:spPr>
          <a:xfrm>
            <a:off x="838200" y="2722816"/>
            <a:ext cx="5257800" cy="4031873"/>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b="1" u="sng" dirty="0"/>
              <a:t>Copper:</a:t>
            </a:r>
          </a:p>
          <a:p>
            <a:pPr marL="228600" indent="-228600">
              <a:buFont typeface="Arial" panose="020B0604020202020204" pitchFamily="34" charset="0"/>
              <a:buChar char="•"/>
            </a:pPr>
            <a:r>
              <a:rPr lang="en-US" sz="1400" dirty="0"/>
              <a:t>6  to 20 mg</a:t>
            </a:r>
          </a:p>
          <a:p>
            <a:pPr marL="228600" indent="-228600">
              <a:buFont typeface="Arial" panose="020B0604020202020204" pitchFamily="34" charset="0"/>
              <a:buChar char="•"/>
            </a:pPr>
            <a:r>
              <a:rPr lang="en-US" sz="1400" dirty="0"/>
              <a:t>Helps fix a list of 180 symptoms associated with fluoride toxicity, including cancer</a:t>
            </a:r>
          </a:p>
          <a:p>
            <a:pPr marL="228600" indent="-228600">
              <a:buFont typeface="Arial" panose="020B0604020202020204" pitchFamily="34" charset="0"/>
              <a:buChar char="•"/>
            </a:pPr>
            <a:r>
              <a:rPr lang="en-US" sz="1400" dirty="0"/>
              <a:t>Stops bleeding, action of causing bleeding ulcers is copper depletion of the stomach lining where the ulcer takes place</a:t>
            </a:r>
          </a:p>
          <a:p>
            <a:pPr marL="228600" indent="-228600">
              <a:buFont typeface="Arial" panose="020B0604020202020204" pitchFamily="34" charset="0"/>
              <a:buChar char="•"/>
            </a:pPr>
            <a:r>
              <a:rPr lang="en-US" sz="1400" dirty="0"/>
              <a:t>Helps the body make an enzyme that breaks down histamine (antihistamine)</a:t>
            </a:r>
          </a:p>
          <a:p>
            <a:pPr marL="228600" indent="-228600">
              <a:buFont typeface="Arial" panose="020B0604020202020204" pitchFamily="34" charset="0"/>
              <a:buChar char="•"/>
            </a:pPr>
            <a:r>
              <a:rPr lang="en-US" sz="1400" dirty="0"/>
              <a:t>Is an anti-inflammatory and is good for Lupus</a:t>
            </a:r>
          </a:p>
          <a:p>
            <a:pPr marL="228600" indent="-228600">
              <a:buFont typeface="Arial" panose="020B0604020202020204" pitchFamily="34" charset="0"/>
              <a:buChar char="•"/>
            </a:pPr>
            <a:r>
              <a:rPr lang="en-US" sz="1400" dirty="0"/>
              <a:t>Helps arthritis</a:t>
            </a:r>
          </a:p>
          <a:p>
            <a:pPr marL="228600" indent="-228600">
              <a:buFont typeface="Arial" panose="020B0604020202020204" pitchFamily="34" charset="0"/>
              <a:buChar char="•"/>
            </a:pPr>
            <a:r>
              <a:rPr lang="en-US" sz="1400" dirty="0"/>
              <a:t>Is used to reduce sweating (perspiration)</a:t>
            </a:r>
          </a:p>
          <a:p>
            <a:pPr marL="228600" indent="-228600">
              <a:buFont typeface="Arial" panose="020B0604020202020204" pitchFamily="34" charset="0"/>
              <a:buChar char="•"/>
            </a:pPr>
            <a:r>
              <a:rPr lang="en-US" sz="1400" dirty="0"/>
              <a:t> Athletes need more copper, lifters complain about “central nervous system fatigue” from lifting heavy</a:t>
            </a:r>
          </a:p>
          <a:p>
            <a:pPr marL="228600" indent="-228600">
              <a:buFont typeface="Arial" panose="020B0604020202020204" pitchFamily="34" charset="0"/>
              <a:buChar char="•"/>
            </a:pPr>
            <a:r>
              <a:rPr lang="en-US" sz="1400" dirty="0"/>
              <a:t>Nerve-tingling, numbness in fingers or toes, brain fog, various mental disorders, Alzheimer’s, confusion, depression. Copper is needed to make the myelin sheath that covers the nerves</a:t>
            </a:r>
          </a:p>
          <a:p>
            <a:pPr marL="228600" indent="-228600">
              <a:buFont typeface="Arial" panose="020B0604020202020204" pitchFamily="34" charset="0"/>
              <a:buChar char="•"/>
            </a:pPr>
            <a:r>
              <a:rPr lang="en-US" sz="1400" dirty="0"/>
              <a:t>Copper deficiency may be a leading cause of ischemic heart disease</a:t>
            </a:r>
          </a:p>
        </p:txBody>
      </p:sp>
      <p:pic>
        <p:nvPicPr>
          <p:cNvPr id="7" name="Picture 2" descr="The Copper Revolution: Healing with Minerals by [Jason Homm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8200" y="1616716"/>
            <a:ext cx="121798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eriodic Table of Elements - Copper - Cu Digital Art by Serge Averbukh |  Pixel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1616716"/>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477000" y="3584590"/>
            <a:ext cx="5120640" cy="31700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b="1" u="sng" dirty="0"/>
              <a:t>Zinc:</a:t>
            </a:r>
            <a:endParaRPr lang="en-US" sz="2000" dirty="0"/>
          </a:p>
          <a:p>
            <a:pPr marL="171450" indent="-171450">
              <a:buFont typeface="Arial" panose="020B0604020202020204" pitchFamily="34" charset="0"/>
              <a:buChar char="•"/>
            </a:pPr>
            <a:r>
              <a:rPr lang="en-US" sz="1400" dirty="0"/>
              <a:t>15 to 75 mg</a:t>
            </a:r>
          </a:p>
          <a:p>
            <a:pPr marL="171450" indent="-171450">
              <a:buFont typeface="Arial" panose="020B0604020202020204" pitchFamily="34" charset="0"/>
              <a:buChar char="•"/>
            </a:pPr>
            <a:r>
              <a:rPr lang="en-US" sz="1400" dirty="0"/>
              <a:t>Helps with hormone production, growth and repair</a:t>
            </a:r>
          </a:p>
          <a:p>
            <a:pPr marL="171450" indent="-171450">
              <a:buFont typeface="Arial" panose="020B0604020202020204" pitchFamily="34" charset="0"/>
              <a:buChar char="•"/>
            </a:pPr>
            <a:r>
              <a:rPr lang="en-US" sz="1400" dirty="0"/>
              <a:t>Anti-inflammatory agent</a:t>
            </a:r>
          </a:p>
          <a:p>
            <a:pPr marL="171450" indent="-171450">
              <a:buFont typeface="Arial" panose="020B0604020202020204" pitchFamily="34" charset="0"/>
              <a:buChar char="•"/>
            </a:pPr>
            <a:r>
              <a:rPr lang="en-US" sz="1400" dirty="0"/>
              <a:t>Antioxidant that help fight cancer </a:t>
            </a:r>
          </a:p>
          <a:p>
            <a:pPr marL="171450" indent="-171450">
              <a:buFont typeface="Arial" panose="020B0604020202020204" pitchFamily="34" charset="0"/>
              <a:buChar char="•"/>
            </a:pPr>
            <a:r>
              <a:rPr lang="en-US" sz="1400" dirty="0"/>
              <a:t>Increases immunity and fights colds</a:t>
            </a:r>
          </a:p>
          <a:p>
            <a:pPr marL="171450" indent="-171450">
              <a:buFont typeface="Arial" panose="020B0604020202020204" pitchFamily="34" charset="0"/>
              <a:buChar char="•"/>
            </a:pPr>
            <a:r>
              <a:rPr lang="en-US" sz="1400" dirty="0"/>
              <a:t>Balances hormones </a:t>
            </a:r>
          </a:p>
          <a:p>
            <a:pPr marL="171450" indent="-171450">
              <a:buFont typeface="Arial" panose="020B0604020202020204" pitchFamily="34" charset="0"/>
              <a:buChar char="•"/>
            </a:pPr>
            <a:r>
              <a:rPr lang="en-US" sz="1400" dirty="0"/>
              <a:t>Fights diabetes </a:t>
            </a:r>
          </a:p>
          <a:p>
            <a:pPr marL="171450" indent="-171450">
              <a:buFont typeface="Arial" panose="020B0604020202020204" pitchFamily="34" charset="0"/>
              <a:buChar char="•"/>
            </a:pPr>
            <a:r>
              <a:rPr lang="en-US" sz="1400" dirty="0"/>
              <a:t>Maintains heart health by supporting blood vessels </a:t>
            </a:r>
          </a:p>
          <a:p>
            <a:pPr marL="171450" indent="-171450">
              <a:buFont typeface="Arial" panose="020B0604020202020204" pitchFamily="34" charset="0"/>
              <a:buChar char="•"/>
            </a:pPr>
            <a:r>
              <a:rPr lang="en-US" sz="1400" dirty="0"/>
              <a:t>Prevents diarrhea </a:t>
            </a:r>
          </a:p>
          <a:p>
            <a:pPr marL="171450" indent="-171450">
              <a:buFont typeface="Arial" panose="020B0604020202020204" pitchFamily="34" charset="0"/>
              <a:buChar char="•"/>
            </a:pPr>
            <a:r>
              <a:rPr lang="en-US" sz="1400" dirty="0"/>
              <a:t>Increases fertility </a:t>
            </a:r>
          </a:p>
          <a:p>
            <a:pPr marL="171450" indent="-171450">
              <a:buFont typeface="Arial" panose="020B0604020202020204" pitchFamily="34" charset="0"/>
              <a:buChar char="•"/>
            </a:pPr>
            <a:r>
              <a:rPr lang="en-US" sz="1400" dirty="0"/>
              <a:t>Aids in nutrient absorption and digestion </a:t>
            </a:r>
          </a:p>
          <a:p>
            <a:pPr marL="171450" indent="-171450">
              <a:buFont typeface="Arial" panose="020B0604020202020204" pitchFamily="34" charset="0"/>
              <a:buChar char="•"/>
            </a:pPr>
            <a:r>
              <a:rPr lang="en-US" sz="1400" dirty="0"/>
              <a:t>Supports liver health </a:t>
            </a:r>
          </a:p>
          <a:p>
            <a:pPr marL="171450" indent="-171450">
              <a:buFont typeface="Arial" panose="020B0604020202020204" pitchFamily="34" charset="0"/>
              <a:buChar char="•"/>
            </a:pPr>
            <a:r>
              <a:rPr lang="en-US" sz="1400" dirty="0"/>
              <a:t>Helps with muscle growth and repair </a:t>
            </a:r>
          </a:p>
        </p:txBody>
      </p:sp>
      <p:pic>
        <p:nvPicPr>
          <p:cNvPr id="1038" name="Picture 14" descr="Facts, pictures, stories about the element Zinc in the Periodic Ta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3600" y="1586874"/>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8520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39785"/>
            <a:ext cx="5791200" cy="922415"/>
          </a:xfrm>
        </p:spPr>
        <p:txBody>
          <a:bodyPr>
            <a:normAutofit lnSpcReduction="10000"/>
          </a:bodyPr>
          <a:lstStyle/>
          <a:p>
            <a:pPr marL="0" indent="0">
              <a:buNone/>
            </a:pPr>
            <a:r>
              <a:rPr lang="en-US" sz="2000" b="1" dirty="0"/>
              <a:t>Rex Newnham</a:t>
            </a:r>
          </a:p>
          <a:p>
            <a:pPr marL="685800" lvl="1"/>
            <a:r>
              <a:rPr lang="en-US" sz="1600" dirty="0"/>
              <a:t>The Borax Conspiracy</a:t>
            </a:r>
          </a:p>
          <a:p>
            <a:pPr marL="685800" lvl="1"/>
            <a:r>
              <a:rPr lang="en-US" sz="1600" dirty="0"/>
              <a:t>Away with Arthritis</a:t>
            </a: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0" indent="0">
              <a:buNone/>
            </a:pPr>
            <a:endParaRPr lang="en-US" sz="10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(Minerals)</a:t>
            </a:r>
          </a:p>
        </p:txBody>
      </p:sp>
      <p:sp>
        <p:nvSpPr>
          <p:cNvPr id="4" name="Slide Number Placeholder 3"/>
          <p:cNvSpPr>
            <a:spLocks noGrp="1"/>
          </p:cNvSpPr>
          <p:nvPr>
            <p:ph type="sldNum" sz="quarter" idx="12"/>
          </p:nvPr>
        </p:nvSpPr>
        <p:spPr/>
        <p:txBody>
          <a:bodyPr/>
          <a:lstStyle/>
          <a:p>
            <a:fld id="{7C4A7A4F-25D2-44C7-8F60-E6F823069186}" type="slidenum">
              <a:rPr lang="en-US" smtClean="0"/>
              <a:pPr/>
              <a:t>58</a:t>
            </a:fld>
            <a:r>
              <a:rPr lang="en-US" dirty="0"/>
              <a:t> of 132</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552" r="8689"/>
          <a:stretch/>
        </p:blipFill>
        <p:spPr>
          <a:xfrm>
            <a:off x="5136788" y="5015558"/>
            <a:ext cx="975361" cy="1463040"/>
          </a:xfrm>
          <a:prstGeom prst="rect">
            <a:avLst/>
          </a:prstGeom>
        </p:spPr>
      </p:pic>
      <p:sp>
        <p:nvSpPr>
          <p:cNvPr id="10" name="TextBox 9"/>
          <p:cNvSpPr txBox="1"/>
          <p:nvPr/>
        </p:nvSpPr>
        <p:spPr>
          <a:xfrm>
            <a:off x="1128333" y="2390820"/>
            <a:ext cx="3657600" cy="338554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b="1" u="sng" dirty="0"/>
              <a:t>Boron:</a:t>
            </a:r>
            <a:endParaRPr lang="en-US" sz="1600" dirty="0"/>
          </a:p>
          <a:p>
            <a:pPr marL="1588" indent="-285750">
              <a:buFont typeface="Arial" panose="020B0604020202020204" pitchFamily="34" charset="0"/>
              <a:buChar char="•"/>
            </a:pPr>
            <a:r>
              <a:rPr lang="en-US" sz="1400" dirty="0"/>
              <a:t>Arthritis prevention </a:t>
            </a:r>
          </a:p>
          <a:p>
            <a:pPr marL="1588" indent="-285750">
              <a:buFont typeface="Arial" panose="020B0604020202020204" pitchFamily="34" charset="0"/>
              <a:buChar char="•"/>
            </a:pPr>
            <a:r>
              <a:rPr lang="en-US" sz="1400" dirty="0"/>
              <a:t>Embryonic development </a:t>
            </a:r>
          </a:p>
          <a:p>
            <a:pPr marL="1588" indent="-285750">
              <a:buFont typeface="Arial" panose="020B0604020202020204" pitchFamily="34" charset="0"/>
              <a:buChar char="•"/>
            </a:pPr>
            <a:r>
              <a:rPr lang="en-US" sz="1400" dirty="0"/>
              <a:t>Improved estrogen production </a:t>
            </a:r>
          </a:p>
          <a:p>
            <a:pPr marL="1588" indent="-285750">
              <a:buFont typeface="Arial" panose="020B0604020202020204" pitchFamily="34" charset="0"/>
              <a:buChar char="•"/>
            </a:pPr>
            <a:r>
              <a:rPr lang="en-US" sz="1400" dirty="0"/>
              <a:t>Healthy bone density</a:t>
            </a:r>
          </a:p>
          <a:p>
            <a:pPr marL="1588" indent="-285750">
              <a:buFont typeface="Arial" panose="020B0604020202020204" pitchFamily="34" charset="0"/>
              <a:buChar char="•"/>
            </a:pPr>
            <a:r>
              <a:rPr lang="en-US" sz="1400" dirty="0"/>
              <a:t>Improved testosterone levels</a:t>
            </a:r>
          </a:p>
          <a:p>
            <a:pPr marL="1588" indent="-285750">
              <a:buFont typeface="Arial" panose="020B0604020202020204" pitchFamily="34" charset="0"/>
              <a:buChar char="•"/>
            </a:pPr>
            <a:r>
              <a:rPr lang="en-US" sz="1400" dirty="0"/>
              <a:t>Cancer treatment </a:t>
            </a:r>
          </a:p>
          <a:p>
            <a:pPr marL="1588" indent="-285750">
              <a:buFont typeface="Arial" panose="020B0604020202020204" pitchFamily="34" charset="0"/>
              <a:buChar char="•"/>
            </a:pPr>
            <a:r>
              <a:rPr lang="en-US" sz="1400" dirty="0"/>
              <a:t>Postmenopausal osteoporosis prevention </a:t>
            </a:r>
          </a:p>
          <a:p>
            <a:pPr marL="1588" indent="-285750">
              <a:buFont typeface="Arial" panose="020B0604020202020204" pitchFamily="34" charset="0"/>
              <a:buChar char="•"/>
            </a:pPr>
            <a:r>
              <a:rPr lang="en-US" sz="1400" dirty="0"/>
              <a:t>Cell membrane function </a:t>
            </a:r>
          </a:p>
          <a:p>
            <a:pPr marL="1588" indent="-285750">
              <a:buFont typeface="Arial" panose="020B0604020202020204" pitchFamily="34" charset="0"/>
              <a:buChar char="•"/>
            </a:pPr>
            <a:r>
              <a:rPr lang="en-US" sz="1400" dirty="0"/>
              <a:t>Blood clotting prevention </a:t>
            </a:r>
          </a:p>
          <a:p>
            <a:pPr marL="1588" indent="-285750">
              <a:buFont typeface="Arial" panose="020B0604020202020204" pitchFamily="34" charset="0"/>
              <a:buChar char="•"/>
            </a:pPr>
            <a:r>
              <a:rPr lang="en-US" sz="1400" dirty="0"/>
              <a:t>Enhance cognitive abilities</a:t>
            </a:r>
          </a:p>
          <a:p>
            <a:pPr marL="1588" indent="-285750">
              <a:buFont typeface="Arial" panose="020B0604020202020204" pitchFamily="34" charset="0"/>
              <a:buChar char="•"/>
            </a:pPr>
            <a:r>
              <a:rPr lang="en-US" sz="1400" dirty="0"/>
              <a:t>Reduces chances of fungal infections </a:t>
            </a:r>
          </a:p>
          <a:p>
            <a:pPr marL="1588" indent="-285750">
              <a:buFont typeface="Arial" panose="020B0604020202020204" pitchFamily="34" charset="0"/>
              <a:buChar char="•"/>
            </a:pPr>
            <a:r>
              <a:rPr lang="en-US" sz="1400" dirty="0"/>
              <a:t>Heart failure prevention </a:t>
            </a:r>
          </a:p>
          <a:p>
            <a:pPr marL="1588" indent="-285750">
              <a:buFont typeface="Arial" panose="020B0604020202020204" pitchFamily="34" charset="0"/>
              <a:buChar char="•"/>
            </a:pPr>
            <a:r>
              <a:rPr lang="en-US" sz="1400" dirty="0"/>
              <a:t>Help lower plasma lipid levels</a:t>
            </a:r>
          </a:p>
          <a:p>
            <a:pPr marL="1588" indent="-285750">
              <a:buFont typeface="Arial" panose="020B0604020202020204" pitchFamily="34" charset="0"/>
              <a:buChar char="•"/>
            </a:pPr>
            <a:r>
              <a:rPr lang="en-US" sz="1400" dirty="0"/>
              <a:t>Increases concentration and brain function</a:t>
            </a:r>
            <a:r>
              <a:rPr lang="en-US" sz="1200" dirty="0"/>
              <a:t> </a:t>
            </a:r>
            <a:endParaRPr lang="en-US" sz="1100" dirty="0"/>
          </a:p>
        </p:txBody>
      </p:sp>
      <p:sp>
        <p:nvSpPr>
          <p:cNvPr id="7" name="TextBox 6"/>
          <p:cNvSpPr txBox="1"/>
          <p:nvPr/>
        </p:nvSpPr>
        <p:spPr>
          <a:xfrm>
            <a:off x="7162800" y="3739387"/>
            <a:ext cx="4249000" cy="273921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b="1" u="sng" dirty="0"/>
              <a:t>Selenium:</a:t>
            </a:r>
            <a:endParaRPr lang="en-US" sz="2000" dirty="0"/>
          </a:p>
          <a:p>
            <a:pPr marL="171450" indent="-171450">
              <a:buFont typeface="Arial" panose="020B0604020202020204" pitchFamily="34" charset="0"/>
              <a:buChar char="•"/>
            </a:pPr>
            <a:r>
              <a:rPr lang="en-US" sz="1400" dirty="0"/>
              <a:t>100 to 200 mcg</a:t>
            </a:r>
          </a:p>
          <a:p>
            <a:pPr marL="171450" indent="-171450">
              <a:buFont typeface="Arial" panose="020B0604020202020204" pitchFamily="34" charset="0"/>
              <a:buChar char="•"/>
            </a:pPr>
            <a:r>
              <a:rPr lang="en-US" sz="1400" dirty="0"/>
              <a:t>Most potent broad-spectrum anti-carcinogenic agent</a:t>
            </a:r>
          </a:p>
          <a:p>
            <a:pPr marL="171450" indent="-171450">
              <a:buFont typeface="Arial" panose="020B0604020202020204" pitchFamily="34" charset="0"/>
              <a:buChar char="•"/>
            </a:pPr>
            <a:r>
              <a:rPr lang="en-US" sz="1400" dirty="0"/>
              <a:t>Natural immune-system booster</a:t>
            </a:r>
          </a:p>
          <a:p>
            <a:pPr marL="171450" indent="-171450">
              <a:buFont typeface="Arial" panose="020B0604020202020204" pitchFamily="34" charset="0"/>
              <a:buChar char="•"/>
            </a:pPr>
            <a:r>
              <a:rPr lang="en-US" sz="1400" dirty="0"/>
              <a:t>Cognition booster</a:t>
            </a:r>
          </a:p>
          <a:p>
            <a:pPr marL="171450" indent="-171450">
              <a:buFont typeface="Arial" panose="020B0604020202020204" pitchFamily="34" charset="0"/>
              <a:buChar char="•"/>
            </a:pPr>
            <a:r>
              <a:rPr lang="en-US" sz="1400" dirty="0"/>
              <a:t>Natural antioxidant</a:t>
            </a:r>
          </a:p>
          <a:p>
            <a:pPr marL="171450" indent="-171450">
              <a:buFont typeface="Arial" panose="020B0604020202020204" pitchFamily="34" charset="0"/>
              <a:buChar char="•"/>
            </a:pPr>
            <a:r>
              <a:rPr lang="en-US" sz="1400" dirty="0"/>
              <a:t>Powerful anti-fungal</a:t>
            </a:r>
          </a:p>
          <a:p>
            <a:pPr marL="171450" indent="-171450">
              <a:buFont typeface="Arial" panose="020B0604020202020204" pitchFamily="34" charset="0"/>
              <a:buChar char="•"/>
            </a:pPr>
            <a:r>
              <a:rPr lang="en-US" sz="1400" dirty="0"/>
              <a:t>Fights inflammation</a:t>
            </a:r>
          </a:p>
          <a:p>
            <a:pPr marL="171450" indent="-171450">
              <a:buFont typeface="Arial" panose="020B0604020202020204" pitchFamily="34" charset="0"/>
              <a:buChar char="•"/>
            </a:pPr>
            <a:r>
              <a:rPr lang="en-US" sz="1400" dirty="0"/>
              <a:t>Resets your circadian rhythm</a:t>
            </a:r>
          </a:p>
          <a:p>
            <a:pPr marL="171450" indent="-171450">
              <a:buFont typeface="Arial" panose="020B0604020202020204" pitchFamily="34" charset="0"/>
              <a:buChar char="•"/>
            </a:pPr>
            <a:r>
              <a:rPr lang="en-US" sz="1400" dirty="0"/>
              <a:t>Protects your brain and nervous system</a:t>
            </a:r>
          </a:p>
          <a:p>
            <a:pPr marL="171450" indent="-171450">
              <a:buFont typeface="Arial" panose="020B0604020202020204" pitchFamily="34" charset="0"/>
              <a:buChar char="•"/>
            </a:pPr>
            <a:r>
              <a:rPr lang="en-US" sz="1400" dirty="0"/>
              <a:t>Boosts reproductive health and fertility</a:t>
            </a:r>
          </a:p>
          <a:p>
            <a:pPr marL="171450" indent="-171450">
              <a:buFont typeface="Arial" panose="020B0604020202020204" pitchFamily="34" charset="0"/>
              <a:buChar char="•"/>
            </a:pPr>
            <a:r>
              <a:rPr lang="en-US" sz="1400" dirty="0"/>
              <a:t>Natural heavy metals detoxifier</a:t>
            </a:r>
          </a:p>
        </p:txBody>
      </p:sp>
      <p:pic>
        <p:nvPicPr>
          <p:cNvPr id="1026" name="Picture 2" descr="Selenium Medicine: And the Rising Tide of Mercury by [Dr. Mark Sirc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5818" y="2182724"/>
            <a:ext cx="1123612" cy="14630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629400" y="1493461"/>
            <a:ext cx="5334000" cy="800219"/>
          </a:xfrm>
          <a:prstGeom prst="rect">
            <a:avLst/>
          </a:prstGeom>
        </p:spPr>
        <p:txBody>
          <a:bodyPr wrap="square">
            <a:spAutoFit/>
          </a:bodyPr>
          <a:lstStyle/>
          <a:p>
            <a:r>
              <a:rPr lang="en-US" sz="2000" b="1" dirty="0">
                <a:solidFill>
                  <a:schemeClr val="bg1"/>
                </a:solidFill>
              </a:rPr>
              <a:t>Dr. Mark </a:t>
            </a:r>
            <a:r>
              <a:rPr lang="en-US" sz="2000" b="1" dirty="0" err="1">
                <a:solidFill>
                  <a:schemeClr val="bg1"/>
                </a:solidFill>
              </a:rPr>
              <a:t>Sircus</a:t>
            </a:r>
            <a:endParaRPr lang="en-US" sz="2000" b="1" dirty="0">
              <a:solidFill>
                <a:schemeClr val="bg1"/>
              </a:solidFill>
            </a:endParaRPr>
          </a:p>
          <a:p>
            <a:pPr marL="514350" indent="-285750">
              <a:buFont typeface="Calibri" panose="020F0502020204030204" pitchFamily="34" charset="0"/>
              <a:buChar char="—"/>
            </a:pPr>
            <a:r>
              <a:rPr lang="en-US" sz="1600" dirty="0">
                <a:solidFill>
                  <a:schemeClr val="bg1"/>
                </a:solidFill>
              </a:rPr>
              <a:t>Selenium Medicine: And the Rising Tide of Mercury</a:t>
            </a:r>
          </a:p>
          <a:p>
            <a:endParaRPr lang="en-US" sz="1000" dirty="0"/>
          </a:p>
        </p:txBody>
      </p:sp>
      <p:pic>
        <p:nvPicPr>
          <p:cNvPr id="3076" name="Picture 4" descr="Selenium | The Nutrition Source | Harvard T.H. Chan School of Public Healt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1033" y="2182724"/>
            <a:ext cx="208076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oron - Important Facts, Physical and Chemical Properties, Uses">
            <a:extLst>
              <a:ext uri="{FF2B5EF4-FFF2-40B4-BE49-F238E27FC236}">
                <a16:creationId xmlns:a16="http://schemas.microsoft.com/office/drawing/2014/main" id="{2E899DCB-53CC-06D5-60F7-DE401E9590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6788" y="399836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way With Arthritis by Newnham, Rex E. (December 1, 1994) Hardcover">
            <a:extLst>
              <a:ext uri="{FF2B5EF4-FFF2-40B4-BE49-F238E27FC236}">
                <a16:creationId xmlns:a16="http://schemas.microsoft.com/office/drawing/2014/main" id="{F0103DCD-76B8-6CCA-8B64-20EB11C65E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5826" y="2390820"/>
            <a:ext cx="992105" cy="146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1392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447800"/>
            <a:ext cx="9753600" cy="5029200"/>
          </a:xfrm>
        </p:spPr>
        <p:txBody>
          <a:bodyPr>
            <a:normAutofit/>
          </a:bodyPr>
          <a:lstStyle/>
          <a:p>
            <a:pPr marL="0" indent="0">
              <a:buNone/>
            </a:pPr>
            <a:r>
              <a:rPr lang="en-US" sz="2000" b="1" dirty="0"/>
              <a:t>Thomas E. Levy, MD</a:t>
            </a:r>
          </a:p>
          <a:p>
            <a:pPr marL="685800" lvl="1"/>
            <a:r>
              <a:rPr lang="en-US" sz="1600" dirty="0"/>
              <a:t>Magnesium: Reversing Disease</a:t>
            </a:r>
          </a:p>
          <a:p>
            <a:pPr marL="0" indent="0">
              <a:buNone/>
            </a:pPr>
            <a:r>
              <a:rPr lang="en-US" sz="2000" b="1" dirty="0"/>
              <a:t>Carolyn Dean</a:t>
            </a:r>
          </a:p>
          <a:p>
            <a:pPr marL="685800" lvl="1"/>
            <a:r>
              <a:rPr lang="en-US" sz="1600" dirty="0"/>
              <a:t>The Magnesium Miracle</a:t>
            </a:r>
          </a:p>
          <a:p>
            <a:pPr marL="0" indent="0">
              <a:buNone/>
            </a:pPr>
            <a:r>
              <a:rPr lang="en-US" sz="2000" b="1" dirty="0"/>
              <a:t>Mark </a:t>
            </a:r>
            <a:r>
              <a:rPr lang="en-US" sz="2000" b="1" dirty="0" err="1"/>
              <a:t>Sircus</a:t>
            </a:r>
            <a:endParaRPr lang="en-US" sz="2000" b="1" dirty="0"/>
          </a:p>
          <a:p>
            <a:pPr marL="685800" lvl="1"/>
            <a:r>
              <a:rPr lang="en-US" sz="1600" dirty="0"/>
              <a:t>Transdermal Magnesium Therapy: </a:t>
            </a:r>
            <a:r>
              <a:rPr lang="en-US" sz="1600" b="1" dirty="0"/>
              <a:t> </a:t>
            </a:r>
            <a:r>
              <a:rPr lang="en-US" sz="1600" dirty="0"/>
              <a:t>A New Modality for the Maintenance of Health</a:t>
            </a:r>
            <a:endParaRPr lang="en-US" sz="14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(Minerals - Magnesium)</a:t>
            </a:r>
          </a:p>
        </p:txBody>
      </p:sp>
      <p:sp>
        <p:nvSpPr>
          <p:cNvPr id="4" name="Slide Number Placeholder 3"/>
          <p:cNvSpPr>
            <a:spLocks noGrp="1"/>
          </p:cNvSpPr>
          <p:nvPr>
            <p:ph type="sldNum" sz="quarter" idx="12"/>
          </p:nvPr>
        </p:nvSpPr>
        <p:spPr/>
        <p:txBody>
          <a:bodyPr/>
          <a:lstStyle/>
          <a:p>
            <a:fld id="{7C4A7A4F-25D2-44C7-8F60-E6F823069186}" type="slidenum">
              <a:rPr lang="en-US" smtClean="0"/>
              <a:pPr/>
              <a:t>59</a:t>
            </a:fld>
            <a:r>
              <a:rPr lang="en-US" dirty="0"/>
              <a:t> of 132</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8700" y="1676400"/>
            <a:ext cx="948050" cy="1463040"/>
          </a:xfrm>
          <a:prstGeom prst="rect">
            <a:avLst/>
          </a:prstGeom>
        </p:spPr>
      </p:pic>
      <p:sp>
        <p:nvSpPr>
          <p:cNvPr id="11" name="TextBox 10"/>
          <p:cNvSpPr txBox="1"/>
          <p:nvPr/>
        </p:nvSpPr>
        <p:spPr>
          <a:xfrm>
            <a:off x="1828800" y="3642360"/>
            <a:ext cx="4267200" cy="290848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Magnesium:</a:t>
            </a:r>
            <a:endParaRPr lang="en-US" sz="1400" dirty="0"/>
          </a:p>
          <a:p>
            <a:pPr marL="171450" indent="-171450" algn="just">
              <a:buFont typeface="Arial" panose="020B0604020202020204" pitchFamily="34" charset="0"/>
              <a:buChar char="•"/>
            </a:pPr>
            <a:r>
              <a:rPr lang="en-US" sz="1100" dirty="0"/>
              <a:t>Magnesium Oxide (or Glycinate): 300 to 600 mg</a:t>
            </a:r>
          </a:p>
          <a:p>
            <a:pPr algn="just"/>
            <a:r>
              <a:rPr lang="en-US" sz="1200" b="1" i="1" dirty="0"/>
              <a:t>Magnesium deficiency:</a:t>
            </a:r>
          </a:p>
          <a:p>
            <a:pPr marL="171450" indent="-171450" algn="just">
              <a:buFont typeface="Arial" panose="020B0604020202020204" pitchFamily="34" charset="0"/>
              <a:buChar char="•"/>
            </a:pPr>
            <a:r>
              <a:rPr lang="en-US" sz="1100" dirty="0"/>
              <a:t>Cardiovascular diseases</a:t>
            </a:r>
          </a:p>
          <a:p>
            <a:pPr marL="171450" indent="-171450" algn="just">
              <a:buFont typeface="Arial" panose="020B0604020202020204" pitchFamily="34" charset="0"/>
              <a:buChar char="•"/>
            </a:pPr>
            <a:r>
              <a:rPr lang="en-US" sz="1100" dirty="0"/>
              <a:t>Metabolic syndrome</a:t>
            </a:r>
          </a:p>
          <a:p>
            <a:pPr marL="171450" indent="-171450" algn="just">
              <a:buFont typeface="Arial" panose="020B0604020202020204" pitchFamily="34" charset="0"/>
              <a:buChar char="•"/>
            </a:pPr>
            <a:r>
              <a:rPr lang="en-US" sz="1100" dirty="0"/>
              <a:t>Diabetes</a:t>
            </a:r>
          </a:p>
          <a:p>
            <a:pPr marL="171450" indent="-171450" algn="just">
              <a:buFont typeface="Arial" panose="020B0604020202020204" pitchFamily="34" charset="0"/>
              <a:buChar char="•"/>
            </a:pPr>
            <a:r>
              <a:rPr lang="en-US" sz="1100" dirty="0"/>
              <a:t>Chronic fatigue and fibromyalgia</a:t>
            </a:r>
          </a:p>
          <a:p>
            <a:pPr marL="171450" indent="-171450" algn="just">
              <a:buFont typeface="Arial" panose="020B0604020202020204" pitchFamily="34" charset="0"/>
              <a:buChar char="•"/>
            </a:pPr>
            <a:r>
              <a:rPr lang="en-US" sz="1100" dirty="0"/>
              <a:t>Kidney disease</a:t>
            </a:r>
          </a:p>
          <a:p>
            <a:pPr marL="171450" indent="-171450" algn="just">
              <a:buFont typeface="Arial" panose="020B0604020202020204" pitchFamily="34" charset="0"/>
              <a:buChar char="•"/>
            </a:pPr>
            <a:r>
              <a:rPr lang="en-US" sz="1100" dirty="0"/>
              <a:t>Osteoporosis and osteoarthritis</a:t>
            </a:r>
          </a:p>
          <a:p>
            <a:pPr marL="171450" indent="-171450" algn="just">
              <a:buFont typeface="Arial" panose="020B0604020202020204" pitchFamily="34" charset="0"/>
              <a:buChar char="•"/>
            </a:pPr>
            <a:r>
              <a:rPr lang="en-US" sz="1100" dirty="0"/>
              <a:t>COPD and asthma</a:t>
            </a:r>
          </a:p>
          <a:p>
            <a:pPr marL="171450" indent="-171450" algn="just">
              <a:buFont typeface="Arial" panose="020B0604020202020204" pitchFamily="34" charset="0"/>
              <a:buChar char="•"/>
            </a:pPr>
            <a:r>
              <a:rPr lang="en-US" sz="1100" dirty="0"/>
              <a:t>Calcium-containing stone formation anywhere in the body</a:t>
            </a:r>
          </a:p>
          <a:p>
            <a:pPr marL="171450" indent="-171450" algn="just">
              <a:buFont typeface="Arial" panose="020B0604020202020204" pitchFamily="34" charset="0"/>
              <a:buChar char="•"/>
            </a:pPr>
            <a:r>
              <a:rPr lang="en-US" sz="1100" dirty="0"/>
              <a:t>Preeclampsia and eclampsia</a:t>
            </a:r>
          </a:p>
          <a:p>
            <a:pPr marL="171450" indent="-171450" algn="just">
              <a:buFont typeface="Arial" panose="020B0604020202020204" pitchFamily="34" charset="0"/>
              <a:buChar char="•"/>
            </a:pPr>
            <a:r>
              <a:rPr lang="en-US" sz="1100" dirty="0"/>
              <a:t>Migraines and seizure disorders</a:t>
            </a:r>
          </a:p>
          <a:p>
            <a:pPr marL="171450" indent="-171450" algn="just">
              <a:buFont typeface="Arial" panose="020B0604020202020204" pitchFamily="34" charset="0"/>
              <a:buChar char="•"/>
            </a:pPr>
            <a:r>
              <a:rPr lang="en-US" sz="1100" dirty="0"/>
              <a:t>Depression and anxiety</a:t>
            </a:r>
          </a:p>
          <a:p>
            <a:pPr marL="171450" indent="-171450" algn="just">
              <a:buFont typeface="Arial" panose="020B0604020202020204" pitchFamily="34" charset="0"/>
              <a:buChar char="•"/>
            </a:pPr>
            <a:r>
              <a:rPr lang="en-US" sz="1100" dirty="0"/>
              <a:t>Dementias, neurodegenerative diseases and seizure disorders</a:t>
            </a:r>
          </a:p>
          <a:p>
            <a:pPr marL="171450" indent="-171450" algn="just">
              <a:buFont typeface="Arial" panose="020B0604020202020204" pitchFamily="34" charset="0"/>
              <a:buChar char="•"/>
            </a:pPr>
            <a:r>
              <a:rPr lang="en-US" sz="1100" dirty="0"/>
              <a:t>Hearing loss</a:t>
            </a:r>
          </a:p>
        </p:txBody>
      </p:sp>
      <p:pic>
        <p:nvPicPr>
          <p:cNvPr id="12" name="Picture 2" descr="Magnesium: Reversing Disease by [Thomas E.  Lev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1447800"/>
            <a:ext cx="948051" cy="14630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mages-na.ssl-images-amazon.com/images/I/51OOmHliB+L._SX331_BO1,204,203,200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32164" y="1981200"/>
            <a:ext cx="976337" cy="146304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ow to Take Magnesium for Anxiety or Depression | Suruchi Chandra M. 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1362" y="3642360"/>
            <a:ext cx="4742608" cy="29260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mazon.com: Ancient Minerals Magnesium Oil Spray Bottle of Pure Genuine  Zechstein Magnesium Chloride - Topical Magnesium Supplement for Skin  Application and Dermal Absorption (8 Fl Oz) : Health &amp;amp; Household"/>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509" t="2014" r="30128" b="2173"/>
          <a:stretch/>
        </p:blipFill>
        <p:spPr bwMode="auto">
          <a:xfrm>
            <a:off x="990600" y="3642360"/>
            <a:ext cx="725317" cy="2901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161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600200"/>
            <a:ext cx="4953000" cy="5029200"/>
          </a:xfrm>
        </p:spPr>
        <p:txBody>
          <a:bodyPr>
            <a:normAutofit/>
          </a:bodyPr>
          <a:lstStyle/>
          <a:p>
            <a:pPr marL="0" indent="0">
              <a:buNone/>
            </a:pPr>
            <a:r>
              <a:rPr lang="en-US" sz="2000" b="1" dirty="0"/>
              <a:t>Masaru </a:t>
            </a:r>
            <a:r>
              <a:rPr lang="en-US" sz="2000" b="1" dirty="0" err="1"/>
              <a:t>Emoto</a:t>
            </a:r>
            <a:endParaRPr lang="en-US" sz="2000" b="1" dirty="0"/>
          </a:p>
          <a:p>
            <a:pPr marL="857250" lvl="1" indent="-457200"/>
            <a:r>
              <a:rPr lang="en-US" sz="1600" dirty="0"/>
              <a:t>Messages from Water</a:t>
            </a:r>
          </a:p>
          <a:p>
            <a:pPr marL="857250" lvl="1" indent="-457200"/>
            <a:r>
              <a:rPr lang="en-US" sz="1600" dirty="0"/>
              <a:t>The Healing Power of Water</a:t>
            </a:r>
          </a:p>
          <a:p>
            <a:pPr marL="0" indent="0">
              <a:buNone/>
            </a:pPr>
            <a:endParaRPr lang="en-US" sz="1000" b="1" dirty="0"/>
          </a:p>
          <a:p>
            <a:pPr marL="0" indent="0">
              <a:buNone/>
            </a:pPr>
            <a:r>
              <a:rPr lang="en-US" sz="2200" b="1" i="1" u="sng" dirty="0"/>
              <a:t>Law of Attraction</a:t>
            </a:r>
          </a:p>
          <a:p>
            <a:pPr marL="0" indent="0">
              <a:buNone/>
            </a:pPr>
            <a:r>
              <a:rPr lang="en-US" sz="2000" b="1" dirty="0"/>
              <a:t>Rhonda Byrne</a:t>
            </a:r>
          </a:p>
          <a:p>
            <a:pPr lvl="1"/>
            <a:r>
              <a:rPr lang="en-US" sz="1600" dirty="0"/>
              <a:t>The Secret </a:t>
            </a:r>
          </a:p>
          <a:p>
            <a:pPr marL="57150" indent="0">
              <a:buNone/>
            </a:pPr>
            <a:r>
              <a:rPr lang="en-US" sz="2000" b="1" dirty="0"/>
              <a:t>Esther and Jerry Hicks</a:t>
            </a:r>
          </a:p>
          <a:p>
            <a:pPr marL="800100" lvl="1"/>
            <a:r>
              <a:rPr lang="en-US" sz="1600" dirty="0"/>
              <a:t>The Law of Attraction</a:t>
            </a:r>
          </a:p>
          <a:p>
            <a:pPr marL="57150" indent="0">
              <a:buNone/>
            </a:pPr>
            <a:r>
              <a:rPr lang="en-US" sz="2000" b="1" dirty="0"/>
              <a:t>Mike Murphy</a:t>
            </a:r>
          </a:p>
          <a:p>
            <a:pPr lvl="1">
              <a:buFont typeface="Calibri" panose="020F0502020204030204" pitchFamily="34" charset="0"/>
              <a:buChar char="–"/>
            </a:pPr>
            <a:r>
              <a:rPr lang="en-US" sz="1600" dirty="0"/>
              <a:t>The Creation Frequency: Tune In to the Power of the Universe to Manifest the Life of Your Dreams</a:t>
            </a:r>
          </a:p>
          <a:p>
            <a:pPr marL="114300" indent="0">
              <a:buNone/>
            </a:pPr>
            <a:endParaRPr lang="en-US" sz="1000" b="1" i="1" u="sng" dirty="0"/>
          </a:p>
          <a:p>
            <a:pPr marL="114300" indent="0">
              <a:buNone/>
            </a:pPr>
            <a:r>
              <a:rPr lang="en-US" sz="2200" b="1" i="1" u="sng" dirty="0"/>
              <a:t>Positive Affirmations</a:t>
            </a:r>
          </a:p>
          <a:p>
            <a:pPr marL="114300" indent="0">
              <a:buNone/>
            </a:pPr>
            <a:r>
              <a:rPr lang="en-US" sz="2000" b="1" dirty="0"/>
              <a:t>Jack Canfield</a:t>
            </a:r>
          </a:p>
          <a:p>
            <a:pPr marL="857250" lvl="1"/>
            <a:r>
              <a:rPr lang="en-US" sz="1600" dirty="0"/>
              <a:t>Chicken Soup for the Soul </a:t>
            </a:r>
            <a:r>
              <a:rPr lang="en-US" sz="1600" i="1" dirty="0"/>
              <a:t>(Series)</a:t>
            </a:r>
          </a:p>
          <a:p>
            <a:pPr marL="57150" indent="0">
              <a:buNone/>
            </a:pPr>
            <a:endParaRPr lang="en-US" sz="20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The Power of the Word</a:t>
            </a:r>
            <a:br>
              <a:rPr lang="en-US" dirty="0"/>
            </a:br>
            <a:r>
              <a:rPr lang="en-US" sz="2700" dirty="0"/>
              <a:t>(Thoughts, Words &amp; Deeds)</a:t>
            </a:r>
          </a:p>
        </p:txBody>
      </p:sp>
      <p:sp>
        <p:nvSpPr>
          <p:cNvPr id="5" name="Slide Number Placeholder 4"/>
          <p:cNvSpPr>
            <a:spLocks noGrp="1"/>
          </p:cNvSpPr>
          <p:nvPr>
            <p:ph type="sldNum" sz="quarter" idx="12"/>
          </p:nvPr>
        </p:nvSpPr>
        <p:spPr/>
        <p:txBody>
          <a:bodyPr/>
          <a:lstStyle/>
          <a:p>
            <a:fld id="{7C4A7A4F-25D2-44C7-8F60-E6F823069186}" type="slidenum">
              <a:rPr lang="en-US" smtClean="0"/>
              <a:pPr/>
              <a:t>6</a:t>
            </a:fld>
            <a:r>
              <a:rPr lang="en-US" dirty="0"/>
              <a:t> of 132</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1984" y="1600200"/>
            <a:ext cx="4382216" cy="2824965"/>
          </a:xfrm>
          <a:prstGeom prst="rect">
            <a:avLst/>
          </a:prstGeom>
        </p:spPr>
      </p:pic>
      <p:sp>
        <p:nvSpPr>
          <p:cNvPr id="4" name="TextBox 3"/>
          <p:cNvSpPr txBox="1"/>
          <p:nvPr/>
        </p:nvSpPr>
        <p:spPr>
          <a:xfrm>
            <a:off x="7620000" y="4876800"/>
            <a:ext cx="3124200" cy="1415772"/>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b="1" u="sng" dirty="0">
                <a:solidFill>
                  <a:schemeClr val="bg1"/>
                </a:solidFill>
              </a:rPr>
              <a:t>The Power of Energy and Words: </a:t>
            </a:r>
          </a:p>
          <a:p>
            <a:pPr algn="just"/>
            <a:r>
              <a:rPr lang="en-US" sz="1200" i="1" dirty="0">
                <a:solidFill>
                  <a:schemeClr val="bg1"/>
                </a:solidFill>
              </a:rPr>
              <a:t>“Sticks and stones will break my bones, but words will never hurt me.” </a:t>
            </a:r>
            <a:r>
              <a:rPr lang="en-US" sz="1200" dirty="0">
                <a:solidFill>
                  <a:schemeClr val="bg1"/>
                </a:solidFill>
              </a:rPr>
              <a:t>I remember saying that phrase as a young child, hoping that there was magic in those words to take away the hurt that I was feeling. Why do negative words hurt? Because words are energy in motion.</a:t>
            </a:r>
          </a:p>
        </p:txBody>
      </p:sp>
    </p:spTree>
    <p:extLst>
      <p:ext uri="{BB962C8B-B14F-4D97-AF65-F5344CB8AC3E}">
        <p14:creationId xmlns:p14="http://schemas.microsoft.com/office/powerpoint/2010/main" val="377491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21" presetClass="entr" presetSubtype="1"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10452"/>
            <a:ext cx="9144000" cy="4525963"/>
          </a:xfrm>
        </p:spPr>
        <p:txBody>
          <a:bodyPr>
            <a:normAutofit/>
          </a:bodyPr>
          <a:lstStyle/>
          <a:p>
            <a:pPr marL="0" indent="0">
              <a:buNone/>
            </a:pPr>
            <a:r>
              <a:rPr lang="en-US" sz="2000" b="1" dirty="0"/>
              <a:t>William A. McGarey, MD</a:t>
            </a:r>
          </a:p>
          <a:p>
            <a:pPr lvl="1">
              <a:buFont typeface="Calibri" panose="020F0502020204030204" pitchFamily="34" charset="0"/>
              <a:buChar char="–"/>
            </a:pPr>
            <a:r>
              <a:rPr lang="en-US" sz="1600" dirty="0"/>
              <a:t>The Oil That Heals: A Physician's Success with Castor Oil Treatments</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(Castor Oil—The Palma Christi)</a:t>
            </a:r>
            <a:endParaRPr lang="en-US" dirty="0"/>
          </a:p>
        </p:txBody>
      </p:sp>
      <p:sp>
        <p:nvSpPr>
          <p:cNvPr id="6" name="Slide Number Placeholder 5"/>
          <p:cNvSpPr>
            <a:spLocks noGrp="1"/>
          </p:cNvSpPr>
          <p:nvPr>
            <p:ph type="sldNum" sz="quarter" idx="12"/>
          </p:nvPr>
        </p:nvSpPr>
        <p:spPr/>
        <p:txBody>
          <a:bodyPr/>
          <a:lstStyle/>
          <a:p>
            <a:fld id="{7C4A7A4F-25D2-44C7-8F60-E6F823069186}" type="slidenum">
              <a:rPr lang="en-US" smtClean="0"/>
              <a:pPr/>
              <a:t>60</a:t>
            </a:fld>
            <a:r>
              <a:rPr lang="en-US" dirty="0"/>
              <a:t> of 132</a:t>
            </a:r>
          </a:p>
        </p:txBody>
      </p:sp>
      <p:sp>
        <p:nvSpPr>
          <p:cNvPr id="5" name="TextBox 4"/>
          <p:cNvSpPr txBox="1"/>
          <p:nvPr/>
        </p:nvSpPr>
        <p:spPr>
          <a:xfrm>
            <a:off x="1447800" y="2266345"/>
            <a:ext cx="4038600" cy="4431983"/>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b="1" u="sng" dirty="0"/>
              <a:t>Castor Oil Treatments:</a:t>
            </a: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Hernias</a:t>
            </a: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Chronic problems </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Relieves constipation; 50 grams mixed in warm milk </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Boosts the immune system </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Improve sleep (consumption or topical application)</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Fights fungal infection (cure yeast infection, athletes feet, toe fungus, moles, cysts, fend off ringworm)</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Eases burns</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Cosmetic effects, Improves complexion</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Eases migraines</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Reduces hair loss</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Treats arthritis </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Reduces stretch marks</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Wrinkles</a:t>
            </a: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Corns/Calluses</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Asthma</a:t>
            </a: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Increase circulation from the heart to the rest of the body</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Healthy Lymphatic System </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Increases libido, helps in balancing of hormones </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Treats back pain</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Eye care, early cataracts, dry eye symptoms, prevents eye infections, and getting rid of dark circles beneath your eyes</a:t>
            </a:r>
            <a:endParaRPr lang="en-US" sz="1100" dirty="0"/>
          </a:p>
        </p:txBody>
      </p:sp>
      <p:pic>
        <p:nvPicPr>
          <p:cNvPr id="8" name="Picture 7">
            <a:extLst>
              <a:ext uri="{FF2B5EF4-FFF2-40B4-BE49-F238E27FC236}">
                <a16:creationId xmlns:a16="http://schemas.microsoft.com/office/drawing/2014/main" id="{83309673-829A-9639-7DF1-D15EF2D560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7000" y="2286000"/>
            <a:ext cx="1224430" cy="1828800"/>
          </a:xfrm>
          <a:prstGeom prst="rect">
            <a:avLst/>
          </a:prstGeom>
        </p:spPr>
      </p:pic>
      <p:pic>
        <p:nvPicPr>
          <p:cNvPr id="2050" name="Picture 2" descr="Castor Oil - Cold Pressed, Hexane Free,- 16 oz. - Sage Consulting &amp;  Apothecary">
            <a:extLst>
              <a:ext uri="{FF2B5EF4-FFF2-40B4-BE49-F238E27FC236}">
                <a16:creationId xmlns:a16="http://schemas.microsoft.com/office/drawing/2014/main" id="{B95A4D91-DEC9-7565-B94E-67F97305CC5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883" r="34885"/>
          <a:stretch/>
        </p:blipFill>
        <p:spPr bwMode="auto">
          <a:xfrm>
            <a:off x="10576580" y="4448252"/>
            <a:ext cx="645270" cy="21343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92403D2-F954-AD2F-7E8C-FAE6B0854FDE}"/>
              </a:ext>
            </a:extLst>
          </p:cNvPr>
          <p:cNvSpPr txBox="1"/>
          <p:nvPr/>
        </p:nvSpPr>
        <p:spPr>
          <a:xfrm>
            <a:off x="5943600" y="2233480"/>
            <a:ext cx="3962400" cy="452431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b="1" u="sng" dirty="0"/>
              <a:t>How to Make a Castor Oil Pack:</a:t>
            </a:r>
          </a:p>
          <a:p>
            <a:pPr marL="228600" indent="-228600">
              <a:buFont typeface="+mj-lt"/>
              <a:buAutoNum type="arabicPeriod"/>
            </a:pPr>
            <a:r>
              <a:rPr lang="en-US" sz="1200" dirty="0">
                <a:effectLst/>
                <a:latin typeface="Calibri" panose="020F0502020204030204" pitchFamily="34" charset="0"/>
                <a:ea typeface="Times New Roman" panose="02020603050405020304" pitchFamily="18" charset="0"/>
              </a:rPr>
              <a:t>Flannel cloth (Wool, folded 2 to 4 layers thick, 10 by 12 size after being folded)</a:t>
            </a:r>
            <a:endParaRPr lang="en-US" sz="1200" dirty="0">
              <a:latin typeface="Calibri" panose="020F0502020204030204" pitchFamily="34" charset="0"/>
              <a:ea typeface="Times New Roman" panose="02020603050405020304" pitchFamily="18" charset="0"/>
            </a:endParaRPr>
          </a:p>
          <a:p>
            <a:pPr marL="228600" indent="-228600">
              <a:buFont typeface="+mj-lt"/>
              <a:buAutoNum type="arabicPeriod"/>
            </a:pPr>
            <a:r>
              <a:rPr lang="en-US" sz="1200" dirty="0">
                <a:effectLst/>
                <a:latin typeface="Calibri" panose="020F0502020204030204" pitchFamily="34" charset="0"/>
                <a:ea typeface="Times New Roman" panose="02020603050405020304" pitchFamily="18" charset="0"/>
              </a:rPr>
              <a:t>Plastic sheet (to lay on to protect your bedding or sofa from being soiled by the oil)</a:t>
            </a:r>
            <a:endParaRPr lang="en-US" sz="1200" dirty="0">
              <a:latin typeface="Calibri" panose="020F0502020204030204" pitchFamily="34" charset="0"/>
              <a:ea typeface="Times New Roman" panose="02020603050405020304" pitchFamily="18" charset="0"/>
            </a:endParaRPr>
          </a:p>
          <a:p>
            <a:pPr marL="228600" indent="-228600">
              <a:buFont typeface="+mj-lt"/>
              <a:buAutoNum type="arabicPeriod"/>
            </a:pPr>
            <a:r>
              <a:rPr lang="en-US" sz="1200" dirty="0">
                <a:effectLst/>
                <a:latin typeface="Calibri" panose="020F0502020204030204" pitchFamily="34" charset="0"/>
                <a:ea typeface="Times New Roman" panose="02020603050405020304" pitchFamily="18" charset="0"/>
              </a:rPr>
              <a:t>Electric heating pad</a:t>
            </a:r>
            <a:endParaRPr lang="en-US" sz="1200" dirty="0">
              <a:latin typeface="Calibri" panose="020F0502020204030204" pitchFamily="34" charset="0"/>
              <a:ea typeface="Times New Roman" panose="02020603050405020304" pitchFamily="18" charset="0"/>
            </a:endParaRPr>
          </a:p>
          <a:p>
            <a:pPr marL="228600" indent="-228600">
              <a:buFont typeface="+mj-lt"/>
              <a:buAutoNum type="arabicPeriod"/>
            </a:pPr>
            <a:r>
              <a:rPr lang="en-US" sz="1200" dirty="0">
                <a:effectLst/>
                <a:latin typeface="Calibri" panose="020F0502020204030204" pitchFamily="34" charset="0"/>
                <a:ea typeface="Times New Roman" panose="02020603050405020304" pitchFamily="18" charset="0"/>
              </a:rPr>
              <a:t>Castor oil</a:t>
            </a:r>
            <a:endParaRPr lang="en-US" sz="1200" dirty="0">
              <a:latin typeface="Calibri" panose="020F0502020204030204" pitchFamily="34" charset="0"/>
              <a:ea typeface="Times New Roman" panose="02020603050405020304" pitchFamily="18" charset="0"/>
            </a:endParaRPr>
          </a:p>
          <a:p>
            <a:pPr marL="228600" indent="-228600">
              <a:buFont typeface="+mj-lt"/>
              <a:buAutoNum type="arabicPeriod"/>
            </a:pPr>
            <a:r>
              <a:rPr lang="en-US" sz="1200" dirty="0">
                <a:effectLst/>
                <a:latin typeface="Calibri" panose="020F0502020204030204" pitchFamily="34" charset="0"/>
                <a:ea typeface="Times New Roman" panose="02020603050405020304" pitchFamily="18" charset="0"/>
              </a:rPr>
              <a:t>Cellophane wrap or shipping plastic wrap </a:t>
            </a:r>
            <a:endParaRPr lang="en-US" sz="1200" dirty="0">
              <a:latin typeface="Calibri" panose="020F0502020204030204" pitchFamily="34" charset="0"/>
              <a:ea typeface="Times New Roman" panose="02020603050405020304" pitchFamily="18" charset="0"/>
            </a:endParaRPr>
          </a:p>
          <a:p>
            <a:pPr marL="228600" indent="-228600">
              <a:buFont typeface="+mj-lt"/>
              <a:buAutoNum type="arabicPeriod"/>
            </a:pPr>
            <a:r>
              <a:rPr lang="en-US" sz="1200" dirty="0">
                <a:effectLst/>
                <a:latin typeface="Calibri" panose="020F0502020204030204" pitchFamily="34" charset="0"/>
                <a:ea typeface="Times New Roman" panose="02020603050405020304" pitchFamily="18" charset="0"/>
              </a:rPr>
              <a:t>Bath towel to cover up and hold the heat in</a:t>
            </a:r>
            <a:br>
              <a:rPr lang="en-US" sz="1200" dirty="0">
                <a:effectLst/>
                <a:latin typeface="Calibri" panose="020F0502020204030204" pitchFamily="34" charset="0"/>
                <a:ea typeface="Times New Roman" panose="02020603050405020304" pitchFamily="18" charset="0"/>
              </a:rPr>
            </a:br>
            <a:endParaRPr lang="en-US" sz="600" dirty="0">
              <a:effectLst/>
              <a:latin typeface="Calibri" panose="020F0502020204030204" pitchFamily="34" charset="0"/>
              <a:ea typeface="Times New Roman" panose="02020603050405020304" pitchFamily="18" charset="0"/>
            </a:endParaRPr>
          </a:p>
          <a:p>
            <a:pPr algn="just"/>
            <a:r>
              <a:rPr lang="en-US" sz="1200" dirty="0">
                <a:effectLst/>
                <a:latin typeface="Calibri" panose="020F0502020204030204" pitchFamily="34" charset="0"/>
                <a:ea typeface="Times New Roman" panose="02020603050405020304" pitchFamily="18" charset="0"/>
              </a:rPr>
              <a:t>Pour castor oil onto the flannel cloth. Make sure the cloth is wet but not dripping with oil. Apply the pack to the portion of the body that needs treatment. Wrap the pack area of the body with plastic wrap, this will help keep it in place and act as a protective layer to keep your electric heating pad clean of oil. Set the heating pad to a temperature that won't burn the skin, start off low, then medium, and higher if the body is comfortable with it. Finally, cover up with the towel around the area that is being treated. This well help in keeping the area warm. The pack should remain in place for an hour to an hour and a half. The flannel pack can be used for future use. Just store the used wool flannel in a zip lock bag for future uses. Unless the pack gets discolored or the oil becomes rancid. </a:t>
            </a:r>
            <a:endParaRPr lang="en-US" sz="900" dirty="0"/>
          </a:p>
        </p:txBody>
      </p:sp>
      <p:sp>
        <p:nvSpPr>
          <p:cNvPr id="11" name="TextBox 10">
            <a:extLst>
              <a:ext uri="{FF2B5EF4-FFF2-40B4-BE49-F238E27FC236}">
                <a16:creationId xmlns:a16="http://schemas.microsoft.com/office/drawing/2014/main" id="{F476B275-FCF1-80B9-02A3-F9869BE4D8A2}"/>
              </a:ext>
            </a:extLst>
          </p:cNvPr>
          <p:cNvSpPr txBox="1"/>
          <p:nvPr/>
        </p:nvSpPr>
        <p:spPr>
          <a:xfrm>
            <a:off x="5665960" y="1551801"/>
            <a:ext cx="4240040"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algn="ctr">
              <a:spcBef>
                <a:spcPts val="0"/>
              </a:spcBef>
              <a:spcAft>
                <a:spcPts val="0"/>
              </a:spcAft>
            </a:pPr>
            <a:r>
              <a:rPr lang="en-US" sz="1200" i="1" dirty="0">
                <a:effectLst/>
                <a:latin typeface="Calibri" panose="020F0502020204030204" pitchFamily="34" charset="0"/>
                <a:ea typeface="Times New Roman" panose="02020603050405020304" pitchFamily="18" charset="0"/>
              </a:rPr>
              <a:t>"Castor oil will leave the body in better condition than it found it"</a:t>
            </a:r>
            <a:endParaRPr lang="en-US" sz="1200" i="1"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6547559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D4841-39B3-89EE-1764-918CCE18239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219CB8-ACD4-98D0-E7BC-89F36F368EEB}"/>
              </a:ext>
            </a:extLst>
          </p:cNvPr>
          <p:cNvSpPr>
            <a:spLocks noGrp="1"/>
          </p:cNvSpPr>
          <p:nvPr>
            <p:ph idx="1"/>
          </p:nvPr>
        </p:nvSpPr>
        <p:spPr>
          <a:xfrm>
            <a:off x="990600" y="1600200"/>
            <a:ext cx="9144000" cy="4525963"/>
          </a:xfrm>
        </p:spPr>
        <p:txBody>
          <a:bodyPr>
            <a:normAutofit/>
          </a:bodyPr>
          <a:lstStyle/>
          <a:p>
            <a:pPr marL="0" indent="0">
              <a:buNone/>
            </a:pPr>
            <a:r>
              <a:rPr lang="en-US" sz="2000" b="1" dirty="0"/>
              <a:t>Stanley W. Jacob, MD</a:t>
            </a:r>
          </a:p>
          <a:p>
            <a:pPr lvl="1">
              <a:buFont typeface="Calibri" panose="020F0502020204030204" pitchFamily="34" charset="0"/>
              <a:buChar char="–"/>
            </a:pPr>
            <a:r>
              <a:rPr lang="en-US" sz="1600" dirty="0"/>
              <a:t>The Miracle of MSM: The Natural Solution for Pain</a:t>
            </a:r>
          </a:p>
          <a:p>
            <a:pPr>
              <a:buFont typeface="Calibri" panose="020F0502020204030204" pitchFamily="34" charset="0"/>
              <a:buChar char="–"/>
            </a:pPr>
            <a:endParaRPr lang="en-US" sz="1600" dirty="0"/>
          </a:p>
        </p:txBody>
      </p:sp>
      <p:sp>
        <p:nvSpPr>
          <p:cNvPr id="2" name="Title 1">
            <a:extLst>
              <a:ext uri="{FF2B5EF4-FFF2-40B4-BE49-F238E27FC236}">
                <a16:creationId xmlns:a16="http://schemas.microsoft.com/office/drawing/2014/main" id="{B6A9C642-B33D-EF26-8C50-B9822C4F0E6C}"/>
              </a:ext>
            </a:extLst>
          </p:cNvPr>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(Methylsulfonylmethane—organic form of sulfur)</a:t>
            </a:r>
            <a:endParaRPr lang="en-US" dirty="0"/>
          </a:p>
        </p:txBody>
      </p:sp>
      <p:sp>
        <p:nvSpPr>
          <p:cNvPr id="6" name="Slide Number Placeholder 5">
            <a:extLst>
              <a:ext uri="{FF2B5EF4-FFF2-40B4-BE49-F238E27FC236}">
                <a16:creationId xmlns:a16="http://schemas.microsoft.com/office/drawing/2014/main" id="{58006D7A-6689-8795-ED58-B413A4DFC70A}"/>
              </a:ext>
            </a:extLst>
          </p:cNvPr>
          <p:cNvSpPr>
            <a:spLocks noGrp="1"/>
          </p:cNvSpPr>
          <p:nvPr>
            <p:ph type="sldNum" sz="quarter" idx="12"/>
          </p:nvPr>
        </p:nvSpPr>
        <p:spPr/>
        <p:txBody>
          <a:bodyPr/>
          <a:lstStyle/>
          <a:p>
            <a:fld id="{7C4A7A4F-25D2-44C7-8F60-E6F823069186}" type="slidenum">
              <a:rPr lang="en-US" smtClean="0"/>
              <a:pPr/>
              <a:t>61</a:t>
            </a:fld>
            <a:r>
              <a:rPr lang="en-US" dirty="0"/>
              <a:t> of 132</a:t>
            </a:r>
          </a:p>
        </p:txBody>
      </p:sp>
      <p:pic>
        <p:nvPicPr>
          <p:cNvPr id="4" name="Picture 3">
            <a:extLst>
              <a:ext uri="{FF2B5EF4-FFF2-40B4-BE49-F238E27FC236}">
                <a16:creationId xmlns:a16="http://schemas.microsoft.com/office/drawing/2014/main" id="{9AE35B75-D731-81F4-67D0-131CB01712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5661" y="2129161"/>
            <a:ext cx="1224092" cy="1828800"/>
          </a:xfrm>
          <a:prstGeom prst="rect">
            <a:avLst/>
          </a:prstGeom>
        </p:spPr>
      </p:pic>
      <p:sp>
        <p:nvSpPr>
          <p:cNvPr id="5" name="TextBox 4">
            <a:extLst>
              <a:ext uri="{FF2B5EF4-FFF2-40B4-BE49-F238E27FC236}">
                <a16:creationId xmlns:a16="http://schemas.microsoft.com/office/drawing/2014/main" id="{723ED3CE-6601-16A4-91EC-5805C0DB9236}"/>
              </a:ext>
            </a:extLst>
          </p:cNvPr>
          <p:cNvSpPr txBox="1"/>
          <p:nvPr/>
        </p:nvSpPr>
        <p:spPr>
          <a:xfrm>
            <a:off x="1747461" y="2438400"/>
            <a:ext cx="5257800" cy="406265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b="1" u="sng" dirty="0"/>
              <a:t>What can MSM do for you?</a:t>
            </a:r>
          </a:p>
          <a:p>
            <a:pPr marL="285750" indent="-285750">
              <a:buFont typeface="Arial" panose="020B0604020202020204" pitchFamily="34" charset="0"/>
              <a:buChar char="•"/>
            </a:pPr>
            <a:r>
              <a:rPr lang="en-US" sz="1600" dirty="0"/>
              <a:t>Chronic Pain—effective pain killer</a:t>
            </a:r>
          </a:p>
          <a:p>
            <a:pPr marL="285750" indent="-285750">
              <a:buFont typeface="Arial" panose="020B0604020202020204" pitchFamily="34" charset="0"/>
              <a:buChar char="•"/>
            </a:pPr>
            <a:r>
              <a:rPr lang="en-US" sz="1600" dirty="0"/>
              <a:t>Synergetic Effect—improves cellular uptake of nutrients</a:t>
            </a:r>
          </a:p>
          <a:p>
            <a:pPr marL="285750" indent="-285750">
              <a:buFont typeface="Arial" panose="020B0604020202020204" pitchFamily="34" charset="0"/>
              <a:buChar char="•"/>
            </a:pPr>
            <a:r>
              <a:rPr lang="en-US" sz="1600" dirty="0"/>
              <a:t>Antioxidant</a:t>
            </a:r>
          </a:p>
          <a:p>
            <a:pPr marL="285750" indent="-285750">
              <a:buFont typeface="Arial" panose="020B0604020202020204" pitchFamily="34" charset="0"/>
              <a:buChar char="•"/>
            </a:pPr>
            <a:r>
              <a:rPr lang="en-US" sz="1600" dirty="0"/>
              <a:t>Detoxification</a:t>
            </a:r>
          </a:p>
          <a:p>
            <a:pPr marL="285750" indent="-285750">
              <a:buFont typeface="Arial" panose="020B0604020202020204" pitchFamily="34" charset="0"/>
              <a:buChar char="•"/>
            </a:pPr>
            <a:r>
              <a:rPr lang="en-US" sz="1600" dirty="0"/>
              <a:t>Neurological Diseases</a:t>
            </a:r>
          </a:p>
          <a:p>
            <a:pPr marL="285750" indent="-285750">
              <a:buFont typeface="Arial" panose="020B0604020202020204" pitchFamily="34" charset="0"/>
              <a:buChar char="•"/>
            </a:pPr>
            <a:r>
              <a:rPr lang="en-US" sz="1600" dirty="0"/>
              <a:t>Allergies</a:t>
            </a:r>
          </a:p>
          <a:p>
            <a:pPr marL="285750" indent="-285750">
              <a:buFont typeface="Arial" panose="020B0604020202020204" pitchFamily="34" charset="0"/>
              <a:buChar char="•"/>
            </a:pPr>
            <a:r>
              <a:rPr lang="en-US" sz="1600" dirty="0"/>
              <a:t>Autoimmune Diseases</a:t>
            </a:r>
          </a:p>
          <a:p>
            <a:pPr marL="285750" indent="-285750">
              <a:buFont typeface="Arial" panose="020B0604020202020204" pitchFamily="34" charset="0"/>
              <a:buChar char="•"/>
            </a:pPr>
            <a:r>
              <a:rPr lang="en-US" sz="1600" dirty="0"/>
              <a:t>Cancer</a:t>
            </a:r>
          </a:p>
          <a:p>
            <a:pPr marL="285750" indent="-285750">
              <a:buFont typeface="Arial" panose="020B0604020202020204" pitchFamily="34" charset="0"/>
              <a:buChar char="•"/>
            </a:pPr>
            <a:r>
              <a:rPr lang="en-US" sz="1600" dirty="0"/>
              <a:t>Parasites</a:t>
            </a:r>
          </a:p>
          <a:p>
            <a:pPr marL="285750" indent="-285750">
              <a:buFont typeface="Arial" panose="020B0604020202020204" pitchFamily="34" charset="0"/>
              <a:buChar char="•"/>
            </a:pPr>
            <a:r>
              <a:rPr lang="en-US" sz="1600" dirty="0"/>
              <a:t>Diabetes</a:t>
            </a:r>
          </a:p>
          <a:p>
            <a:pPr marL="285750" indent="-285750">
              <a:buFont typeface="Arial" panose="020B0604020202020204" pitchFamily="34" charset="0"/>
              <a:buChar char="•"/>
            </a:pPr>
            <a:r>
              <a:rPr lang="en-US" sz="1600" dirty="0"/>
              <a:t>Muscle Soreness and Cramps</a:t>
            </a:r>
          </a:p>
          <a:p>
            <a:pPr marL="285750" indent="-285750">
              <a:buFont typeface="Arial" panose="020B0604020202020204" pitchFamily="34" charset="0"/>
              <a:buChar char="•"/>
            </a:pPr>
            <a:r>
              <a:rPr lang="en-US" sz="1600" dirty="0"/>
              <a:t>Constipation and Stomach Acidity</a:t>
            </a:r>
          </a:p>
          <a:p>
            <a:pPr marL="285750" indent="-285750">
              <a:buFont typeface="Arial" panose="020B0604020202020204" pitchFamily="34" charset="0"/>
              <a:buChar char="•"/>
            </a:pPr>
            <a:r>
              <a:rPr lang="en-US" sz="1600" dirty="0"/>
              <a:t>Lung Dysfunction</a:t>
            </a:r>
          </a:p>
          <a:p>
            <a:pPr marL="285750" indent="-285750">
              <a:buFont typeface="Arial" panose="020B0604020202020204" pitchFamily="34" charset="0"/>
              <a:buChar char="•"/>
            </a:pPr>
            <a:r>
              <a:rPr lang="en-US" sz="1600" dirty="0"/>
              <a:t>Stress </a:t>
            </a:r>
          </a:p>
          <a:p>
            <a:pPr marL="285750" indent="-285750">
              <a:buFont typeface="Arial" panose="020B0604020202020204" pitchFamily="34" charset="0"/>
              <a:buChar char="•"/>
            </a:pPr>
            <a:r>
              <a:rPr lang="en-US" sz="1600" dirty="0"/>
              <a:t>Skin</a:t>
            </a:r>
          </a:p>
        </p:txBody>
      </p:sp>
      <p:pic>
        <p:nvPicPr>
          <p:cNvPr id="3074" name="Picture 2" descr="Amazon.com: Ultra-Pure MSM Lotion, All Natural, Hypoallergenic,  Extra-Healing, Nourishing Body Lotion by NWC Naturals 32 Oz: Health &amp;  Personal Care">
            <a:extLst>
              <a:ext uri="{FF2B5EF4-FFF2-40B4-BE49-F238E27FC236}">
                <a16:creationId xmlns:a16="http://schemas.microsoft.com/office/drawing/2014/main" id="{9595A3DC-DCAF-F3A5-537D-9264F193EE1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790" t="2496" r="35751" b="2646"/>
          <a:stretch/>
        </p:blipFill>
        <p:spPr bwMode="auto">
          <a:xfrm>
            <a:off x="5638800" y="3429000"/>
            <a:ext cx="838200" cy="2895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The Forgotten Mineral: The Health Benefits of MSM - YouTube">
            <a:extLst>
              <a:ext uri="{FF2B5EF4-FFF2-40B4-BE49-F238E27FC236}">
                <a16:creationId xmlns:a16="http://schemas.microsoft.com/office/drawing/2014/main" id="{A337EFB1-79D8-3DCB-5503-08B4BB6796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4221366"/>
            <a:ext cx="4041774" cy="22734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5BF5495-4953-E9E1-007B-F934E3FFD10F}"/>
              </a:ext>
            </a:extLst>
          </p:cNvPr>
          <p:cNvPicPr>
            <a:picLocks noChangeAspect="1"/>
          </p:cNvPicPr>
          <p:nvPr/>
        </p:nvPicPr>
        <p:blipFill>
          <a:blip r:embed="rId5"/>
          <a:stretch>
            <a:fillRect/>
          </a:stretch>
        </p:blipFill>
        <p:spPr>
          <a:xfrm>
            <a:off x="7543800" y="2131338"/>
            <a:ext cx="1354531" cy="1828800"/>
          </a:xfrm>
          <a:prstGeom prst="rect">
            <a:avLst/>
          </a:prstGeom>
        </p:spPr>
      </p:pic>
    </p:spTree>
    <p:extLst>
      <p:ext uri="{BB962C8B-B14F-4D97-AF65-F5344CB8AC3E}">
        <p14:creationId xmlns:p14="http://schemas.microsoft.com/office/powerpoint/2010/main" val="5896838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600201"/>
            <a:ext cx="8382000" cy="4525963"/>
          </a:xfrm>
        </p:spPr>
        <p:txBody>
          <a:bodyPr>
            <a:normAutofit/>
          </a:bodyPr>
          <a:lstStyle/>
          <a:p>
            <a:pPr marL="0" indent="0">
              <a:buNone/>
            </a:pPr>
            <a:r>
              <a:rPr lang="en-US" sz="2000" b="1" dirty="0"/>
              <a:t>Burt </a:t>
            </a:r>
            <a:r>
              <a:rPr lang="en-US" sz="2000" b="1" dirty="0" err="1"/>
              <a:t>Berkson</a:t>
            </a:r>
            <a:r>
              <a:rPr lang="en-US" sz="2000" b="1" dirty="0"/>
              <a:t>, MD, PhD</a:t>
            </a:r>
          </a:p>
          <a:p>
            <a:pPr lvl="1">
              <a:buFont typeface="Calibri" panose="020F0502020204030204" pitchFamily="34" charset="0"/>
              <a:buChar char="–"/>
            </a:pPr>
            <a:r>
              <a:rPr lang="en-US" sz="1600" dirty="0"/>
              <a:t>The Alpha Lipoic Acid Breakthrough</a:t>
            </a:r>
          </a:p>
          <a:p>
            <a:pPr>
              <a:buFont typeface="Calibri" panose="020F0502020204030204" pitchFamily="34" charset="0"/>
              <a:buChar char="–"/>
            </a:pPr>
            <a:endParaRPr lang="en-US" sz="16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(Alpha Lipoic Acid - ALA)</a:t>
            </a:r>
            <a:endParaRPr lang="en-US" dirty="0"/>
          </a:p>
        </p:txBody>
      </p:sp>
      <p:sp>
        <p:nvSpPr>
          <p:cNvPr id="4" name="Slide Number Placeholder 3"/>
          <p:cNvSpPr>
            <a:spLocks noGrp="1"/>
          </p:cNvSpPr>
          <p:nvPr>
            <p:ph type="sldNum" sz="quarter" idx="12"/>
          </p:nvPr>
        </p:nvSpPr>
        <p:spPr/>
        <p:txBody>
          <a:bodyPr/>
          <a:lstStyle/>
          <a:p>
            <a:fld id="{7C4A7A4F-25D2-44C7-8F60-E6F823069186}" type="slidenum">
              <a:rPr lang="en-US" smtClean="0"/>
              <a:pPr/>
              <a:t>62</a:t>
            </a:fld>
            <a:r>
              <a:rPr lang="en-US" dirty="0"/>
              <a:t> of 132</a:t>
            </a:r>
          </a:p>
        </p:txBody>
      </p:sp>
      <p:sp>
        <p:nvSpPr>
          <p:cNvPr id="5" name="TextBox 4"/>
          <p:cNvSpPr txBox="1"/>
          <p:nvPr/>
        </p:nvSpPr>
        <p:spPr>
          <a:xfrm>
            <a:off x="1676400" y="2316480"/>
            <a:ext cx="3352800" cy="43891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What can ALA do for you?</a:t>
            </a:r>
          </a:p>
          <a:p>
            <a:pPr marL="285750" indent="-285750">
              <a:buFont typeface="Arial" panose="020B0604020202020204" pitchFamily="34" charset="0"/>
              <a:buChar char="•"/>
            </a:pPr>
            <a:r>
              <a:rPr lang="en-US" sz="1100" dirty="0"/>
              <a:t>600 to 1800 mg for diabetic nerve pain</a:t>
            </a:r>
          </a:p>
          <a:p>
            <a:pPr marL="285750" indent="-285750">
              <a:buFont typeface="Arial" panose="020B0604020202020204" pitchFamily="34" charset="0"/>
              <a:buChar char="•"/>
            </a:pPr>
            <a:r>
              <a:rPr lang="en-US" sz="1100" dirty="0"/>
              <a:t>Universal antioxidant</a:t>
            </a:r>
          </a:p>
          <a:p>
            <a:pPr marL="285750" indent="-285750">
              <a:buFont typeface="Arial" panose="020B0604020202020204" pitchFamily="34" charset="0"/>
              <a:buChar char="•"/>
            </a:pPr>
            <a:r>
              <a:rPr lang="en-US" sz="1100" dirty="0"/>
              <a:t>Reduces metabolite </a:t>
            </a:r>
            <a:r>
              <a:rPr lang="en-US" sz="1100" dirty="0" err="1"/>
              <a:t>dihydrolipoic</a:t>
            </a:r>
            <a:r>
              <a:rPr lang="en-US" sz="1100" dirty="0"/>
              <a:t> acid (DHLA) </a:t>
            </a:r>
          </a:p>
          <a:p>
            <a:pPr marL="285750" indent="-285750">
              <a:buFont typeface="Arial" panose="020B0604020202020204" pitchFamily="34" charset="0"/>
              <a:buChar char="•"/>
            </a:pPr>
            <a:r>
              <a:rPr lang="en-US" sz="1100" dirty="0"/>
              <a:t>Treating liver disease and liver toxicity</a:t>
            </a:r>
          </a:p>
          <a:p>
            <a:pPr marL="285750" indent="-285750">
              <a:buFont typeface="Arial" panose="020B0604020202020204" pitchFamily="34" charset="0"/>
              <a:buChar char="•"/>
            </a:pPr>
            <a:r>
              <a:rPr lang="en-US" sz="1100" dirty="0"/>
              <a:t>AIDS</a:t>
            </a:r>
          </a:p>
          <a:p>
            <a:pPr marL="285750" indent="-285750">
              <a:buFont typeface="Arial" panose="020B0604020202020204" pitchFamily="34" charset="0"/>
              <a:buChar char="•"/>
            </a:pPr>
            <a:r>
              <a:rPr lang="en-US" sz="1100" dirty="0"/>
              <a:t>Diabetes </a:t>
            </a:r>
          </a:p>
          <a:p>
            <a:pPr marL="285750" indent="-285750">
              <a:buFont typeface="Arial" panose="020B0604020202020204" pitchFamily="34" charset="0"/>
              <a:buChar char="•"/>
            </a:pPr>
            <a:r>
              <a:rPr lang="en-US" sz="1100" dirty="0"/>
              <a:t>HIV-positive patients </a:t>
            </a:r>
          </a:p>
          <a:p>
            <a:pPr marL="285750" indent="-285750">
              <a:buFont typeface="Arial" panose="020B0604020202020204" pitchFamily="34" charset="0"/>
              <a:buChar char="•"/>
            </a:pPr>
            <a:r>
              <a:rPr lang="en-US" sz="1100" dirty="0"/>
              <a:t>Immunosuppression</a:t>
            </a:r>
          </a:p>
          <a:p>
            <a:pPr marL="285750" indent="-285750">
              <a:buFont typeface="Arial" panose="020B0604020202020204" pitchFamily="34" charset="0"/>
              <a:buChar char="•"/>
            </a:pPr>
            <a:r>
              <a:rPr lang="en-US" sz="1100" dirty="0"/>
              <a:t>Psoriasis </a:t>
            </a:r>
          </a:p>
          <a:p>
            <a:pPr marL="285750" indent="-285750">
              <a:buFont typeface="Arial" panose="020B0604020202020204" pitchFamily="34" charset="0"/>
              <a:buChar char="•"/>
            </a:pPr>
            <a:r>
              <a:rPr lang="en-US" sz="1100" dirty="0"/>
              <a:t>Eczema </a:t>
            </a:r>
          </a:p>
          <a:p>
            <a:pPr marL="285750" indent="-285750">
              <a:buFont typeface="Arial" panose="020B0604020202020204" pitchFamily="34" charset="0"/>
              <a:buChar char="•"/>
            </a:pPr>
            <a:r>
              <a:rPr lang="en-US" sz="1100" dirty="0"/>
              <a:t>Burns</a:t>
            </a:r>
          </a:p>
          <a:p>
            <a:pPr marL="285750" indent="-285750">
              <a:buFont typeface="Arial" panose="020B0604020202020204" pitchFamily="34" charset="0"/>
              <a:buChar char="•"/>
            </a:pPr>
            <a:r>
              <a:rPr lang="en-US" sz="1100" dirty="0"/>
              <a:t>Skin cancer</a:t>
            </a:r>
          </a:p>
          <a:p>
            <a:pPr marL="285750" indent="-285750">
              <a:buFont typeface="Arial" panose="020B0604020202020204" pitchFamily="34" charset="0"/>
              <a:buChar char="•"/>
            </a:pPr>
            <a:r>
              <a:rPr lang="en-US" sz="1100" dirty="0"/>
              <a:t>Multiple sclerosis </a:t>
            </a:r>
          </a:p>
          <a:p>
            <a:pPr marL="285750" indent="-285750">
              <a:buFont typeface="Arial" panose="020B0604020202020204" pitchFamily="34" charset="0"/>
              <a:buChar char="•"/>
            </a:pPr>
            <a:r>
              <a:rPr lang="en-US" sz="1100" dirty="0"/>
              <a:t>Lou Gehrig's</a:t>
            </a:r>
          </a:p>
          <a:p>
            <a:pPr marL="285750" indent="-285750">
              <a:buFont typeface="Arial" panose="020B0604020202020204" pitchFamily="34" charset="0"/>
              <a:buChar char="•"/>
            </a:pPr>
            <a:r>
              <a:rPr lang="en-US" sz="1100" dirty="0"/>
              <a:t>Parkinson's </a:t>
            </a:r>
          </a:p>
          <a:p>
            <a:pPr marL="285750" indent="-285750">
              <a:buFont typeface="Arial" panose="020B0604020202020204" pitchFamily="34" charset="0"/>
              <a:buChar char="•"/>
            </a:pPr>
            <a:r>
              <a:rPr lang="en-US" sz="1100" dirty="0"/>
              <a:t>Rheumatoid arthritis </a:t>
            </a:r>
          </a:p>
          <a:p>
            <a:pPr marL="285750" indent="-285750">
              <a:buFont typeface="Arial" panose="020B0604020202020204" pitchFamily="34" charset="0"/>
              <a:buChar char="•"/>
            </a:pPr>
            <a:r>
              <a:rPr lang="en-US" sz="1100" dirty="0"/>
              <a:t>Systemic lupus</a:t>
            </a:r>
          </a:p>
          <a:p>
            <a:pPr marL="285750" indent="-285750">
              <a:buFont typeface="Arial" panose="020B0604020202020204" pitchFamily="34" charset="0"/>
              <a:buChar char="•"/>
            </a:pPr>
            <a:r>
              <a:rPr lang="en-US" sz="1100" dirty="0"/>
              <a:t>Scleroderma </a:t>
            </a:r>
          </a:p>
          <a:p>
            <a:pPr marL="285750" indent="-285750">
              <a:buFont typeface="Arial" panose="020B0604020202020204" pitchFamily="34" charset="0"/>
              <a:buChar char="•"/>
            </a:pPr>
            <a:r>
              <a:rPr lang="en-US" sz="1100" dirty="0"/>
              <a:t>Macular degeneration </a:t>
            </a:r>
          </a:p>
          <a:p>
            <a:pPr marL="285750" indent="-285750">
              <a:buFont typeface="Arial" panose="020B0604020202020204" pitchFamily="34" charset="0"/>
              <a:buChar char="•"/>
            </a:pPr>
            <a:r>
              <a:rPr lang="en-US" sz="1100" dirty="0"/>
              <a:t>Cataracts</a:t>
            </a:r>
          </a:p>
          <a:p>
            <a:pPr marL="285750" indent="-285750">
              <a:buFont typeface="Arial" panose="020B0604020202020204" pitchFamily="34" charset="0"/>
              <a:buChar char="•"/>
            </a:pPr>
            <a:r>
              <a:rPr lang="en-US" sz="1100" dirty="0"/>
              <a:t>Heart disease </a:t>
            </a:r>
          </a:p>
          <a:p>
            <a:pPr marL="285750" indent="-285750">
              <a:buFont typeface="Arial" panose="020B0604020202020204" pitchFamily="34" charset="0"/>
              <a:buChar char="•"/>
            </a:pPr>
            <a:r>
              <a:rPr lang="en-US" sz="1100" dirty="0"/>
              <a:t>Blood circulation </a:t>
            </a:r>
          </a:p>
          <a:p>
            <a:pPr marL="285750" indent="-285750">
              <a:buFont typeface="Arial" panose="020B0604020202020204" pitchFamily="34" charset="0"/>
              <a:buChar char="•"/>
            </a:pPr>
            <a:r>
              <a:rPr lang="en-US" sz="1100" dirty="0"/>
              <a:t>Stroke</a:t>
            </a:r>
          </a:p>
          <a:p>
            <a:pPr marL="285750" indent="-285750">
              <a:buFont typeface="Arial" panose="020B0604020202020204" pitchFamily="34" charset="0"/>
              <a:buChar char="•"/>
            </a:pPr>
            <a:r>
              <a:rPr lang="en-US" sz="1100" dirty="0"/>
              <a:t>Hardening of the arteries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6202" y="1860297"/>
            <a:ext cx="1007307" cy="1554480"/>
          </a:xfrm>
          <a:prstGeom prst="rect">
            <a:avLst/>
          </a:prstGeom>
        </p:spPr>
      </p:pic>
      <p:pic>
        <p:nvPicPr>
          <p:cNvPr id="1026" name="Picture 2" descr="Diabetes and nerve complication, is there a solution to this? – MegaL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674873"/>
            <a:ext cx="4028512" cy="2981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224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539877"/>
            <a:ext cx="10972800" cy="4928286"/>
          </a:xfrm>
        </p:spPr>
        <p:txBody>
          <a:bodyPr>
            <a:normAutofit/>
          </a:bodyPr>
          <a:lstStyle/>
          <a:p>
            <a:pPr marL="0" indent="0">
              <a:buNone/>
            </a:pPr>
            <a:r>
              <a:rPr lang="en-US" sz="2000" b="1" dirty="0"/>
              <a:t>Jack Kruse, Dr</a:t>
            </a:r>
          </a:p>
          <a:p>
            <a:pPr marL="685800" lvl="1"/>
            <a:r>
              <a:rPr lang="en-US" sz="1600" dirty="0"/>
              <a:t>Epi-Paleo RX:  </a:t>
            </a:r>
            <a:r>
              <a:rPr lang="en-US" sz="1600" b="0" i="0" dirty="0">
                <a:effectLst/>
              </a:rPr>
              <a:t>The Prescription for Disease Reversal and Optimal Health</a:t>
            </a:r>
          </a:p>
          <a:p>
            <a:pPr marL="685800" lvl="1"/>
            <a:endParaRPr lang="en-US" sz="1600" dirty="0"/>
          </a:p>
          <a:p>
            <a:pPr marL="57150" indent="0">
              <a:buNone/>
            </a:pPr>
            <a:endParaRPr lang="en-US" sz="20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(Diets)</a:t>
            </a:r>
          </a:p>
        </p:txBody>
      </p:sp>
      <p:sp>
        <p:nvSpPr>
          <p:cNvPr id="8" name="Slide Number Placeholder 7"/>
          <p:cNvSpPr>
            <a:spLocks noGrp="1"/>
          </p:cNvSpPr>
          <p:nvPr>
            <p:ph type="sldNum" sz="quarter" idx="12"/>
          </p:nvPr>
        </p:nvSpPr>
        <p:spPr/>
        <p:txBody>
          <a:bodyPr/>
          <a:lstStyle/>
          <a:p>
            <a:fld id="{7C4A7A4F-25D2-44C7-8F60-E6F823069186}" type="slidenum">
              <a:rPr lang="en-US" smtClean="0"/>
              <a:pPr/>
              <a:t>63</a:t>
            </a:fld>
            <a:r>
              <a:rPr lang="en-US" dirty="0"/>
              <a:t> of 132</a:t>
            </a:r>
          </a:p>
        </p:txBody>
      </p:sp>
      <p:pic>
        <p:nvPicPr>
          <p:cNvPr id="1026" name="Picture 2">
            <a:extLst>
              <a:ext uri="{FF2B5EF4-FFF2-40B4-BE49-F238E27FC236}">
                <a16:creationId xmlns:a16="http://schemas.microsoft.com/office/drawing/2014/main" id="{BED9D023-AEC1-A508-B4DA-BB0F395FD9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5505" y="1287714"/>
            <a:ext cx="1170510" cy="1828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06B1CFF-6BE0-5AA7-08AD-DA656BD50F65}"/>
              </a:ext>
            </a:extLst>
          </p:cNvPr>
          <p:cNvSpPr txBox="1"/>
          <p:nvPr/>
        </p:nvSpPr>
        <p:spPr>
          <a:xfrm>
            <a:off x="914400" y="2209799"/>
            <a:ext cx="3383280" cy="453611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a:lnSpc>
                <a:spcPct val="107000"/>
              </a:lnSpc>
              <a:spcAft>
                <a:spcPts val="800"/>
              </a:spcAft>
            </a:pPr>
            <a:r>
              <a:rPr lang="en-US" sz="1200" b="1" u="sng"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How to consider eating:</a:t>
            </a:r>
            <a:endParaRPr lang="en-US" sz="1200" b="1" u="sng"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mj-lt"/>
              <a:buAutoNum type="arabicPeriod"/>
            </a:pPr>
            <a:r>
              <a:rPr lang="en-US" sz="12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Always respect circadian cycles and eat according to season</a:t>
            </a:r>
            <a:endParaRPr lang="en-US" sz="12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mj-lt"/>
              <a:buAutoNum type="arabicPeriod"/>
            </a:pPr>
            <a:r>
              <a:rPr lang="en-US" sz="12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Lots of good quality proteins</a:t>
            </a:r>
            <a:endParaRPr lang="en-US" sz="12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mj-lt"/>
              <a:buAutoNum type="arabicPeriod"/>
            </a:pPr>
            <a:r>
              <a:rPr lang="en-US" sz="12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Lots of good quality fats (grass-fed/pastured animal fats, lard, tallow)</a:t>
            </a:r>
            <a:endParaRPr lang="en-US" sz="12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mj-lt"/>
              <a:buAutoNum type="arabicPeriod"/>
            </a:pPr>
            <a:r>
              <a:rPr lang="en-US" sz="12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Liberal uses of seafood broths and bone broth made from ocean and grass-fed animals </a:t>
            </a:r>
            <a:endParaRPr lang="en-US" sz="12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mj-lt"/>
              <a:buAutoNum type="arabicPeriod"/>
            </a:pPr>
            <a:r>
              <a:rPr lang="en-US" sz="12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Fermented vegetables and/or probiotics</a:t>
            </a:r>
          </a:p>
          <a:p>
            <a:pPr marL="342900" marR="0" lvl="0" indent="-342900">
              <a:lnSpc>
                <a:spcPct val="107000"/>
              </a:lnSpc>
              <a:spcAft>
                <a:spcPts val="800"/>
              </a:spcAft>
              <a:buFont typeface="+mj-lt"/>
              <a:buAutoNum type="arabicPeriod"/>
            </a:pPr>
            <a:endParaRPr lang="en-US" sz="12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800"/>
              </a:spcAft>
            </a:pPr>
            <a:r>
              <a:rPr lang="en-US" sz="1200" b="1" u="sng"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The base of protein/fat pyramid of the Epi-Paleo RX:</a:t>
            </a:r>
            <a:endParaRPr lang="en-US" sz="1200" b="1" u="sng"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buFont typeface="+mj-lt"/>
              <a:buAutoNum type="arabicPeriod"/>
            </a:pPr>
            <a:r>
              <a:rPr lang="en-US" sz="12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Shellfish (oysters) other than crustaceans, most nutrient dense food for optimal brain function</a:t>
            </a:r>
            <a:endParaRPr lang="en-US" sz="12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buFont typeface="+mj-lt"/>
              <a:buAutoNum type="arabicPeriod"/>
            </a:pPr>
            <a:r>
              <a:rPr lang="en-US" sz="12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Crustaceans </a:t>
            </a:r>
            <a:endParaRPr lang="en-US" sz="12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buFont typeface="+mj-lt"/>
              <a:buAutoNum type="arabicPeriod"/>
            </a:pPr>
            <a:r>
              <a:rPr lang="en-US" sz="12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Fish</a:t>
            </a:r>
            <a:endParaRPr lang="en-US" sz="12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buFont typeface="+mj-lt"/>
              <a:buAutoNum type="arabicPeriod"/>
            </a:pPr>
            <a:r>
              <a:rPr lang="en-US" sz="12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Offal, or organ meats, of pastured/grass fed animals </a:t>
            </a:r>
            <a:endParaRPr lang="en-US" sz="12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buFont typeface="+mj-lt"/>
              <a:buAutoNum type="arabicPeriod"/>
            </a:pPr>
            <a:r>
              <a:rPr lang="en-US" sz="12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Grass-fed skeletal meats</a:t>
            </a:r>
            <a:endParaRPr lang="en-US" sz="12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buFont typeface="+mj-lt"/>
              <a:buAutoNum type="arabicPeriod"/>
            </a:pPr>
            <a:r>
              <a:rPr lang="en-US" sz="12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Pastured eggs</a:t>
            </a:r>
            <a:endParaRPr lang="en-US" sz="12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buFont typeface="+mj-lt"/>
              <a:buAutoNum type="arabicPeriod"/>
            </a:pPr>
            <a:r>
              <a:rPr lang="en-US" sz="12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Seeds and nuts</a:t>
            </a:r>
            <a:endParaRPr lang="en-US" sz="1200" kern="100" dirty="0">
              <a:solidFill>
                <a:schemeClr val="bg1"/>
              </a:solidFill>
              <a:latin typeface="Calibri" panose="020F0502020204030204" pitchFamily="34" charset="0"/>
              <a:ea typeface="Arial" panose="020B06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1AE87DC3-8900-8517-2B61-59443F16F0B3}"/>
              </a:ext>
            </a:extLst>
          </p:cNvPr>
          <p:cNvSpPr txBox="1"/>
          <p:nvPr/>
        </p:nvSpPr>
        <p:spPr>
          <a:xfrm>
            <a:off x="4556760" y="2209800"/>
            <a:ext cx="3383280" cy="448056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a:lnSpc>
                <a:spcPct val="107000"/>
              </a:lnSpc>
              <a:spcAft>
                <a:spcPts val="800"/>
              </a:spcAft>
            </a:pPr>
            <a:r>
              <a:rPr lang="en-US" sz="1200" b="1" u="sng"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Fats:</a:t>
            </a:r>
            <a:endParaRPr lang="en-US" sz="1200" b="1" u="sng"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Spring and summer: coconut oil, ghee, palm oil, duck fat, beef tallow, bacon fat, pastured butter, olive or avocado oil for salads, macadamia nut oils for mayonnaise, raw cream, seafood use MUFAs as added fats</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Fall and winter: ghee, pastured butter, duck fat, beef tallow, bacon fat, non-hydrogenated lard, raw cream, seafood use MUFAs as added fats</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Add sea vegetables to meals. Healthy colon coverts complex carbohydrates to short chain fatty acids to increase omega 3 content in our colon and diminish the risk of diverticulitis and colon cancer</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Aft>
                <a:spcPts val="800"/>
              </a:spcAft>
            </a:pPr>
            <a:r>
              <a:rPr lang="en-US" sz="1200"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b="1" u="sng"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Foods eliminate from Epi-Paleo RX:</a:t>
            </a:r>
            <a:endParaRPr lang="en-US" sz="1200" b="1" u="sng"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All grains</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All U.S. dairy, because of the A1 casein problem</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All nightshade vegetables:</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Solanaceae (If you have an autoimmunity, degenerative disc disease, or degenerative joint disease consider avoiding them)</a:t>
            </a:r>
          </a:p>
          <a:p>
            <a:pPr marL="342900" marR="0" lvl="0" indent="-3429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All fruits out of season </a:t>
            </a:r>
            <a:r>
              <a:rPr lang="en-US" sz="1100" kern="100" dirty="0">
                <a:solidFill>
                  <a:schemeClr val="bg1"/>
                </a:solidFill>
                <a:latin typeface="Calibri" panose="020F0502020204030204" pitchFamily="34" charset="0"/>
                <a:ea typeface="Arial" panose="020B0604020202020204" pitchFamily="34" charset="0"/>
                <a:cs typeface="Times New Roman" panose="02020603050405020304" pitchFamily="18" charset="0"/>
              </a:rPr>
              <a:t> </a:t>
            </a:r>
          </a:p>
          <a:p>
            <a:pPr marL="342900" marR="0" lvl="0" indent="-3429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Optional, cut out all poultry and fowl (excluding duck)</a:t>
            </a:r>
            <a:endParaRPr lang="en-US" sz="1100" kern="100" dirty="0">
              <a:solidFill>
                <a:schemeClr val="bg1"/>
              </a:solidFill>
              <a:latin typeface="Calibri" panose="020F0502020204030204" pitchFamily="34" charset="0"/>
              <a:ea typeface="Arial" panose="020B06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CA521BBD-ACDD-6081-5A37-ACCEB7124F15}"/>
              </a:ext>
            </a:extLst>
          </p:cNvPr>
          <p:cNvSpPr txBox="1"/>
          <p:nvPr/>
        </p:nvSpPr>
        <p:spPr>
          <a:xfrm>
            <a:off x="8199120" y="3258715"/>
            <a:ext cx="3383280" cy="343164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342900" marR="0" lvl="0" indent="-342900">
              <a:lnSpc>
                <a:spcPct val="107000"/>
              </a:lnSpc>
              <a:buFont typeface="+mj-lt"/>
              <a:buAutoNum type="arabicPeriod" startAt="7"/>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All legumes</a:t>
            </a:r>
            <a:endParaRPr lang="en-US" sz="1100" kern="100" dirty="0">
              <a:solidFill>
                <a:schemeClr val="bg1"/>
              </a:solidFill>
              <a:latin typeface="Calibri" panose="020F0502020204030204" pitchFamily="34" charset="0"/>
              <a:ea typeface="Arial" panose="020B0604020202020204" pitchFamily="34" charset="0"/>
              <a:cs typeface="Times New Roman" panose="02020603050405020304" pitchFamily="18" charset="0"/>
            </a:endParaRPr>
          </a:p>
          <a:p>
            <a:pPr marL="342900" marR="0" lvl="0" indent="-342900">
              <a:lnSpc>
                <a:spcPct val="107000"/>
              </a:lnSpc>
              <a:buFont typeface="+mj-lt"/>
              <a:buAutoNum type="arabicPeriod" startAt="7"/>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Any food containing saponin. Alfalfa sprouts, yucca, soy, </a:t>
            </a:r>
            <a:r>
              <a:rPr lang="en-US" sz="1100" kern="100" dirty="0" err="1">
                <a:solidFill>
                  <a:schemeClr val="bg1"/>
                </a:solidFill>
                <a:effectLst/>
                <a:latin typeface="Calibri" panose="020F0502020204030204" pitchFamily="34" charset="0"/>
                <a:ea typeface="Arial" panose="020B0604020202020204" pitchFamily="34" charset="0"/>
                <a:cs typeface="Calibri" panose="020F0502020204030204" pitchFamily="34" charset="0"/>
              </a:rPr>
              <a:t>quilla</a:t>
            </a: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 extracts (used to foam drinks like beer), and chia seeds</a:t>
            </a:r>
            <a:endParaRPr lang="en-US" sz="1100" kern="100" dirty="0">
              <a:solidFill>
                <a:schemeClr val="bg1"/>
              </a:solidFill>
              <a:latin typeface="Calibri" panose="020F0502020204030204" pitchFamily="34" charset="0"/>
              <a:ea typeface="Arial" panose="020B0604020202020204" pitchFamily="34" charset="0"/>
              <a:cs typeface="Times New Roman" panose="02020603050405020304" pitchFamily="18" charset="0"/>
            </a:endParaRPr>
          </a:p>
          <a:p>
            <a:pPr marL="342900" marR="0" lvl="0" indent="-342900">
              <a:lnSpc>
                <a:spcPct val="107000"/>
              </a:lnSpc>
              <a:buFont typeface="+mj-lt"/>
              <a:buAutoNum type="arabicPeriod" startAt="7"/>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Avoid all sweeteners</a:t>
            </a:r>
          </a:p>
          <a:p>
            <a:pPr marL="342900" marR="0" lvl="0" indent="-342900">
              <a:lnSpc>
                <a:spcPct val="107000"/>
              </a:lnSpc>
              <a:buFont typeface="+mj-lt"/>
              <a:buAutoNum type="arabicPeriod" startAt="7"/>
            </a:pP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800"/>
              </a:spcAft>
            </a:pPr>
            <a:r>
              <a:rPr lang="en-US" sz="1200" b="1" u="sng"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Consider adding sea veggies:</a:t>
            </a:r>
            <a:endParaRPr lang="en-US" sz="1200" b="1" u="sng"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Irish moss</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Wakame</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Kelp</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Hijiki</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Kombu</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Nori</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Sea palm</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Bladderwrack</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Dulse </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Arame </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800"/>
              </a:spcAft>
            </a:pPr>
            <a:endParaRPr lang="en-US" sz="1000" dirty="0">
              <a:solidFill>
                <a:schemeClr val="bg1"/>
              </a:solidFill>
            </a:endParaRPr>
          </a:p>
        </p:txBody>
      </p:sp>
    </p:spTree>
    <p:extLst>
      <p:ext uri="{BB962C8B-B14F-4D97-AF65-F5344CB8AC3E}">
        <p14:creationId xmlns:p14="http://schemas.microsoft.com/office/powerpoint/2010/main" val="11585421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EEC13-7D1A-2242-2787-A4DF56CE3AD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7E8BE-4D92-9AD0-859B-D3E9443A6D2B}"/>
              </a:ext>
            </a:extLst>
          </p:cNvPr>
          <p:cNvSpPr>
            <a:spLocks noGrp="1"/>
          </p:cNvSpPr>
          <p:nvPr>
            <p:ph idx="1"/>
          </p:nvPr>
        </p:nvSpPr>
        <p:spPr>
          <a:xfrm>
            <a:off x="1600200" y="1600201"/>
            <a:ext cx="8915400" cy="4867961"/>
          </a:xfrm>
        </p:spPr>
        <p:txBody>
          <a:bodyPr>
            <a:normAutofit/>
          </a:bodyPr>
          <a:lstStyle/>
          <a:p>
            <a:pPr marL="0" indent="0">
              <a:buNone/>
            </a:pPr>
            <a:r>
              <a:rPr lang="en-US" sz="2000" b="1" dirty="0"/>
              <a:t>Joel Fuhrman</a:t>
            </a:r>
          </a:p>
          <a:p>
            <a:pPr marL="685800" lvl="1"/>
            <a:r>
              <a:rPr lang="en-US" sz="1600" dirty="0"/>
              <a:t>Eat To Live</a:t>
            </a:r>
          </a:p>
          <a:p>
            <a:pPr marL="0" indent="0">
              <a:buNone/>
            </a:pPr>
            <a:r>
              <a:rPr lang="en-US" sz="2000" b="1" dirty="0"/>
              <a:t>Susan Peirce Thompson, PhD</a:t>
            </a:r>
          </a:p>
          <a:p>
            <a:pPr marL="685800" lvl="1"/>
            <a:r>
              <a:rPr lang="en-US" sz="1600" dirty="0"/>
              <a:t>Bright Line Eating</a:t>
            </a:r>
          </a:p>
          <a:p>
            <a:pPr marL="0" indent="0">
              <a:buNone/>
            </a:pPr>
            <a:r>
              <a:rPr lang="en-US" sz="2000" b="1" dirty="0"/>
              <a:t>Dr. Michael Mosley</a:t>
            </a:r>
          </a:p>
          <a:p>
            <a:pPr marL="685800" lvl="1"/>
            <a:r>
              <a:rPr lang="en-US" sz="1600" dirty="0"/>
              <a:t>The Fast Diet (5:2 diet)	</a:t>
            </a:r>
          </a:p>
          <a:p>
            <a:pPr marL="0" indent="0">
              <a:buNone/>
            </a:pPr>
            <a:r>
              <a:rPr lang="en-US" sz="2000" b="1" dirty="0"/>
              <a:t>Dave </a:t>
            </a:r>
            <a:r>
              <a:rPr lang="en-US" sz="2000" b="1" dirty="0" err="1"/>
              <a:t>Asprey</a:t>
            </a:r>
            <a:endParaRPr lang="en-US" sz="2000" b="1" dirty="0"/>
          </a:p>
          <a:p>
            <a:pPr lvl="1"/>
            <a:r>
              <a:rPr lang="en-US" sz="1600" dirty="0"/>
              <a:t>The Bulletproof Diet</a:t>
            </a:r>
          </a:p>
          <a:p>
            <a:pPr marL="0" indent="0">
              <a:buNone/>
            </a:pPr>
            <a:r>
              <a:rPr lang="en-US" sz="2000" b="1" dirty="0"/>
              <a:t>Dr. Joseph Mercola</a:t>
            </a:r>
          </a:p>
          <a:p>
            <a:pPr lvl="1">
              <a:buFont typeface="Calibri" panose="020F0502020204030204" pitchFamily="34" charset="0"/>
              <a:buChar char="—"/>
            </a:pPr>
            <a:r>
              <a:rPr lang="en-US" sz="1600" dirty="0" err="1"/>
              <a:t>KetoFast</a:t>
            </a:r>
            <a:r>
              <a:rPr lang="en-US" sz="1600" dirty="0"/>
              <a:t>: Rejuvenate Your Health with a Step-by-Step Guide to Timing Your Ketogenic Meals</a:t>
            </a:r>
          </a:p>
          <a:p>
            <a:pPr marL="457200" lvl="1" indent="0">
              <a:buNone/>
            </a:pPr>
            <a:endParaRPr lang="en-US" sz="1600" dirty="0"/>
          </a:p>
          <a:p>
            <a:pPr marL="57150" indent="0">
              <a:buNone/>
            </a:pPr>
            <a:endParaRPr lang="en-US" sz="2000" dirty="0"/>
          </a:p>
        </p:txBody>
      </p:sp>
      <p:sp>
        <p:nvSpPr>
          <p:cNvPr id="2" name="Title 1">
            <a:extLst>
              <a:ext uri="{FF2B5EF4-FFF2-40B4-BE49-F238E27FC236}">
                <a16:creationId xmlns:a16="http://schemas.microsoft.com/office/drawing/2014/main" id="{F9D8C795-D00F-6412-CC3D-A1EEC300E0D1}"/>
              </a:ext>
            </a:extLst>
          </p:cNvPr>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(Diets)</a:t>
            </a:r>
          </a:p>
        </p:txBody>
      </p:sp>
      <p:sp>
        <p:nvSpPr>
          <p:cNvPr id="8" name="Slide Number Placeholder 7">
            <a:extLst>
              <a:ext uri="{FF2B5EF4-FFF2-40B4-BE49-F238E27FC236}">
                <a16:creationId xmlns:a16="http://schemas.microsoft.com/office/drawing/2014/main" id="{AABFC7F6-5E24-C298-CFDB-6E3DFFF11751}"/>
              </a:ext>
            </a:extLst>
          </p:cNvPr>
          <p:cNvSpPr>
            <a:spLocks noGrp="1"/>
          </p:cNvSpPr>
          <p:nvPr>
            <p:ph type="sldNum" sz="quarter" idx="12"/>
          </p:nvPr>
        </p:nvSpPr>
        <p:spPr/>
        <p:txBody>
          <a:bodyPr/>
          <a:lstStyle/>
          <a:p>
            <a:fld id="{7C4A7A4F-25D2-44C7-8F60-E6F823069186}" type="slidenum">
              <a:rPr lang="en-US" smtClean="0"/>
              <a:pPr/>
              <a:t>64</a:t>
            </a:fld>
            <a:r>
              <a:rPr lang="en-US" dirty="0"/>
              <a:t> of 132</a:t>
            </a:r>
          </a:p>
        </p:txBody>
      </p:sp>
      <p:pic>
        <p:nvPicPr>
          <p:cNvPr id="4" name="Picture 3">
            <a:extLst>
              <a:ext uri="{FF2B5EF4-FFF2-40B4-BE49-F238E27FC236}">
                <a16:creationId xmlns:a16="http://schemas.microsoft.com/office/drawing/2014/main" id="{CEB9006F-53E9-0461-BDFF-4AAD9D5862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2529" y="1586015"/>
            <a:ext cx="931026" cy="1463040"/>
          </a:xfrm>
          <a:prstGeom prst="rect">
            <a:avLst/>
          </a:prstGeom>
        </p:spPr>
      </p:pic>
      <p:pic>
        <p:nvPicPr>
          <p:cNvPr id="5" name="Picture 4">
            <a:extLst>
              <a:ext uri="{FF2B5EF4-FFF2-40B4-BE49-F238E27FC236}">
                <a16:creationId xmlns:a16="http://schemas.microsoft.com/office/drawing/2014/main" id="{A198008C-63D8-3FBA-4867-A3F2CE4455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1600201"/>
            <a:ext cx="955474" cy="1463040"/>
          </a:xfrm>
          <a:prstGeom prst="rect">
            <a:avLst/>
          </a:prstGeom>
        </p:spPr>
      </p:pic>
      <p:pic>
        <p:nvPicPr>
          <p:cNvPr id="6" name="Picture 5">
            <a:extLst>
              <a:ext uri="{FF2B5EF4-FFF2-40B4-BE49-F238E27FC236}">
                <a16:creationId xmlns:a16="http://schemas.microsoft.com/office/drawing/2014/main" id="{80805D92-8CE5-442F-9D90-18F679E28B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3739" y="3124200"/>
            <a:ext cx="959754" cy="1463040"/>
          </a:xfrm>
          <a:prstGeom prst="rect">
            <a:avLst/>
          </a:prstGeom>
        </p:spPr>
      </p:pic>
      <p:pic>
        <p:nvPicPr>
          <p:cNvPr id="7" name="Picture 6">
            <a:extLst>
              <a:ext uri="{FF2B5EF4-FFF2-40B4-BE49-F238E27FC236}">
                <a16:creationId xmlns:a16="http://schemas.microsoft.com/office/drawing/2014/main" id="{9C4C42CA-5D66-FC00-994B-7814A4400C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3000" y="3122394"/>
            <a:ext cx="962681" cy="1463040"/>
          </a:xfrm>
          <a:prstGeom prst="rect">
            <a:avLst/>
          </a:prstGeom>
        </p:spPr>
      </p:pic>
      <p:pic>
        <p:nvPicPr>
          <p:cNvPr id="9" name="Picture 8">
            <a:extLst>
              <a:ext uri="{FF2B5EF4-FFF2-40B4-BE49-F238E27FC236}">
                <a16:creationId xmlns:a16="http://schemas.microsoft.com/office/drawing/2014/main" id="{6F28E074-68E3-B661-67B3-12E5157F02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1200" y="5131461"/>
            <a:ext cx="2819400" cy="1483005"/>
          </a:xfrm>
          <a:prstGeom prst="rect">
            <a:avLst/>
          </a:prstGeom>
          <a:scene3d>
            <a:camera prst="orthographicFront"/>
            <a:lightRig rig="threePt" dir="t"/>
          </a:scene3d>
          <a:sp3d>
            <a:bevelT prst="convex"/>
          </a:sp3d>
        </p:spPr>
      </p:pic>
      <p:pic>
        <p:nvPicPr>
          <p:cNvPr id="3074" name="Picture 2" descr="KetoFast: Rejuvenate Your Health with a Step-by-Step Guide to Timing Your Ketogenic Meals by [Joseph Mercola]">
            <a:extLst>
              <a:ext uri="{FF2B5EF4-FFF2-40B4-BE49-F238E27FC236}">
                <a16:creationId xmlns:a16="http://schemas.microsoft.com/office/drawing/2014/main" id="{F7004DE9-0573-A4B6-CC0D-FC948CC46B1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39200" y="5005122"/>
            <a:ext cx="974385" cy="146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0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5909" y="1426691"/>
            <a:ext cx="4800600" cy="5029200"/>
          </a:xfrm>
        </p:spPr>
        <p:txBody>
          <a:bodyPr>
            <a:normAutofit/>
          </a:bodyPr>
          <a:lstStyle/>
          <a:p>
            <a:pPr marL="0" indent="0">
              <a:buNone/>
            </a:pPr>
            <a:r>
              <a:rPr lang="en-US" sz="2000" b="1" dirty="0"/>
              <a:t>Dr. Josh Axe</a:t>
            </a:r>
          </a:p>
          <a:p>
            <a:pPr marL="685800" lvl="1"/>
            <a:r>
              <a:rPr lang="en-US" sz="1400" dirty="0"/>
              <a:t>The Collagen Diet</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(Proteins/Amino Acids)</a:t>
            </a:r>
          </a:p>
        </p:txBody>
      </p:sp>
      <p:sp>
        <p:nvSpPr>
          <p:cNvPr id="4" name="Slide Number Placeholder 3"/>
          <p:cNvSpPr>
            <a:spLocks noGrp="1"/>
          </p:cNvSpPr>
          <p:nvPr>
            <p:ph type="sldNum" sz="quarter" idx="12"/>
          </p:nvPr>
        </p:nvSpPr>
        <p:spPr/>
        <p:txBody>
          <a:bodyPr/>
          <a:lstStyle/>
          <a:p>
            <a:fld id="{7C4A7A4F-25D2-44C7-8F60-E6F823069186}" type="slidenum">
              <a:rPr lang="en-US" smtClean="0"/>
              <a:pPr/>
              <a:t>65</a:t>
            </a:fld>
            <a:r>
              <a:rPr lang="en-US" dirty="0"/>
              <a:t> of 132</a:t>
            </a:r>
          </a:p>
        </p:txBody>
      </p:sp>
      <p:sp>
        <p:nvSpPr>
          <p:cNvPr id="10" name="TextBox 9"/>
          <p:cNvSpPr txBox="1"/>
          <p:nvPr/>
        </p:nvSpPr>
        <p:spPr>
          <a:xfrm>
            <a:off x="6969552" y="3512404"/>
            <a:ext cx="4470496" cy="93871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100" b="1" dirty="0"/>
              <a:t>YOU NEED MORE COLLAGEN</a:t>
            </a:r>
            <a:r>
              <a:rPr lang="en-US" sz="1100" dirty="0"/>
              <a:t>: Collagen is one of the most important nutrients needed to ensure the health and vitality of your skin, hair, tendon, cartilage, bones, and joints. Around the age of 30, our bodies naturally begin to produce less collagen, and the first signs of aging start to occur.</a:t>
            </a:r>
          </a:p>
        </p:txBody>
      </p:sp>
      <p:sp>
        <p:nvSpPr>
          <p:cNvPr id="11" name="TextBox 10"/>
          <p:cNvSpPr txBox="1"/>
          <p:nvPr/>
        </p:nvSpPr>
        <p:spPr>
          <a:xfrm>
            <a:off x="737994" y="2057400"/>
            <a:ext cx="4596006" cy="452431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b="1" u="sng" dirty="0"/>
              <a:t>Essential Amino Acids:</a:t>
            </a:r>
          </a:p>
          <a:p>
            <a:r>
              <a:rPr lang="en-US" sz="1600" b="1" dirty="0"/>
              <a:t>Taurine:</a:t>
            </a:r>
          </a:p>
          <a:p>
            <a:pPr marL="171450" indent="-171450">
              <a:buFont typeface="Arial" panose="020B0604020202020204" pitchFamily="34" charset="0"/>
              <a:buChar char="•"/>
            </a:pPr>
            <a:r>
              <a:rPr lang="en-US" sz="1400" dirty="0"/>
              <a:t>Aids in transport of potassium, sodium, calcium and magnesium in and out of cells. </a:t>
            </a:r>
          </a:p>
          <a:p>
            <a:pPr marL="171450" indent="-171450">
              <a:buFont typeface="Arial" panose="020B0604020202020204" pitchFamily="34" charset="0"/>
              <a:buChar char="•"/>
            </a:pPr>
            <a:r>
              <a:rPr lang="en-US" sz="1400" dirty="0"/>
              <a:t>Generate and regulate nerve impulses </a:t>
            </a:r>
          </a:p>
          <a:p>
            <a:pPr marL="171450" indent="-171450">
              <a:buFont typeface="Arial" panose="020B0604020202020204" pitchFamily="34" charset="0"/>
              <a:buChar char="•"/>
            </a:pPr>
            <a:r>
              <a:rPr lang="en-US" sz="1400" dirty="0"/>
              <a:t>Used by the body in visual pathways, as well as in the brain and nervous system, where it works together with GABA as a neurotransmitter </a:t>
            </a:r>
          </a:p>
          <a:p>
            <a:pPr marL="171450" indent="-171450">
              <a:buFont typeface="Arial" panose="020B0604020202020204" pitchFamily="34" charset="0"/>
              <a:buChar char="•"/>
            </a:pPr>
            <a:r>
              <a:rPr lang="en-US" sz="1400" dirty="0"/>
              <a:t>Calms anxiety and stress</a:t>
            </a:r>
          </a:p>
          <a:p>
            <a:pPr marL="171450" indent="-171450">
              <a:buFont typeface="Arial" panose="020B0604020202020204" pitchFamily="34" charset="0"/>
              <a:buChar char="•"/>
            </a:pPr>
            <a:r>
              <a:rPr lang="en-US" sz="1400" dirty="0"/>
              <a:t>Reduce and help eliminate cardiac arrhythmia, including atrial fibrillation. </a:t>
            </a:r>
          </a:p>
          <a:p>
            <a:pPr marL="171450" indent="-171450">
              <a:buFont typeface="Arial" panose="020B0604020202020204" pitchFamily="34" charset="0"/>
              <a:buChar char="•"/>
            </a:pPr>
            <a:r>
              <a:rPr lang="en-US" sz="1400" dirty="0"/>
              <a:t>Fights cytokine storms</a:t>
            </a:r>
            <a:br>
              <a:rPr lang="en-US" sz="1400" dirty="0"/>
            </a:br>
            <a:endParaRPr lang="en-US" sz="1400" dirty="0"/>
          </a:p>
          <a:p>
            <a:r>
              <a:rPr lang="en-US" sz="1600" b="1" dirty="0"/>
              <a:t>L-</a:t>
            </a:r>
            <a:r>
              <a:rPr lang="en-US" sz="1600" b="1" dirty="0" err="1"/>
              <a:t>citrulline</a:t>
            </a:r>
            <a:r>
              <a:rPr lang="en-US" sz="1600" b="1" dirty="0"/>
              <a:t>:</a:t>
            </a:r>
          </a:p>
          <a:p>
            <a:pPr marL="171450" indent="-171450">
              <a:buFont typeface="Arial" panose="020B0604020202020204" pitchFamily="34" charset="0"/>
              <a:buChar char="•"/>
            </a:pPr>
            <a:r>
              <a:rPr lang="en-US" sz="1400" dirty="0"/>
              <a:t>The body changes L-</a:t>
            </a:r>
            <a:r>
              <a:rPr lang="en-US" sz="1400" dirty="0" err="1"/>
              <a:t>citrulline</a:t>
            </a:r>
            <a:r>
              <a:rPr lang="en-US" sz="1400" dirty="0"/>
              <a:t> into another amino acid called L-arginine and also to a chemical called nitric oxide. </a:t>
            </a:r>
          </a:p>
          <a:p>
            <a:pPr marL="171450" indent="-171450">
              <a:buFont typeface="Arial" panose="020B0604020202020204" pitchFamily="34" charset="0"/>
              <a:buChar char="•"/>
            </a:pPr>
            <a:r>
              <a:rPr lang="en-US" sz="1400" dirty="0"/>
              <a:t>Help increase the supply of ingredients the body needs to make certain proteins. </a:t>
            </a:r>
          </a:p>
          <a:p>
            <a:pPr marL="171450" indent="-171450">
              <a:buFont typeface="Arial" panose="020B0604020202020204" pitchFamily="34" charset="0"/>
              <a:buChar char="•"/>
            </a:pPr>
            <a:r>
              <a:rPr lang="en-US" sz="1400" dirty="0"/>
              <a:t>It might also help open up veins and arteries to improve blood flow and reduce blood pressure. </a:t>
            </a:r>
          </a:p>
        </p:txBody>
      </p:sp>
      <p:pic>
        <p:nvPicPr>
          <p:cNvPr id="1028" name="Picture 4" descr="The Collagen Diet: A 28-Day Plan for Sustained Weight Loss, Glowing Skin, Great Gut Health, and a Younger Y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418" y="4752915"/>
            <a:ext cx="1241572"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958206" y="2514600"/>
            <a:ext cx="4495800" cy="830997"/>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just"/>
            <a:r>
              <a:rPr lang="en-US" sz="1200" dirty="0">
                <a:solidFill>
                  <a:schemeClr val="bg1"/>
                </a:solidFill>
              </a:rPr>
              <a:t>Collagen helps maintain the structure and integrity of almost every part of the body. You'll learn how your skin, hair, nails, bones, discs, joints, ligaments, tendons, arterial walls, and gastrointestinal tract all depend on the consumption of collagen-rich foods.</a:t>
            </a:r>
          </a:p>
        </p:txBody>
      </p:sp>
      <p:sp>
        <p:nvSpPr>
          <p:cNvPr id="6" name="Content Placeholder 2">
            <a:extLst>
              <a:ext uri="{FF2B5EF4-FFF2-40B4-BE49-F238E27FC236}">
                <a16:creationId xmlns:a16="http://schemas.microsoft.com/office/drawing/2014/main" id="{2334D606-F141-3192-9DC7-BDFB37F91AFD}"/>
              </a:ext>
            </a:extLst>
          </p:cNvPr>
          <p:cNvSpPr txBox="1">
            <a:spLocks/>
          </p:cNvSpPr>
          <p:nvPr/>
        </p:nvSpPr>
        <p:spPr>
          <a:xfrm>
            <a:off x="6958206" y="1554162"/>
            <a:ext cx="4467884" cy="5029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b="1" dirty="0"/>
              <a:t>Dr. </a:t>
            </a:r>
            <a:r>
              <a:rPr lang="en-US" sz="2000" b="1" dirty="0">
                <a:latin typeface="+mj-lt"/>
              </a:rPr>
              <a:t>James </a:t>
            </a:r>
            <a:r>
              <a:rPr lang="en-US" sz="2000" b="0" i="0" dirty="0">
                <a:effectLst/>
                <a:latin typeface="+mj-lt"/>
              </a:rPr>
              <a:t>DiNicolantonio and </a:t>
            </a:r>
            <a:r>
              <a:rPr lang="en-US" sz="2000" b="0" i="0" dirty="0" err="1">
                <a:effectLst/>
                <a:latin typeface="+mj-lt"/>
              </a:rPr>
              <a:t>Siim</a:t>
            </a:r>
            <a:r>
              <a:rPr lang="en-US" sz="2000" b="0" i="0" dirty="0">
                <a:effectLst/>
                <a:latin typeface="+mj-lt"/>
              </a:rPr>
              <a:t> Land</a:t>
            </a:r>
            <a:endParaRPr lang="en-US" sz="2000" b="1" dirty="0">
              <a:latin typeface="+mj-lt"/>
            </a:endParaRPr>
          </a:p>
          <a:p>
            <a:pPr marL="685800" lvl="1"/>
            <a:r>
              <a:rPr lang="en-US" sz="1400" b="0" i="0" dirty="0">
                <a:effectLst/>
                <a:latin typeface="Amazon Ember"/>
              </a:rPr>
              <a:t>The Collagen Cure: The Forgotten Role of Glycine and Collagen for Optimal Health and Longevity</a:t>
            </a:r>
          </a:p>
          <a:p>
            <a:pPr marL="685800" lvl="1"/>
            <a:endParaRPr lang="en-US" sz="1600" dirty="0"/>
          </a:p>
        </p:txBody>
      </p:sp>
      <p:pic>
        <p:nvPicPr>
          <p:cNvPr id="9" name="Picture 2">
            <a:extLst>
              <a:ext uri="{FF2B5EF4-FFF2-40B4-BE49-F238E27FC236}">
                <a16:creationId xmlns:a16="http://schemas.microsoft.com/office/drawing/2014/main" id="{6CB2CB82-5186-AEE5-A0BF-59ECF754BD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0185" y="2514600"/>
            <a:ext cx="125260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ollagen Peptides | Sports Research">
            <a:extLst>
              <a:ext uri="{FF2B5EF4-FFF2-40B4-BE49-F238E27FC236}">
                <a16:creationId xmlns:a16="http://schemas.microsoft.com/office/drawing/2014/main" id="{3C79108B-5910-789C-F2AD-FD1D6E1FA87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743" t="15224" r="28498" b="14114"/>
          <a:stretch/>
        </p:blipFill>
        <p:spPr bwMode="auto">
          <a:xfrm>
            <a:off x="10163708" y="4617930"/>
            <a:ext cx="1290298" cy="213223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6898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600201"/>
            <a:ext cx="8915400" cy="4525963"/>
          </a:xfrm>
        </p:spPr>
        <p:txBody>
          <a:bodyPr>
            <a:normAutofit/>
          </a:bodyPr>
          <a:lstStyle/>
          <a:p>
            <a:pPr marL="0" indent="0">
              <a:buNone/>
            </a:pPr>
            <a:r>
              <a:rPr lang="en-US" sz="2000" b="1" dirty="0"/>
              <a:t>Alberto </a:t>
            </a:r>
            <a:r>
              <a:rPr lang="en-US" sz="2000" b="1" dirty="0" err="1"/>
              <a:t>Villoldo</a:t>
            </a:r>
            <a:endParaRPr lang="en-US" sz="2000" b="1" dirty="0"/>
          </a:p>
          <a:p>
            <a:pPr lvl="1">
              <a:buFont typeface="Calibri" panose="020F0502020204030204" pitchFamily="34" charset="0"/>
              <a:buChar char="—"/>
            </a:pPr>
            <a:r>
              <a:rPr lang="en-US" sz="1600" dirty="0"/>
              <a:t>Grow A New Body: How Spirit and Power Plant Nutrients Can Transform Your Health</a:t>
            </a:r>
          </a:p>
        </p:txBody>
      </p:sp>
      <p:sp>
        <p:nvSpPr>
          <p:cNvPr id="2" name="Title 1"/>
          <p:cNvSpPr>
            <a:spLocks noGrp="1"/>
          </p:cNvSpPr>
          <p:nvPr>
            <p:ph type="title"/>
          </p:nvPr>
        </p:nvSpPr>
        <p:spPr>
          <a:xfrm>
            <a:off x="609600" y="274638"/>
            <a:ext cx="10972800" cy="1143000"/>
          </a:xfrm>
        </p:spPr>
        <p:txBody>
          <a:bodyPr>
            <a:normAutofit/>
          </a:bodyPr>
          <a:lstStyle/>
          <a:p>
            <a:r>
              <a:rPr lang="en-US" sz="4300" b="1" dirty="0"/>
              <a:t>More on Nutrition</a:t>
            </a:r>
          </a:p>
        </p:txBody>
      </p:sp>
      <p:sp>
        <p:nvSpPr>
          <p:cNvPr id="7" name="Slide Number Placeholder 6"/>
          <p:cNvSpPr>
            <a:spLocks noGrp="1"/>
          </p:cNvSpPr>
          <p:nvPr>
            <p:ph type="sldNum" sz="quarter" idx="12"/>
          </p:nvPr>
        </p:nvSpPr>
        <p:spPr/>
        <p:txBody>
          <a:bodyPr/>
          <a:lstStyle/>
          <a:p>
            <a:fld id="{7C4A7A4F-25D2-44C7-8F60-E6F823069186}" type="slidenum">
              <a:rPr lang="en-US" smtClean="0"/>
              <a:pPr/>
              <a:t>66</a:t>
            </a:fld>
            <a:r>
              <a:rPr lang="en-US" dirty="0"/>
              <a:t> of 132</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0" y="2362200"/>
            <a:ext cx="1215677" cy="1828800"/>
          </a:xfrm>
          <a:prstGeom prst="rect">
            <a:avLst/>
          </a:prstGeom>
        </p:spPr>
      </p:pic>
      <p:sp>
        <p:nvSpPr>
          <p:cNvPr id="5" name="TextBox 4"/>
          <p:cNvSpPr txBox="1"/>
          <p:nvPr/>
        </p:nvSpPr>
        <p:spPr>
          <a:xfrm>
            <a:off x="1828800" y="2286001"/>
            <a:ext cx="7772400" cy="452431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200" b="1" dirty="0"/>
              <a:t>Detoxifying the Gut-Brain:</a:t>
            </a:r>
          </a:p>
          <a:p>
            <a:pPr marL="171450" indent="-171450">
              <a:buFont typeface="Arial" panose="020B0604020202020204" pitchFamily="34" charset="0"/>
              <a:buChar char="•"/>
            </a:pPr>
            <a:r>
              <a:rPr lang="en-US" sz="1200" dirty="0"/>
              <a:t>Counteracting Candida with friendly yeast called Saccharomyces boulardii</a:t>
            </a:r>
          </a:p>
          <a:p>
            <a:r>
              <a:rPr lang="en-US" sz="1200" b="1" dirty="0"/>
              <a:t>Switching On the Longevity Genes:</a:t>
            </a:r>
          </a:p>
          <a:p>
            <a:pPr marL="171450" indent="-171450">
              <a:buFont typeface="Arial" panose="020B0604020202020204" pitchFamily="34" charset="0"/>
              <a:buChar char="•"/>
            </a:pPr>
            <a:r>
              <a:rPr lang="en-US" sz="1200" dirty="0"/>
              <a:t>Intermittent Fasting (18 hours)</a:t>
            </a:r>
          </a:p>
          <a:p>
            <a:pPr marL="171450" indent="-171450">
              <a:buFont typeface="Arial" panose="020B0604020202020204" pitchFamily="34" charset="0"/>
              <a:buChar char="•"/>
            </a:pPr>
            <a:r>
              <a:rPr lang="en-US" sz="1200" dirty="0" err="1"/>
              <a:t>mTOR</a:t>
            </a:r>
            <a:r>
              <a:rPr lang="en-US" sz="1200" dirty="0"/>
              <a:t> (mammalian Target Of Rapamycin)</a:t>
            </a:r>
          </a:p>
          <a:p>
            <a:pPr marL="171450" indent="-171450">
              <a:buFont typeface="Arial" panose="020B0604020202020204" pitchFamily="34" charset="0"/>
              <a:buChar char="•"/>
            </a:pPr>
            <a:r>
              <a:rPr lang="en-US" sz="1200" dirty="0"/>
              <a:t>Lower your IGF-1 levels</a:t>
            </a:r>
          </a:p>
          <a:p>
            <a:r>
              <a:rPr lang="en-US" sz="1200" b="1" dirty="0"/>
              <a:t>Superfoods and Super Supplements:</a:t>
            </a:r>
          </a:p>
          <a:p>
            <a:pPr marL="171450" indent="-171450">
              <a:buFont typeface="Arial" panose="020B0604020202020204" pitchFamily="34" charset="0"/>
              <a:buChar char="•"/>
            </a:pPr>
            <a:r>
              <a:rPr lang="en-US" sz="1200" dirty="0"/>
              <a:t>Primarily plant-based diet will activate more than 500 disease-preventing genes and deactivate more that 200 disease-causing genes</a:t>
            </a:r>
          </a:p>
          <a:p>
            <a:r>
              <a:rPr lang="en-US" sz="1200" b="1" dirty="0"/>
              <a:t>Resetting the Death Clock:</a:t>
            </a:r>
          </a:p>
          <a:p>
            <a:pPr marL="171450" indent="-171450">
              <a:buFont typeface="Arial" panose="020B0604020202020204" pitchFamily="34" charset="0"/>
              <a:buChar char="•"/>
            </a:pPr>
            <a:r>
              <a:rPr lang="en-US" sz="1200" dirty="0"/>
              <a:t>Consuming healthy fats like avocados, coconut oil, and olive oil fuels the brain and the heart with ketone bodies which are many times more efficient a fuel than sugars</a:t>
            </a:r>
          </a:p>
          <a:p>
            <a:r>
              <a:rPr lang="en-US" sz="1200" b="1" dirty="0"/>
              <a:t>Freeing Yourself from Stressors:</a:t>
            </a:r>
          </a:p>
          <a:p>
            <a:r>
              <a:rPr lang="en-US" sz="1200" b="1" dirty="0"/>
              <a:t>Embracing a New Mythology:</a:t>
            </a:r>
          </a:p>
          <a:p>
            <a:endParaRPr lang="en-US" sz="1200" b="1" dirty="0"/>
          </a:p>
          <a:p>
            <a:r>
              <a:rPr lang="en-US" sz="1200" b="1" dirty="0"/>
              <a:t>The Journey of Healer:</a:t>
            </a:r>
          </a:p>
          <a:p>
            <a:pPr marL="171450" indent="-171450">
              <a:buFont typeface="Arial" panose="020B0604020202020204" pitchFamily="34" charset="0"/>
              <a:buChar char="•"/>
            </a:pPr>
            <a:r>
              <a:rPr lang="en-US" sz="1200" dirty="0"/>
              <a:t>South is the domain of the Serpent</a:t>
            </a:r>
          </a:p>
          <a:p>
            <a:pPr marL="171450" indent="-171450">
              <a:buFont typeface="Arial" panose="020B0604020202020204" pitchFamily="34" charset="0"/>
              <a:buChar char="•"/>
            </a:pPr>
            <a:r>
              <a:rPr lang="en-US" sz="1200" dirty="0"/>
              <a:t>West, the way of the Jaguar</a:t>
            </a:r>
          </a:p>
          <a:p>
            <a:endParaRPr lang="en-US" sz="1200" b="1" dirty="0"/>
          </a:p>
          <a:p>
            <a:r>
              <a:rPr lang="en-US" sz="1200" b="1" dirty="0"/>
              <a:t>The Journey of the Sage:</a:t>
            </a:r>
          </a:p>
          <a:p>
            <a:pPr marL="171450" indent="-171450">
              <a:buFont typeface="Arial" panose="020B0604020202020204" pitchFamily="34" charset="0"/>
              <a:buChar char="•"/>
            </a:pPr>
            <a:r>
              <a:rPr lang="en-US" sz="1200" dirty="0"/>
              <a:t>North is associated with the Hummingbird</a:t>
            </a:r>
          </a:p>
          <a:p>
            <a:endParaRPr lang="en-US" sz="1200" b="1" dirty="0"/>
          </a:p>
          <a:p>
            <a:r>
              <a:rPr lang="en-US" sz="1200" b="1" dirty="0"/>
              <a:t>The Journey of the Visionary:</a:t>
            </a:r>
          </a:p>
          <a:p>
            <a:pPr marL="171450" indent="-171450">
              <a:buFont typeface="Arial" panose="020B0604020202020204" pitchFamily="34" charset="0"/>
              <a:buChar char="•"/>
            </a:pPr>
            <a:r>
              <a:rPr lang="en-US" sz="1200" dirty="0"/>
              <a:t>East is represented by the Eagle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3173" y="4428433"/>
            <a:ext cx="1899313" cy="2381883"/>
          </a:xfrm>
          <a:prstGeom prst="rect">
            <a:avLst/>
          </a:prstGeom>
        </p:spPr>
      </p:pic>
    </p:spTree>
    <p:extLst>
      <p:ext uri="{BB962C8B-B14F-4D97-AF65-F5344CB8AC3E}">
        <p14:creationId xmlns:p14="http://schemas.microsoft.com/office/powerpoint/2010/main" val="25513210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D6302-9DF4-591F-C280-0CEA4393F8D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00E1E2-AFDC-4794-B2CF-8FCA40956965}"/>
              </a:ext>
            </a:extLst>
          </p:cNvPr>
          <p:cNvSpPr>
            <a:spLocks noGrp="1"/>
          </p:cNvSpPr>
          <p:nvPr>
            <p:ph idx="1"/>
          </p:nvPr>
        </p:nvSpPr>
        <p:spPr>
          <a:xfrm>
            <a:off x="826948" y="1591236"/>
            <a:ext cx="8915400" cy="4525963"/>
          </a:xfrm>
        </p:spPr>
        <p:txBody>
          <a:bodyPr>
            <a:normAutofit/>
          </a:bodyPr>
          <a:lstStyle/>
          <a:p>
            <a:pPr marL="0" indent="0">
              <a:buNone/>
            </a:pPr>
            <a:r>
              <a:rPr lang="en-US" sz="2000" b="1" dirty="0"/>
              <a:t>F. Batmanghelidj, MD</a:t>
            </a:r>
          </a:p>
          <a:p>
            <a:pPr lvl="1">
              <a:buFont typeface="Calibri" panose="020F0502020204030204" pitchFamily="34" charset="0"/>
              <a:buChar char="—"/>
            </a:pPr>
            <a:r>
              <a:rPr lang="en-US" sz="1600" dirty="0"/>
              <a:t>Water for Health, for Healing, for Life: You’re Not Sick, You’re Thirsty!</a:t>
            </a:r>
          </a:p>
          <a:p>
            <a:pPr lvl="1">
              <a:buFont typeface="Calibri" panose="020F0502020204030204" pitchFamily="34" charset="0"/>
              <a:buChar char="—"/>
            </a:pPr>
            <a:r>
              <a:rPr lang="en-US" sz="1600" dirty="0"/>
              <a:t>Water Cures: Drugs Kill: How Water Cured Incurable Diseases</a:t>
            </a:r>
          </a:p>
        </p:txBody>
      </p:sp>
      <p:sp>
        <p:nvSpPr>
          <p:cNvPr id="2" name="Title 1">
            <a:extLst>
              <a:ext uri="{FF2B5EF4-FFF2-40B4-BE49-F238E27FC236}">
                <a16:creationId xmlns:a16="http://schemas.microsoft.com/office/drawing/2014/main" id="{2EB1B6F3-189A-D32A-3583-123866D69AD7}"/>
              </a:ext>
            </a:extLst>
          </p:cNvPr>
          <p:cNvSpPr>
            <a:spLocks noGrp="1"/>
          </p:cNvSpPr>
          <p:nvPr>
            <p:ph type="title"/>
          </p:nvPr>
        </p:nvSpPr>
        <p:spPr>
          <a:xfrm>
            <a:off x="609600" y="274638"/>
            <a:ext cx="10972800" cy="1143000"/>
          </a:xfrm>
        </p:spPr>
        <p:txBody>
          <a:bodyPr>
            <a:normAutofit fontScale="90000"/>
          </a:bodyPr>
          <a:lstStyle/>
          <a:p>
            <a:r>
              <a:rPr lang="en-US" b="1" dirty="0"/>
              <a:t>More on Nutrition</a:t>
            </a:r>
            <a:br>
              <a:rPr lang="en-US" sz="4300" b="1" dirty="0"/>
            </a:br>
            <a:r>
              <a:rPr lang="en-US" sz="2700" dirty="0"/>
              <a:t>(Water Cure) </a:t>
            </a:r>
            <a:endParaRPr lang="en-US" sz="4300" dirty="0"/>
          </a:p>
        </p:txBody>
      </p:sp>
      <p:sp>
        <p:nvSpPr>
          <p:cNvPr id="7" name="Slide Number Placeholder 6">
            <a:extLst>
              <a:ext uri="{FF2B5EF4-FFF2-40B4-BE49-F238E27FC236}">
                <a16:creationId xmlns:a16="http://schemas.microsoft.com/office/drawing/2014/main" id="{46313B54-F9F0-6CD9-D796-3F68CA9B612E}"/>
              </a:ext>
            </a:extLst>
          </p:cNvPr>
          <p:cNvSpPr>
            <a:spLocks noGrp="1"/>
          </p:cNvSpPr>
          <p:nvPr>
            <p:ph type="sldNum" sz="quarter" idx="12"/>
          </p:nvPr>
        </p:nvSpPr>
        <p:spPr/>
        <p:txBody>
          <a:bodyPr/>
          <a:lstStyle/>
          <a:p>
            <a:fld id="{7C4A7A4F-25D2-44C7-8F60-E6F823069186}" type="slidenum">
              <a:rPr lang="en-US" smtClean="0"/>
              <a:pPr/>
              <a:t>67</a:t>
            </a:fld>
            <a:r>
              <a:rPr lang="en-US" dirty="0"/>
              <a:t> of 132</a:t>
            </a:r>
          </a:p>
        </p:txBody>
      </p:sp>
      <p:pic>
        <p:nvPicPr>
          <p:cNvPr id="1026" name="Picture 2">
            <a:extLst>
              <a:ext uri="{FF2B5EF4-FFF2-40B4-BE49-F238E27FC236}">
                <a16:creationId xmlns:a16="http://schemas.microsoft.com/office/drawing/2014/main" id="{A1C63D8C-1749-FC5D-48B7-F08F7BB301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647" y="1379975"/>
            <a:ext cx="120227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E1220A2-ABA2-1A8F-135C-CA91D80BF1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56563" y="1379975"/>
            <a:ext cx="1149770"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DDD75BF-FB26-DE39-E9D9-8B5EB638F586}"/>
              </a:ext>
            </a:extLst>
          </p:cNvPr>
          <p:cNvSpPr txBox="1"/>
          <p:nvPr/>
        </p:nvSpPr>
        <p:spPr>
          <a:xfrm>
            <a:off x="6934200" y="3391338"/>
            <a:ext cx="4648200" cy="329320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indent="-171450">
              <a:buFont typeface="Arial" panose="020B0604020202020204" pitchFamily="34" charset="0"/>
              <a:buChar char="•"/>
            </a:pPr>
            <a:r>
              <a:rPr lang="en-US" sz="1200" dirty="0"/>
              <a:t>Your muscles that move your body are 75% water</a:t>
            </a:r>
          </a:p>
          <a:p>
            <a:pPr marL="171450" indent="-171450">
              <a:buFont typeface="Arial" panose="020B0604020202020204" pitchFamily="34" charset="0"/>
              <a:buChar char="•"/>
            </a:pPr>
            <a:r>
              <a:rPr lang="en-US" sz="1200" dirty="0"/>
              <a:t>Your blood that transport nutrients is 82% water</a:t>
            </a:r>
          </a:p>
          <a:p>
            <a:pPr marL="171450" indent="-171450">
              <a:buFont typeface="Arial" panose="020B0604020202020204" pitchFamily="34" charset="0"/>
              <a:buChar char="•"/>
            </a:pPr>
            <a:r>
              <a:rPr lang="en-US" sz="1200" dirty="0"/>
              <a:t>Your lungs that provide your oxygen are 90% water</a:t>
            </a:r>
          </a:p>
          <a:p>
            <a:pPr marL="171450" indent="-171450">
              <a:buFont typeface="Arial" panose="020B0604020202020204" pitchFamily="34" charset="0"/>
              <a:buChar char="•"/>
            </a:pPr>
            <a:r>
              <a:rPr lang="en-US" sz="1200" dirty="0"/>
              <a:t>Your brain that is the control center of your body is 76% water</a:t>
            </a:r>
          </a:p>
          <a:p>
            <a:pPr marL="171450" indent="-171450">
              <a:buFont typeface="Arial" panose="020B0604020202020204" pitchFamily="34" charset="0"/>
              <a:buChar char="•"/>
            </a:pPr>
            <a:r>
              <a:rPr lang="en-US" sz="1200" dirty="0"/>
              <a:t>Even your bones are 25% water</a:t>
            </a:r>
          </a:p>
          <a:p>
            <a:pPr marL="171450" indent="-171450">
              <a:buFont typeface="Arial" panose="020B0604020202020204" pitchFamily="34" charset="0"/>
              <a:buChar char="•"/>
            </a:pPr>
            <a:endParaRPr lang="en-US" sz="1200" dirty="0"/>
          </a:p>
          <a:p>
            <a:r>
              <a:rPr lang="en-US" sz="1400" b="1" u="sng" dirty="0"/>
              <a:t>Monitor you urine to make sure you are not dehydrated:</a:t>
            </a:r>
          </a:p>
          <a:p>
            <a:pPr marL="171450" indent="-171450">
              <a:buFont typeface="Arial" panose="020B0604020202020204" pitchFamily="34" charset="0"/>
              <a:buChar char="•"/>
            </a:pPr>
            <a:r>
              <a:rPr lang="en-US" sz="1200" dirty="0"/>
              <a:t>A hydrated body produces clear, colorless urine</a:t>
            </a:r>
          </a:p>
          <a:p>
            <a:pPr marL="171450" indent="-171450">
              <a:buFont typeface="Arial" panose="020B0604020202020204" pitchFamily="34" charset="0"/>
              <a:buChar char="•"/>
            </a:pPr>
            <a:r>
              <a:rPr lang="en-US" sz="1200" dirty="0"/>
              <a:t>A somewhat dehydrated body produces yellow urine</a:t>
            </a:r>
          </a:p>
          <a:p>
            <a:pPr marL="171450" indent="-171450">
              <a:buFont typeface="Arial" panose="020B0604020202020204" pitchFamily="34" charset="0"/>
              <a:buChar char="•"/>
            </a:pPr>
            <a:r>
              <a:rPr lang="en-US" sz="1200" dirty="0"/>
              <a:t>A severely dehydrated body produces orange or dark-colored urine</a:t>
            </a:r>
          </a:p>
          <a:p>
            <a:pPr marL="171450" indent="-171450">
              <a:buFont typeface="Arial" panose="020B0604020202020204" pitchFamily="34" charset="0"/>
              <a:buChar char="•"/>
            </a:pPr>
            <a:endParaRPr lang="en-US" sz="1200" dirty="0"/>
          </a:p>
          <a:p>
            <a:r>
              <a:rPr lang="en-US" sz="1400" b="1" u="sng" dirty="0"/>
              <a:t>How much water?</a:t>
            </a:r>
          </a:p>
          <a:p>
            <a:pPr marL="171450" indent="-171450">
              <a:buFont typeface="Arial" panose="020B0604020202020204" pitchFamily="34" charset="0"/>
              <a:buChar char="•"/>
            </a:pPr>
            <a:r>
              <a:rPr lang="en-US" sz="1200" dirty="0"/>
              <a:t>Your body weight divided by 2 in ounces</a:t>
            </a:r>
          </a:p>
          <a:p>
            <a:pPr marL="171450" indent="-171450">
              <a:buFont typeface="Arial" panose="020B0604020202020204" pitchFamily="34" charset="0"/>
              <a:buChar char="•"/>
            </a:pPr>
            <a:r>
              <a:rPr lang="en-US" sz="1200" dirty="0"/>
              <a:t>Example: 200 Lb. person should drink at least 100 ounces per day</a:t>
            </a:r>
          </a:p>
          <a:p>
            <a:pPr marL="171450" indent="-171450">
              <a:buFont typeface="Arial" panose="020B0604020202020204" pitchFamily="34" charset="0"/>
              <a:buChar char="•"/>
            </a:pPr>
            <a:r>
              <a:rPr lang="en-US" sz="1200" dirty="0"/>
              <a:t>Add a pinch of salt to your water or on your tongue a couple of times</a:t>
            </a:r>
          </a:p>
          <a:p>
            <a:pPr marL="171450" indent="-171450">
              <a:buFont typeface="Arial" panose="020B0604020202020204" pitchFamily="34" charset="0"/>
              <a:buChar char="•"/>
            </a:pPr>
            <a:r>
              <a:rPr lang="en-US" sz="1200" dirty="0"/>
              <a:t>Start your day with 2 glass of water 30 min before breakfast and a glass 2 hours after a meal</a:t>
            </a:r>
          </a:p>
        </p:txBody>
      </p:sp>
      <p:sp>
        <p:nvSpPr>
          <p:cNvPr id="5" name="TextBox 4">
            <a:extLst>
              <a:ext uri="{FF2B5EF4-FFF2-40B4-BE49-F238E27FC236}">
                <a16:creationId xmlns:a16="http://schemas.microsoft.com/office/drawing/2014/main" id="{28C652A6-0374-9CEB-4EF1-5FA0B0E168A5}"/>
              </a:ext>
            </a:extLst>
          </p:cNvPr>
          <p:cNvSpPr txBox="1"/>
          <p:nvPr/>
        </p:nvSpPr>
        <p:spPr>
          <a:xfrm>
            <a:off x="717137" y="2590800"/>
            <a:ext cx="2926879" cy="41148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fontAlgn="base"/>
            <a:r>
              <a:rPr lang="en-US" sz="1400" b="1" i="0" u="sng" dirty="0">
                <a:solidFill>
                  <a:schemeClr val="bg1"/>
                </a:solidFill>
                <a:effectLst/>
                <a:latin typeface="+mj-lt"/>
              </a:rPr>
              <a:t>Symptoms of Chronic Dehydration: </a:t>
            </a:r>
          </a:p>
          <a:p>
            <a:pPr marL="171450" indent="-171450" fontAlgn="base">
              <a:buFont typeface="Arial" panose="020B0604020202020204" pitchFamily="34" charset="0"/>
              <a:buChar char="•"/>
            </a:pPr>
            <a:r>
              <a:rPr lang="en-US" sz="1100" b="0" i="0" dirty="0">
                <a:solidFill>
                  <a:schemeClr val="bg1"/>
                </a:solidFill>
                <a:effectLst/>
                <a:latin typeface="+mj-lt"/>
              </a:rPr>
              <a:t>Headaches and migraines</a:t>
            </a:r>
          </a:p>
          <a:p>
            <a:pPr marL="171450" indent="-171450" fontAlgn="base">
              <a:buFont typeface="Arial" panose="020B0604020202020204" pitchFamily="34" charset="0"/>
              <a:buChar char="•"/>
            </a:pPr>
            <a:r>
              <a:rPr lang="en-US" sz="1100" b="0" i="0" dirty="0">
                <a:solidFill>
                  <a:schemeClr val="bg1"/>
                </a:solidFill>
                <a:effectLst/>
                <a:latin typeface="+mj-lt"/>
              </a:rPr>
              <a:t>Fatigue and lethargy</a:t>
            </a:r>
          </a:p>
          <a:p>
            <a:pPr marL="171450" indent="-171450" fontAlgn="base">
              <a:buFont typeface="Arial" panose="020B0604020202020204" pitchFamily="34" charset="0"/>
              <a:buChar char="•"/>
            </a:pPr>
            <a:r>
              <a:rPr lang="en-US" sz="1100" b="0" i="0" dirty="0">
                <a:solidFill>
                  <a:schemeClr val="bg1"/>
                </a:solidFill>
                <a:effectLst/>
                <a:latin typeface="+mj-lt"/>
              </a:rPr>
              <a:t>Joint pain and arthritis</a:t>
            </a:r>
          </a:p>
          <a:p>
            <a:pPr marL="171450" indent="-171450" fontAlgn="base">
              <a:buFont typeface="Arial" panose="020B0604020202020204" pitchFamily="34" charset="0"/>
              <a:buChar char="•"/>
            </a:pPr>
            <a:r>
              <a:rPr lang="en-US" sz="1100" b="0" i="0" dirty="0">
                <a:solidFill>
                  <a:schemeClr val="bg1"/>
                </a:solidFill>
                <a:effectLst/>
                <a:latin typeface="+mj-lt"/>
              </a:rPr>
              <a:t>High and/or low blood pressure</a:t>
            </a:r>
          </a:p>
          <a:p>
            <a:pPr marL="171450" indent="-171450" fontAlgn="base">
              <a:buFont typeface="Arial" panose="020B0604020202020204" pitchFamily="34" charset="0"/>
              <a:buChar char="•"/>
            </a:pPr>
            <a:r>
              <a:rPr lang="en-US" sz="1100" b="0" i="0" dirty="0">
                <a:solidFill>
                  <a:schemeClr val="bg1"/>
                </a:solidFill>
                <a:effectLst/>
                <a:latin typeface="+mj-lt"/>
              </a:rPr>
              <a:t>Digestive disorders such as heartburn and constipation</a:t>
            </a:r>
          </a:p>
          <a:p>
            <a:pPr marL="171450" indent="-171450" fontAlgn="base">
              <a:buFont typeface="Arial" panose="020B0604020202020204" pitchFamily="34" charset="0"/>
              <a:buChar char="•"/>
            </a:pPr>
            <a:r>
              <a:rPr lang="en-US" sz="1100" b="0" i="0" dirty="0">
                <a:solidFill>
                  <a:schemeClr val="bg1"/>
                </a:solidFill>
                <a:effectLst/>
                <a:latin typeface="+mj-lt"/>
              </a:rPr>
              <a:t>Skin problems, dry, flaky skin</a:t>
            </a:r>
          </a:p>
          <a:p>
            <a:pPr marL="171450" indent="-171450" fontAlgn="base">
              <a:buFont typeface="Arial" panose="020B0604020202020204" pitchFamily="34" charset="0"/>
              <a:buChar char="•"/>
            </a:pPr>
            <a:r>
              <a:rPr lang="en-US" sz="1100" b="0" i="0" dirty="0">
                <a:solidFill>
                  <a:schemeClr val="bg1"/>
                </a:solidFill>
                <a:effectLst/>
                <a:latin typeface="+mj-lt"/>
              </a:rPr>
              <a:t>Depression and anxiety</a:t>
            </a:r>
          </a:p>
          <a:p>
            <a:pPr marL="171450" indent="-171450" fontAlgn="base">
              <a:buFont typeface="Arial" panose="020B0604020202020204" pitchFamily="34" charset="0"/>
              <a:buChar char="•"/>
            </a:pPr>
            <a:r>
              <a:rPr lang="en-US" sz="1100" b="0" i="0" dirty="0">
                <a:solidFill>
                  <a:schemeClr val="bg1"/>
                </a:solidFill>
                <a:effectLst/>
                <a:latin typeface="+mj-lt"/>
              </a:rPr>
              <a:t>Dry mouth and throat</a:t>
            </a:r>
          </a:p>
          <a:p>
            <a:pPr marL="171450" indent="-171450" fontAlgn="base">
              <a:buFont typeface="Arial" panose="020B0604020202020204" pitchFamily="34" charset="0"/>
              <a:buChar char="•"/>
            </a:pPr>
            <a:r>
              <a:rPr lang="en-US" sz="1100" b="0" i="0" dirty="0">
                <a:solidFill>
                  <a:schemeClr val="bg1"/>
                </a:solidFill>
                <a:effectLst/>
                <a:latin typeface="+mj-lt"/>
              </a:rPr>
              <a:t>Bad breath</a:t>
            </a:r>
          </a:p>
          <a:p>
            <a:pPr marL="171450" indent="-171450" fontAlgn="base">
              <a:buFont typeface="Arial" panose="020B0604020202020204" pitchFamily="34" charset="0"/>
              <a:buChar char="•"/>
            </a:pPr>
            <a:r>
              <a:rPr lang="en-US" sz="1100" b="0" i="0" dirty="0">
                <a:solidFill>
                  <a:schemeClr val="bg1"/>
                </a:solidFill>
                <a:effectLst/>
                <a:latin typeface="+mj-lt"/>
              </a:rPr>
              <a:t>Reduced sweating</a:t>
            </a:r>
          </a:p>
          <a:p>
            <a:pPr marL="171450" indent="-171450" fontAlgn="base">
              <a:buFont typeface="Arial" panose="020B0604020202020204" pitchFamily="34" charset="0"/>
              <a:buChar char="•"/>
            </a:pPr>
            <a:r>
              <a:rPr lang="en-US" sz="1100" b="0" i="0" dirty="0">
                <a:solidFill>
                  <a:schemeClr val="bg1"/>
                </a:solidFill>
                <a:effectLst/>
                <a:latin typeface="+mj-lt"/>
              </a:rPr>
              <a:t>Dark yellow or amber-colored urine</a:t>
            </a:r>
          </a:p>
          <a:p>
            <a:pPr marL="171450" indent="-171450" fontAlgn="base">
              <a:buFont typeface="Arial" panose="020B0604020202020204" pitchFamily="34" charset="0"/>
              <a:buChar char="•"/>
            </a:pPr>
            <a:r>
              <a:rPr lang="en-US" sz="1100" b="0" i="0" dirty="0">
                <a:solidFill>
                  <a:schemeClr val="bg1"/>
                </a:solidFill>
                <a:effectLst/>
                <a:latin typeface="+mj-lt"/>
              </a:rPr>
              <a:t>Infrequent urination</a:t>
            </a:r>
          </a:p>
          <a:p>
            <a:pPr marL="171450" indent="-171450" fontAlgn="base">
              <a:buFont typeface="Arial" panose="020B0604020202020204" pitchFamily="34" charset="0"/>
              <a:buChar char="•"/>
            </a:pPr>
            <a:r>
              <a:rPr lang="en-US" sz="1100" b="0" i="0" dirty="0">
                <a:solidFill>
                  <a:schemeClr val="bg1"/>
                </a:solidFill>
                <a:effectLst/>
                <a:latin typeface="+mj-lt"/>
              </a:rPr>
              <a:t>Sunken eyes</a:t>
            </a:r>
          </a:p>
          <a:p>
            <a:pPr marL="171450" indent="-171450" fontAlgn="base">
              <a:buFont typeface="Arial" panose="020B0604020202020204" pitchFamily="34" charset="0"/>
              <a:buChar char="•"/>
            </a:pPr>
            <a:r>
              <a:rPr lang="en-US" sz="1100" b="0" i="0" dirty="0">
                <a:solidFill>
                  <a:schemeClr val="bg1"/>
                </a:solidFill>
                <a:effectLst/>
                <a:latin typeface="+mj-lt"/>
              </a:rPr>
              <a:t>Muscle cramps</a:t>
            </a:r>
          </a:p>
          <a:p>
            <a:pPr marL="171450" indent="-171450" fontAlgn="base">
              <a:buFont typeface="Arial" panose="020B0604020202020204" pitchFamily="34" charset="0"/>
              <a:buChar char="•"/>
            </a:pPr>
            <a:r>
              <a:rPr lang="en-US" sz="1100" b="0" i="0" dirty="0">
                <a:solidFill>
                  <a:schemeClr val="bg1"/>
                </a:solidFill>
                <a:effectLst/>
                <a:latin typeface="+mj-lt"/>
              </a:rPr>
              <a:t>Rapid heartbeat</a:t>
            </a:r>
          </a:p>
          <a:p>
            <a:pPr marL="171450" indent="-171450" fontAlgn="base">
              <a:buFont typeface="Arial" panose="020B0604020202020204" pitchFamily="34" charset="0"/>
              <a:buChar char="•"/>
            </a:pPr>
            <a:r>
              <a:rPr lang="en-US" sz="1100" b="0" i="0" dirty="0">
                <a:solidFill>
                  <a:schemeClr val="bg1"/>
                </a:solidFill>
                <a:effectLst/>
                <a:latin typeface="+mj-lt"/>
              </a:rPr>
              <a:t>Dizziness or lightheadedness</a:t>
            </a:r>
          </a:p>
          <a:p>
            <a:pPr marL="171450" indent="-171450" fontAlgn="base">
              <a:buFont typeface="Arial" panose="020B0604020202020204" pitchFamily="34" charset="0"/>
              <a:buChar char="•"/>
            </a:pPr>
            <a:r>
              <a:rPr lang="en-US" sz="1100" b="0" i="0" dirty="0">
                <a:solidFill>
                  <a:schemeClr val="bg1"/>
                </a:solidFill>
                <a:effectLst/>
                <a:latin typeface="+mj-lt"/>
              </a:rPr>
              <a:t>Confusion or difficulty concentrating</a:t>
            </a:r>
          </a:p>
          <a:p>
            <a:pPr marL="171450" indent="-171450" fontAlgn="base">
              <a:buFont typeface="Arial" panose="020B0604020202020204" pitchFamily="34" charset="0"/>
              <a:buChar char="•"/>
            </a:pPr>
            <a:r>
              <a:rPr lang="en-US" sz="1100" b="0" i="0" dirty="0">
                <a:solidFill>
                  <a:schemeClr val="bg1"/>
                </a:solidFill>
                <a:effectLst/>
                <a:latin typeface="+mj-lt"/>
              </a:rPr>
              <a:t>Irritability or mood swings</a:t>
            </a:r>
          </a:p>
          <a:p>
            <a:pPr marL="171450" indent="-171450" fontAlgn="base">
              <a:buFont typeface="Arial" panose="020B0604020202020204" pitchFamily="34" charset="0"/>
              <a:buChar char="•"/>
            </a:pPr>
            <a:r>
              <a:rPr lang="en-US" sz="1100" b="0" i="0" dirty="0">
                <a:solidFill>
                  <a:schemeClr val="bg1"/>
                </a:solidFill>
                <a:effectLst/>
                <a:latin typeface="+mj-lt"/>
              </a:rPr>
              <a:t>Sugar cravings</a:t>
            </a:r>
          </a:p>
          <a:p>
            <a:pPr marL="171450" indent="-171450" fontAlgn="base">
              <a:buFont typeface="Arial" panose="020B0604020202020204" pitchFamily="34" charset="0"/>
              <a:buChar char="•"/>
            </a:pPr>
            <a:r>
              <a:rPr lang="en-US" sz="1100" b="0" i="0" dirty="0">
                <a:solidFill>
                  <a:schemeClr val="bg1"/>
                </a:solidFill>
                <a:effectLst/>
                <a:latin typeface="+mj-lt"/>
              </a:rPr>
              <a:t>Weight gain or difficulty losing weight</a:t>
            </a:r>
          </a:p>
          <a:p>
            <a:pPr marL="171450" indent="-171450" fontAlgn="base">
              <a:buFont typeface="Arial" panose="020B0604020202020204" pitchFamily="34" charset="0"/>
              <a:buChar char="•"/>
            </a:pPr>
            <a:r>
              <a:rPr lang="en-US" sz="1100" b="0" i="0" dirty="0">
                <a:solidFill>
                  <a:schemeClr val="bg1"/>
                </a:solidFill>
                <a:effectLst/>
                <a:latin typeface="+mj-lt"/>
              </a:rPr>
              <a:t>Constipation or hard stools</a:t>
            </a:r>
          </a:p>
        </p:txBody>
      </p:sp>
      <p:sp>
        <p:nvSpPr>
          <p:cNvPr id="10" name="TextBox 9">
            <a:extLst>
              <a:ext uri="{FF2B5EF4-FFF2-40B4-BE49-F238E27FC236}">
                <a16:creationId xmlns:a16="http://schemas.microsoft.com/office/drawing/2014/main" id="{15931A6A-11B2-ED16-7F90-0FFF96909BC6}"/>
              </a:ext>
            </a:extLst>
          </p:cNvPr>
          <p:cNvSpPr txBox="1"/>
          <p:nvPr/>
        </p:nvSpPr>
        <p:spPr>
          <a:xfrm>
            <a:off x="3803237" y="2590800"/>
            <a:ext cx="2926879" cy="41148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indent="-171450" fontAlgn="base">
              <a:buFont typeface="Arial" panose="020B0604020202020204" pitchFamily="34" charset="0"/>
              <a:buChar char="•"/>
            </a:pPr>
            <a:r>
              <a:rPr lang="en-US" sz="1100" b="0" i="0" dirty="0">
                <a:solidFill>
                  <a:schemeClr val="bg1"/>
                </a:solidFill>
                <a:effectLst/>
                <a:latin typeface="+mj-lt"/>
              </a:rPr>
              <a:t>Feeling cold or having cold hands and feet</a:t>
            </a:r>
          </a:p>
          <a:p>
            <a:pPr marL="171450" indent="-171450" fontAlgn="base">
              <a:buFont typeface="Arial" panose="020B0604020202020204" pitchFamily="34" charset="0"/>
              <a:buChar char="•"/>
            </a:pPr>
            <a:r>
              <a:rPr lang="en-US" sz="1100" b="0" i="0" dirty="0">
                <a:solidFill>
                  <a:schemeClr val="bg1"/>
                </a:solidFill>
                <a:effectLst/>
                <a:latin typeface="+mj-lt"/>
              </a:rPr>
              <a:t>Dry, brittle hair and nails</a:t>
            </a:r>
          </a:p>
          <a:p>
            <a:pPr marL="171450" indent="-171450" fontAlgn="base">
              <a:buFont typeface="Arial" panose="020B0604020202020204" pitchFamily="34" charset="0"/>
              <a:buChar char="•"/>
            </a:pPr>
            <a:r>
              <a:rPr lang="en-US" sz="1100" b="0" i="0" dirty="0">
                <a:solidFill>
                  <a:schemeClr val="bg1"/>
                </a:solidFill>
                <a:effectLst/>
                <a:latin typeface="+mj-lt"/>
              </a:rPr>
              <a:t>Frequent infections or weakened immune system</a:t>
            </a:r>
          </a:p>
          <a:p>
            <a:pPr marL="171450" indent="-171450" fontAlgn="base">
              <a:buFont typeface="Arial" panose="020B0604020202020204" pitchFamily="34" charset="0"/>
              <a:buChar char="•"/>
            </a:pPr>
            <a:r>
              <a:rPr lang="en-US" sz="1100" b="0" i="0" dirty="0">
                <a:solidFill>
                  <a:schemeClr val="bg1"/>
                </a:solidFill>
                <a:effectLst/>
                <a:latin typeface="+mj-lt"/>
              </a:rPr>
              <a:t>Joint stiffness or pain</a:t>
            </a:r>
          </a:p>
          <a:p>
            <a:pPr marL="171450" indent="-171450" fontAlgn="base">
              <a:buFont typeface="Arial" panose="020B0604020202020204" pitchFamily="34" charset="0"/>
              <a:buChar char="•"/>
            </a:pPr>
            <a:r>
              <a:rPr lang="en-US" sz="1100" b="0" i="0" dirty="0">
                <a:solidFill>
                  <a:schemeClr val="bg1"/>
                </a:solidFill>
                <a:effectLst/>
                <a:latin typeface="+mj-lt"/>
              </a:rPr>
              <a:t>Reduced endurance or physical performance</a:t>
            </a:r>
          </a:p>
          <a:p>
            <a:pPr marL="171450" indent="-171450" fontAlgn="base">
              <a:buFont typeface="Arial" panose="020B0604020202020204" pitchFamily="34" charset="0"/>
              <a:buChar char="•"/>
            </a:pPr>
            <a:r>
              <a:rPr lang="en-US" sz="1100" b="0" i="0" dirty="0">
                <a:solidFill>
                  <a:schemeClr val="bg1"/>
                </a:solidFill>
                <a:effectLst/>
                <a:latin typeface="+mj-lt"/>
              </a:rPr>
              <a:t>Dark circles under the eyes</a:t>
            </a:r>
          </a:p>
          <a:p>
            <a:pPr marL="171450" indent="-171450" fontAlgn="base">
              <a:buFont typeface="Arial" panose="020B0604020202020204" pitchFamily="34" charset="0"/>
              <a:buChar char="•"/>
            </a:pPr>
            <a:r>
              <a:rPr lang="en-US" sz="1100" b="0" i="0" dirty="0">
                <a:solidFill>
                  <a:schemeClr val="bg1"/>
                </a:solidFill>
                <a:effectLst/>
                <a:latin typeface="+mj-lt"/>
              </a:rPr>
              <a:t>Puffy eyes or eyelids</a:t>
            </a:r>
          </a:p>
          <a:p>
            <a:pPr marL="171450" indent="-171450" fontAlgn="base">
              <a:buFont typeface="Arial" panose="020B0604020202020204" pitchFamily="34" charset="0"/>
              <a:buChar char="•"/>
            </a:pPr>
            <a:r>
              <a:rPr lang="en-US" sz="1100" b="0" i="0" dirty="0">
                <a:solidFill>
                  <a:schemeClr val="bg1"/>
                </a:solidFill>
                <a:effectLst/>
                <a:latin typeface="+mj-lt"/>
              </a:rPr>
              <a:t>Digestive issues such as bloating or gas</a:t>
            </a:r>
          </a:p>
          <a:p>
            <a:pPr marL="171450" indent="-171450" fontAlgn="base">
              <a:buFont typeface="Arial" panose="020B0604020202020204" pitchFamily="34" charset="0"/>
              <a:buChar char="•"/>
            </a:pPr>
            <a:r>
              <a:rPr lang="en-US" sz="1100" b="0" i="0" dirty="0">
                <a:solidFill>
                  <a:schemeClr val="bg1"/>
                </a:solidFill>
                <a:effectLst/>
                <a:latin typeface="+mj-lt"/>
              </a:rPr>
              <a:t>Nausea or vomiting</a:t>
            </a:r>
          </a:p>
          <a:p>
            <a:pPr marL="171450" indent="-171450" fontAlgn="base">
              <a:buFont typeface="Arial" panose="020B0604020202020204" pitchFamily="34" charset="0"/>
              <a:buChar char="•"/>
            </a:pPr>
            <a:r>
              <a:rPr lang="en-US" sz="1100" b="0" i="0" dirty="0">
                <a:solidFill>
                  <a:schemeClr val="bg1"/>
                </a:solidFill>
                <a:effectLst/>
                <a:latin typeface="+mj-lt"/>
              </a:rPr>
              <a:t>Anxiety or panic attacks</a:t>
            </a:r>
          </a:p>
          <a:p>
            <a:pPr marL="171450" indent="-171450" fontAlgn="base">
              <a:buFont typeface="Arial" panose="020B0604020202020204" pitchFamily="34" charset="0"/>
              <a:buChar char="•"/>
            </a:pPr>
            <a:r>
              <a:rPr lang="en-US" sz="1100" b="0" i="0" dirty="0">
                <a:solidFill>
                  <a:schemeClr val="bg1"/>
                </a:solidFill>
                <a:effectLst/>
                <a:latin typeface="+mj-lt"/>
              </a:rPr>
              <a:t>Increased allergy symptoms</a:t>
            </a:r>
          </a:p>
          <a:p>
            <a:pPr marL="171450" indent="-171450" fontAlgn="base">
              <a:buFont typeface="Arial" panose="020B0604020202020204" pitchFamily="34" charset="0"/>
              <a:buChar char="•"/>
            </a:pPr>
            <a:r>
              <a:rPr lang="en-US" sz="1100" b="0" i="0" dirty="0">
                <a:solidFill>
                  <a:schemeClr val="bg1"/>
                </a:solidFill>
                <a:effectLst/>
                <a:latin typeface="+mj-lt"/>
              </a:rPr>
              <a:t>Tingling in the hands and feet</a:t>
            </a:r>
          </a:p>
          <a:p>
            <a:pPr marL="171450" indent="-171450" fontAlgn="base">
              <a:buFont typeface="Arial" panose="020B0604020202020204" pitchFamily="34" charset="0"/>
              <a:buChar char="•"/>
            </a:pPr>
            <a:r>
              <a:rPr lang="en-US" sz="1100" b="0" i="0" dirty="0">
                <a:solidFill>
                  <a:schemeClr val="bg1"/>
                </a:solidFill>
                <a:effectLst/>
                <a:latin typeface="+mj-lt"/>
              </a:rPr>
              <a:t>Poor kidney function or kidney stones</a:t>
            </a:r>
          </a:p>
          <a:p>
            <a:pPr marL="171450" indent="-171450" fontAlgn="base">
              <a:buFont typeface="Arial" panose="020B0604020202020204" pitchFamily="34" charset="0"/>
              <a:buChar char="•"/>
            </a:pPr>
            <a:r>
              <a:rPr lang="en-US" sz="1100" b="0" i="0" dirty="0">
                <a:solidFill>
                  <a:schemeClr val="bg1"/>
                </a:solidFill>
                <a:effectLst/>
                <a:latin typeface="+mj-lt"/>
              </a:rPr>
              <a:t>Elevated cholesterol levels</a:t>
            </a:r>
          </a:p>
          <a:p>
            <a:pPr marL="171450" indent="-171450" fontAlgn="base">
              <a:buFont typeface="Arial" panose="020B0604020202020204" pitchFamily="34" charset="0"/>
              <a:buChar char="•"/>
            </a:pPr>
            <a:r>
              <a:rPr lang="en-US" sz="1100" b="0" i="0" dirty="0">
                <a:solidFill>
                  <a:schemeClr val="bg1"/>
                </a:solidFill>
                <a:effectLst/>
                <a:latin typeface="+mj-lt"/>
              </a:rPr>
              <a:t>Premature aging</a:t>
            </a:r>
          </a:p>
          <a:p>
            <a:pPr marL="171450" indent="-171450" fontAlgn="base">
              <a:buFont typeface="Arial" panose="020B0604020202020204" pitchFamily="34" charset="0"/>
              <a:buChar char="•"/>
            </a:pPr>
            <a:r>
              <a:rPr lang="en-US" sz="1100" b="0" i="0" dirty="0">
                <a:solidFill>
                  <a:schemeClr val="bg1"/>
                </a:solidFill>
                <a:effectLst/>
                <a:latin typeface="+mj-lt"/>
              </a:rPr>
              <a:t>Dry or sticky eyes</a:t>
            </a:r>
          </a:p>
          <a:p>
            <a:pPr marL="171450" indent="-171450" fontAlgn="base">
              <a:buFont typeface="Arial" panose="020B0604020202020204" pitchFamily="34" charset="0"/>
              <a:buChar char="•"/>
            </a:pPr>
            <a:r>
              <a:rPr lang="en-US" sz="1100" b="0" i="0" dirty="0">
                <a:solidFill>
                  <a:schemeClr val="bg1"/>
                </a:solidFill>
                <a:effectLst/>
                <a:latin typeface="+mj-lt"/>
              </a:rPr>
              <a:t>Difficulty swallowing</a:t>
            </a:r>
          </a:p>
          <a:p>
            <a:pPr marL="171450" indent="-171450" fontAlgn="base">
              <a:buFont typeface="Arial" panose="020B0604020202020204" pitchFamily="34" charset="0"/>
              <a:buChar char="•"/>
            </a:pPr>
            <a:r>
              <a:rPr lang="en-US" sz="1100" b="0" i="0" dirty="0">
                <a:solidFill>
                  <a:schemeClr val="bg1"/>
                </a:solidFill>
                <a:effectLst/>
                <a:latin typeface="+mj-lt"/>
              </a:rPr>
              <a:t>Frequent headaches</a:t>
            </a:r>
          </a:p>
          <a:p>
            <a:pPr marL="171450" indent="-171450" fontAlgn="base">
              <a:buFont typeface="Arial" panose="020B0604020202020204" pitchFamily="34" charset="0"/>
              <a:buChar char="•"/>
            </a:pPr>
            <a:r>
              <a:rPr lang="en-US" sz="1100" b="0" i="0" dirty="0">
                <a:solidFill>
                  <a:schemeClr val="bg1"/>
                </a:solidFill>
                <a:effectLst/>
                <a:latin typeface="+mj-lt"/>
              </a:rPr>
              <a:t>Fatigue or feeling sluggish</a:t>
            </a:r>
          </a:p>
          <a:p>
            <a:pPr marL="171450" indent="-171450" fontAlgn="base">
              <a:buFont typeface="Arial" panose="020B0604020202020204" pitchFamily="34" charset="0"/>
              <a:buChar char="•"/>
            </a:pPr>
            <a:r>
              <a:rPr lang="en-US" sz="1100" b="0" i="0" dirty="0">
                <a:solidFill>
                  <a:schemeClr val="bg1"/>
                </a:solidFill>
                <a:effectLst/>
                <a:latin typeface="+mj-lt"/>
              </a:rPr>
              <a:t>Hunger pangs mistaken for thirst</a:t>
            </a:r>
          </a:p>
          <a:p>
            <a:pPr marL="171450" indent="-171450" fontAlgn="base">
              <a:buFont typeface="Arial" panose="020B0604020202020204" pitchFamily="34" charset="0"/>
              <a:buChar char="•"/>
            </a:pPr>
            <a:r>
              <a:rPr lang="en-US" sz="1100" b="0" i="0" dirty="0">
                <a:solidFill>
                  <a:schemeClr val="bg1"/>
                </a:solidFill>
                <a:effectLst/>
                <a:latin typeface="+mj-lt"/>
              </a:rPr>
              <a:t>Decreased urine output despite adequate fluid intake</a:t>
            </a:r>
          </a:p>
          <a:p>
            <a:pPr marL="171450" indent="-171450" fontAlgn="base">
              <a:buFont typeface="Arial" panose="020B0604020202020204" pitchFamily="34" charset="0"/>
              <a:buChar char="•"/>
            </a:pPr>
            <a:r>
              <a:rPr lang="en-US" sz="1100" b="0" i="0" dirty="0">
                <a:solidFill>
                  <a:schemeClr val="bg1"/>
                </a:solidFill>
                <a:effectLst/>
                <a:latin typeface="+mj-lt"/>
              </a:rPr>
              <a:t>Fainting spells</a:t>
            </a:r>
            <a:endParaRPr lang="en-US" sz="1000" b="0" i="0" dirty="0">
              <a:solidFill>
                <a:schemeClr val="bg1"/>
              </a:solidFill>
              <a:effectLst/>
              <a:latin typeface="+mj-lt"/>
            </a:endParaRPr>
          </a:p>
        </p:txBody>
      </p:sp>
    </p:spTree>
    <p:extLst>
      <p:ext uri="{BB962C8B-B14F-4D97-AF65-F5344CB8AC3E}">
        <p14:creationId xmlns:p14="http://schemas.microsoft.com/office/powerpoint/2010/main" val="17605612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539877"/>
            <a:ext cx="9448800" cy="4586288"/>
          </a:xfrm>
        </p:spPr>
        <p:txBody>
          <a:bodyPr>
            <a:normAutofit/>
          </a:bodyPr>
          <a:lstStyle/>
          <a:p>
            <a:pPr marL="0" indent="0">
              <a:buNone/>
            </a:pPr>
            <a:r>
              <a:rPr lang="en-US" sz="2000" b="1" dirty="0"/>
              <a:t>Chris Van </a:t>
            </a:r>
            <a:r>
              <a:rPr lang="en-US" sz="2000" b="1" dirty="0" err="1"/>
              <a:t>Tulleken</a:t>
            </a:r>
            <a:endParaRPr lang="en-US" sz="2000" b="1" dirty="0"/>
          </a:p>
          <a:p>
            <a:pPr lvl="1">
              <a:buFont typeface="Calibri" panose="020F0502020204030204" pitchFamily="34" charset="0"/>
              <a:buChar char="—"/>
            </a:pPr>
            <a:r>
              <a:rPr lang="en-US" sz="1600" dirty="0"/>
              <a:t>Ultra-Processed People: The Science Behind Food That Isn't Food</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More on Nutrition</a:t>
            </a:r>
            <a:br>
              <a:rPr lang="en-US" sz="4300" b="1" dirty="0"/>
            </a:br>
            <a:r>
              <a:rPr lang="en-US" sz="2700" dirty="0"/>
              <a:t>(UPF – Ultra Processed Food) </a:t>
            </a:r>
            <a:endParaRPr lang="en-US" sz="4300" dirty="0"/>
          </a:p>
        </p:txBody>
      </p:sp>
      <p:sp>
        <p:nvSpPr>
          <p:cNvPr id="7" name="Slide Number Placeholder 6"/>
          <p:cNvSpPr>
            <a:spLocks noGrp="1"/>
          </p:cNvSpPr>
          <p:nvPr>
            <p:ph type="sldNum" sz="quarter" idx="12"/>
          </p:nvPr>
        </p:nvSpPr>
        <p:spPr/>
        <p:txBody>
          <a:bodyPr/>
          <a:lstStyle/>
          <a:p>
            <a:fld id="{7C4A7A4F-25D2-44C7-8F60-E6F823069186}" type="slidenum">
              <a:rPr lang="en-US" smtClean="0"/>
              <a:pPr/>
              <a:t>68</a:t>
            </a:fld>
            <a:r>
              <a:rPr lang="en-US" dirty="0"/>
              <a:t> of 132</a:t>
            </a:r>
          </a:p>
        </p:txBody>
      </p:sp>
      <p:pic>
        <p:nvPicPr>
          <p:cNvPr id="4" name="Picture 2">
            <a:extLst>
              <a:ext uri="{FF2B5EF4-FFF2-40B4-BE49-F238E27FC236}">
                <a16:creationId xmlns:a16="http://schemas.microsoft.com/office/drawing/2014/main" id="{59DB3022-F8DF-CC02-CAF3-6EC273547A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61097" y="2041189"/>
            <a:ext cx="1204390"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CC644A9-3F31-3BD3-3F9D-A16C937283A1}"/>
              </a:ext>
            </a:extLst>
          </p:cNvPr>
          <p:cNvSpPr txBox="1"/>
          <p:nvPr/>
        </p:nvSpPr>
        <p:spPr>
          <a:xfrm>
            <a:off x="814255" y="2256576"/>
            <a:ext cx="4114800" cy="452431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lvl="0" indent="-171450">
              <a:buFont typeface="Arial" panose="020B0604020202020204" pitchFamily="34" charset="0"/>
              <a:buChar char="•"/>
            </a:pPr>
            <a:r>
              <a:rPr lang="en-US" sz="1200" dirty="0"/>
              <a:t>If it's wrapped in plastic and has at least one ingredient that you wouldn't usually find in a standard home kitchen, it's UPF</a:t>
            </a:r>
          </a:p>
          <a:p>
            <a:pPr marL="171450" lvl="0" indent="-171450">
              <a:buFont typeface="Arial" panose="020B0604020202020204" pitchFamily="34" charset="0"/>
              <a:buChar char="•"/>
            </a:pPr>
            <a:r>
              <a:rPr lang="en-US" sz="1200" dirty="0"/>
              <a:t>Almost every food that comes with a health claim on the packet is a UPF</a:t>
            </a:r>
          </a:p>
          <a:p>
            <a:pPr marL="171450" lvl="0" indent="-171450">
              <a:buFont typeface="Arial" panose="020B0604020202020204" pitchFamily="34" charset="0"/>
              <a:buChar char="•"/>
            </a:pPr>
            <a:r>
              <a:rPr lang="en-US" sz="1200" dirty="0"/>
              <a:t>UPF damages the human body and increases the rates of cancer, metabolic disease and mental illness</a:t>
            </a:r>
          </a:p>
          <a:p>
            <a:pPr marL="171450" lvl="0" indent="-171450">
              <a:buFont typeface="Arial" panose="020B0604020202020204" pitchFamily="34" charset="0"/>
              <a:buChar char="•"/>
            </a:pPr>
            <a:r>
              <a:rPr lang="en-US" sz="1200" dirty="0"/>
              <a:t>Somehow the food environment- the UPF- somehow resets the thermostat or bypasses it, or perhaps just breaks it completely </a:t>
            </a:r>
          </a:p>
          <a:p>
            <a:pPr marL="171450" lvl="0" indent="-171450">
              <a:buFont typeface="Arial" panose="020B0604020202020204" pitchFamily="34" charset="0"/>
              <a:buChar char="•"/>
            </a:pPr>
            <a:r>
              <a:rPr lang="en-US" sz="1200" dirty="0"/>
              <a:t>New UPF food environment is affecting our ability to self-regulate</a:t>
            </a:r>
          </a:p>
          <a:p>
            <a:pPr marL="171450" lvl="0" indent="-171450">
              <a:buFont typeface="Arial" panose="020B0604020202020204" pitchFamily="34" charset="0"/>
              <a:buChar char="•"/>
            </a:pPr>
            <a:r>
              <a:rPr lang="en-US" sz="1200" dirty="0"/>
              <a:t>Most UPF is not food, it's an industrially produced edible substance </a:t>
            </a:r>
          </a:p>
          <a:p>
            <a:pPr marL="171450" lvl="0" indent="-171450">
              <a:buFont typeface="Arial" panose="020B0604020202020204" pitchFamily="34" charset="0"/>
              <a:buChar char="•"/>
            </a:pPr>
            <a:r>
              <a:rPr lang="en-US" sz="1200" dirty="0"/>
              <a:t>A high UPF diet is linked to more deaths globally than tobacco, high blood pressure or any other health risk; 22 percent of all deaths</a:t>
            </a:r>
          </a:p>
          <a:p>
            <a:pPr marL="171450" lvl="0" indent="-171450">
              <a:buFont typeface="Arial" panose="020B0604020202020204" pitchFamily="34" charset="0"/>
              <a:buChar char="•"/>
            </a:pPr>
            <a:r>
              <a:rPr lang="en-US" sz="1200" dirty="0"/>
              <a:t>Flavorings signal that something is UPF, and the need for flavoring tells us a lot about some of the way UPF does us harm</a:t>
            </a:r>
          </a:p>
          <a:p>
            <a:pPr marL="171450" lvl="0" indent="-171450">
              <a:buFont typeface="Arial" panose="020B0604020202020204" pitchFamily="34" charset="0"/>
              <a:buChar char="•"/>
            </a:pPr>
            <a:r>
              <a:rPr lang="en-US" sz="1200" dirty="0"/>
              <a:t>The flavor industry is literally regulating itself</a:t>
            </a:r>
          </a:p>
          <a:p>
            <a:pPr marL="171450" lvl="0" indent="-171450">
              <a:buFont typeface="Arial" panose="020B0604020202020204" pitchFamily="34" charset="0"/>
              <a:buChar char="•"/>
            </a:pPr>
            <a:r>
              <a:rPr lang="en-US" sz="1200" dirty="0"/>
              <a:t>If a product contains palm oil, it is UPF and the same argument could be made for all RBD (refined,  bleached, and deodorizer) oil</a:t>
            </a:r>
          </a:p>
        </p:txBody>
      </p:sp>
      <p:sp>
        <p:nvSpPr>
          <p:cNvPr id="8" name="TextBox 7">
            <a:extLst>
              <a:ext uri="{FF2B5EF4-FFF2-40B4-BE49-F238E27FC236}">
                <a16:creationId xmlns:a16="http://schemas.microsoft.com/office/drawing/2014/main" id="{8047F81C-7EF7-89CD-59FE-886C9E1FD2C6}"/>
              </a:ext>
            </a:extLst>
          </p:cNvPr>
          <p:cNvSpPr txBox="1"/>
          <p:nvPr/>
        </p:nvSpPr>
        <p:spPr>
          <a:xfrm>
            <a:off x="8408812" y="4072457"/>
            <a:ext cx="3108960" cy="270843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lvl="0"/>
            <a:r>
              <a:rPr lang="en-US" sz="1400" b="1" u="sng" dirty="0"/>
              <a:t>Additive anxiety:</a:t>
            </a:r>
          </a:p>
          <a:p>
            <a:pPr marL="171450" lvl="0" indent="-171450">
              <a:buFont typeface="Arial" panose="020B0604020202020204" pitchFamily="34" charset="0"/>
              <a:buChar char="•"/>
            </a:pPr>
            <a:r>
              <a:rPr lang="en-US" sz="1200" dirty="0"/>
              <a:t>There are thousands of these additives </a:t>
            </a:r>
          </a:p>
          <a:p>
            <a:pPr marL="171450" lvl="0" indent="-171450">
              <a:buFont typeface="Arial" panose="020B0604020202020204" pitchFamily="34" charset="0"/>
              <a:buChar char="•"/>
            </a:pPr>
            <a:r>
              <a:rPr lang="en-US" sz="1200" dirty="0"/>
              <a:t>Flavors, flavor enhancers, colors, emulsifiers, artificial sweeteners, thickeners, humectants, stabilizers, acidity regulators, preservatives, antioxidants, foaming agents, chelating agents, bleaching agents, leavening agents, clarifying agents and so on</a:t>
            </a:r>
          </a:p>
          <a:p>
            <a:pPr marL="171450" lvl="0" indent="-171450">
              <a:buFont typeface="Arial" panose="020B0604020202020204" pitchFamily="34" charset="0"/>
              <a:buChar char="•"/>
            </a:pPr>
            <a:r>
              <a:rPr lang="en-US" sz="1200" dirty="0"/>
              <a:t>Polysorbate 80, carboxymethylcellulose</a:t>
            </a:r>
          </a:p>
          <a:p>
            <a:pPr marL="171450" lvl="0" indent="-171450">
              <a:buFont typeface="Arial" panose="020B0604020202020204" pitchFamily="34" charset="0"/>
              <a:buChar char="•"/>
            </a:pPr>
            <a:r>
              <a:rPr lang="en-US" sz="1200" dirty="0"/>
              <a:t>Perfluorooctanoic acid (PFOA)</a:t>
            </a:r>
          </a:p>
          <a:p>
            <a:pPr marL="171450" lvl="0" indent="-171450">
              <a:buFont typeface="Arial" panose="020B0604020202020204" pitchFamily="34" charset="0"/>
              <a:buChar char="•"/>
            </a:pPr>
            <a:r>
              <a:rPr lang="en-US" sz="1200" dirty="0"/>
              <a:t>'Forever chemicals'</a:t>
            </a:r>
          </a:p>
          <a:p>
            <a:pPr marL="171450" lvl="0" indent="-171450">
              <a:buFont typeface="Arial" panose="020B0604020202020204" pitchFamily="34" charset="0"/>
              <a:buChar char="•"/>
            </a:pPr>
            <a:r>
              <a:rPr lang="en-US" sz="1200" dirty="0"/>
              <a:t>Xanthan gum</a:t>
            </a:r>
          </a:p>
          <a:p>
            <a:pPr marL="171450" lvl="0" indent="-171450">
              <a:buFont typeface="Arial" panose="020B0604020202020204" pitchFamily="34" charset="0"/>
              <a:buChar char="•"/>
            </a:pPr>
            <a:r>
              <a:rPr lang="en-US" sz="1200" dirty="0"/>
              <a:t>Dimethylpolysiloxane (food additive E900)</a:t>
            </a:r>
          </a:p>
        </p:txBody>
      </p:sp>
      <p:sp>
        <p:nvSpPr>
          <p:cNvPr id="9" name="TextBox 8">
            <a:extLst>
              <a:ext uri="{FF2B5EF4-FFF2-40B4-BE49-F238E27FC236}">
                <a16:creationId xmlns:a16="http://schemas.microsoft.com/office/drawing/2014/main" id="{3D4876BE-37C4-8F39-AD9F-00C815E15AFF}"/>
              </a:ext>
            </a:extLst>
          </p:cNvPr>
          <p:cNvSpPr txBox="1"/>
          <p:nvPr/>
        </p:nvSpPr>
        <p:spPr>
          <a:xfrm>
            <a:off x="5105400" y="3487682"/>
            <a:ext cx="3108960" cy="329320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lvl="0"/>
            <a:r>
              <a:rPr lang="en-US" sz="1400" b="1" u="sng" dirty="0"/>
              <a:t>Increased UPF intake is strongly associated with an increased risk of:</a:t>
            </a:r>
          </a:p>
          <a:p>
            <a:pPr marL="171450" indent="-171450">
              <a:buFont typeface="Arial" panose="020B0604020202020204" pitchFamily="34" charset="0"/>
              <a:buChar char="•"/>
            </a:pPr>
            <a:r>
              <a:rPr lang="en-US" sz="1200" dirty="0"/>
              <a:t>Death, so called all- cause mortality</a:t>
            </a:r>
          </a:p>
          <a:p>
            <a:pPr marL="171450" indent="-171450">
              <a:buFont typeface="Arial" panose="020B0604020202020204" pitchFamily="34" charset="0"/>
              <a:buChar char="•"/>
            </a:pPr>
            <a:r>
              <a:rPr lang="en-US" sz="1200" dirty="0"/>
              <a:t>Cardiovascular disease (strokes and heart attacks)</a:t>
            </a:r>
          </a:p>
          <a:p>
            <a:pPr marL="171450" indent="-171450">
              <a:buFont typeface="Arial" panose="020B0604020202020204" pitchFamily="34" charset="0"/>
              <a:buChar char="•"/>
            </a:pPr>
            <a:r>
              <a:rPr lang="en-US" sz="1200" dirty="0"/>
              <a:t>Cancer</a:t>
            </a:r>
          </a:p>
          <a:p>
            <a:pPr marL="171450" indent="-171450">
              <a:buFont typeface="Arial" panose="020B0604020202020204" pitchFamily="34" charset="0"/>
              <a:buChar char="•"/>
            </a:pPr>
            <a:r>
              <a:rPr lang="en-US" sz="1200" dirty="0"/>
              <a:t>Type 2 diabetes </a:t>
            </a:r>
          </a:p>
          <a:p>
            <a:pPr marL="171450" indent="-171450">
              <a:buFont typeface="Arial" panose="020B0604020202020204" pitchFamily="34" charset="0"/>
              <a:buChar char="•"/>
            </a:pPr>
            <a:r>
              <a:rPr lang="en-US" sz="1200" dirty="0"/>
              <a:t>High blood pressure </a:t>
            </a:r>
          </a:p>
          <a:p>
            <a:pPr marL="171450" indent="-171450">
              <a:buFont typeface="Arial" panose="020B0604020202020204" pitchFamily="34" charset="0"/>
              <a:buChar char="•"/>
            </a:pPr>
            <a:r>
              <a:rPr lang="en-US" sz="1200" dirty="0"/>
              <a:t>Fatty liver disease</a:t>
            </a:r>
          </a:p>
          <a:p>
            <a:pPr marL="171450" indent="-171450">
              <a:buFont typeface="Arial" panose="020B0604020202020204" pitchFamily="34" charset="0"/>
              <a:buChar char="•"/>
            </a:pPr>
            <a:r>
              <a:rPr lang="en-US" sz="1200" dirty="0"/>
              <a:t>Inflammatory bowel disease (ulcerative colitis and Crohn's disease)</a:t>
            </a:r>
          </a:p>
          <a:p>
            <a:pPr marL="171450" indent="-171450">
              <a:buFont typeface="Arial" panose="020B0604020202020204" pitchFamily="34" charset="0"/>
              <a:buChar char="•"/>
            </a:pPr>
            <a:r>
              <a:rPr lang="en-US" sz="1200" dirty="0"/>
              <a:t>Depression</a:t>
            </a:r>
          </a:p>
          <a:p>
            <a:pPr marL="171450" indent="-171450">
              <a:buFont typeface="Arial" panose="020B0604020202020204" pitchFamily="34" charset="0"/>
              <a:buChar char="•"/>
            </a:pPr>
            <a:r>
              <a:rPr lang="en-US" sz="1200" dirty="0"/>
              <a:t>Worse blood fat profile</a:t>
            </a:r>
          </a:p>
          <a:p>
            <a:pPr marL="171450" indent="-171450">
              <a:buFont typeface="Arial" panose="020B0604020202020204" pitchFamily="34" charset="0"/>
              <a:buChar char="•"/>
            </a:pPr>
            <a:r>
              <a:rPr lang="en-US" sz="1200" dirty="0"/>
              <a:t>Frailty (as measured by grip strength)</a:t>
            </a:r>
          </a:p>
          <a:p>
            <a:pPr marL="171450" indent="-171450">
              <a:buFont typeface="Arial" panose="020B0604020202020204" pitchFamily="34" charset="0"/>
              <a:buChar char="•"/>
            </a:pPr>
            <a:r>
              <a:rPr lang="en-US" sz="1200" dirty="0"/>
              <a:t>Irritable bowel syndrome and dyspepsia (indigestion)</a:t>
            </a:r>
          </a:p>
          <a:p>
            <a:pPr marL="171450" indent="-171450">
              <a:buFont typeface="Arial" panose="020B0604020202020204" pitchFamily="34" charset="0"/>
              <a:buChar char="•"/>
            </a:pPr>
            <a:r>
              <a:rPr lang="en-US" sz="1200" dirty="0"/>
              <a:t>Dementia</a:t>
            </a:r>
          </a:p>
        </p:txBody>
      </p:sp>
    </p:spTree>
    <p:extLst>
      <p:ext uri="{BB962C8B-B14F-4D97-AF65-F5344CB8AC3E}">
        <p14:creationId xmlns:p14="http://schemas.microsoft.com/office/powerpoint/2010/main" val="12444300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A514F-488E-984B-897F-FBCEAD3EE03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FB8AE2-ED8D-E2CC-6DC7-CDAD28AAE3C3}"/>
              </a:ext>
            </a:extLst>
          </p:cNvPr>
          <p:cNvSpPr>
            <a:spLocks noGrp="1"/>
          </p:cNvSpPr>
          <p:nvPr>
            <p:ph idx="1"/>
          </p:nvPr>
        </p:nvSpPr>
        <p:spPr>
          <a:xfrm>
            <a:off x="1295400" y="1600201"/>
            <a:ext cx="8915400" cy="4525963"/>
          </a:xfrm>
        </p:spPr>
        <p:txBody>
          <a:bodyPr>
            <a:normAutofit/>
          </a:bodyPr>
          <a:lstStyle/>
          <a:p>
            <a:pPr marL="0" indent="0">
              <a:buNone/>
            </a:pPr>
            <a:r>
              <a:rPr lang="en-US" sz="2000" b="1" dirty="0"/>
              <a:t>Jeffrey M. Smith</a:t>
            </a:r>
          </a:p>
          <a:p>
            <a:pPr lvl="1">
              <a:buFont typeface="Calibri" panose="020F0502020204030204" pitchFamily="34" charset="0"/>
              <a:buChar char="—"/>
            </a:pPr>
            <a:r>
              <a:rPr lang="en-US" sz="1600" dirty="0"/>
              <a:t>Seeds of Deception</a:t>
            </a:r>
          </a:p>
        </p:txBody>
      </p:sp>
      <p:sp>
        <p:nvSpPr>
          <p:cNvPr id="2" name="Title 1">
            <a:extLst>
              <a:ext uri="{FF2B5EF4-FFF2-40B4-BE49-F238E27FC236}">
                <a16:creationId xmlns:a16="http://schemas.microsoft.com/office/drawing/2014/main" id="{2EA74D93-59E2-B616-F1E4-E83B09169545}"/>
              </a:ext>
            </a:extLst>
          </p:cNvPr>
          <p:cNvSpPr>
            <a:spLocks noGrp="1"/>
          </p:cNvSpPr>
          <p:nvPr>
            <p:ph type="title"/>
          </p:nvPr>
        </p:nvSpPr>
        <p:spPr>
          <a:xfrm>
            <a:off x="609600" y="274638"/>
            <a:ext cx="10972800" cy="1143000"/>
          </a:xfrm>
        </p:spPr>
        <p:txBody>
          <a:bodyPr>
            <a:normAutofit fontScale="90000"/>
          </a:bodyPr>
          <a:lstStyle/>
          <a:p>
            <a:r>
              <a:rPr lang="en-US" b="1" dirty="0"/>
              <a:t>More on Nutrition</a:t>
            </a:r>
            <a:br>
              <a:rPr lang="en-US" sz="4300" b="1" dirty="0"/>
            </a:br>
            <a:r>
              <a:rPr lang="en-US" sz="2700" dirty="0"/>
              <a:t>(GMO – Genetically Modified Organism) </a:t>
            </a:r>
            <a:endParaRPr lang="en-US" sz="4300" dirty="0"/>
          </a:p>
        </p:txBody>
      </p:sp>
      <p:sp>
        <p:nvSpPr>
          <p:cNvPr id="7" name="Slide Number Placeholder 6">
            <a:extLst>
              <a:ext uri="{FF2B5EF4-FFF2-40B4-BE49-F238E27FC236}">
                <a16:creationId xmlns:a16="http://schemas.microsoft.com/office/drawing/2014/main" id="{49A650E0-B18C-AE12-42F2-3424DA9C5280}"/>
              </a:ext>
            </a:extLst>
          </p:cNvPr>
          <p:cNvSpPr>
            <a:spLocks noGrp="1"/>
          </p:cNvSpPr>
          <p:nvPr>
            <p:ph type="sldNum" sz="quarter" idx="12"/>
          </p:nvPr>
        </p:nvSpPr>
        <p:spPr/>
        <p:txBody>
          <a:bodyPr/>
          <a:lstStyle/>
          <a:p>
            <a:fld id="{7C4A7A4F-25D2-44C7-8F60-E6F823069186}" type="slidenum">
              <a:rPr lang="en-US" smtClean="0"/>
              <a:pPr/>
              <a:t>69</a:t>
            </a:fld>
            <a:r>
              <a:rPr lang="en-US" dirty="0"/>
              <a:t> of 132</a:t>
            </a:r>
          </a:p>
        </p:txBody>
      </p:sp>
      <p:pic>
        <p:nvPicPr>
          <p:cNvPr id="4098" name="Picture 2" descr="Seeds of Deception by [Jeffrey Smith]">
            <a:extLst>
              <a:ext uri="{FF2B5EF4-FFF2-40B4-BE49-F238E27FC236}">
                <a16:creationId xmlns:a16="http://schemas.microsoft.com/office/drawing/2014/main" id="{D21EEC94-DED6-6439-455E-DFF99BE589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64495" y="1676400"/>
            <a:ext cx="120700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enetically Modified (GMO) Foods To Avoid | MealEasy">
            <a:extLst>
              <a:ext uri="{FF2B5EF4-FFF2-40B4-BE49-F238E27FC236}">
                <a16:creationId xmlns:a16="http://schemas.microsoft.com/office/drawing/2014/main" id="{6EEC38EA-4935-FD26-5B63-19E29FCAA6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89815" y="3810000"/>
            <a:ext cx="1632855"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774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1524000"/>
            <a:ext cx="8272130" cy="5257800"/>
          </a:xfrm>
        </p:spPr>
        <p:txBody>
          <a:bodyPr>
            <a:noAutofit/>
          </a:bodyPr>
          <a:lstStyle/>
          <a:p>
            <a:pPr marL="0" indent="0">
              <a:buNone/>
            </a:pPr>
            <a:r>
              <a:rPr lang="en-US" sz="2000" b="1" dirty="0"/>
              <a:t>Dr. John E. Sarno</a:t>
            </a:r>
          </a:p>
          <a:p>
            <a:pPr marL="457200" lvl="1" indent="0">
              <a:buNone/>
            </a:pPr>
            <a:endParaRPr lang="en-US" sz="15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TMS</a:t>
            </a:r>
            <a:br>
              <a:rPr lang="en-US" b="1" dirty="0"/>
            </a:br>
            <a:r>
              <a:rPr lang="en-US" sz="2700" b="1" dirty="0"/>
              <a:t>(</a:t>
            </a:r>
            <a:r>
              <a:rPr lang="en-US" sz="2700" dirty="0"/>
              <a:t>Tension Myositis Syndrome)</a:t>
            </a:r>
            <a:endParaRPr lang="en-US" sz="2700" b="1" dirty="0"/>
          </a:p>
        </p:txBody>
      </p:sp>
      <p:sp>
        <p:nvSpPr>
          <p:cNvPr id="7" name="Slide Number Placeholder 6"/>
          <p:cNvSpPr>
            <a:spLocks noGrp="1"/>
          </p:cNvSpPr>
          <p:nvPr>
            <p:ph type="sldNum" sz="quarter" idx="12"/>
          </p:nvPr>
        </p:nvSpPr>
        <p:spPr/>
        <p:txBody>
          <a:bodyPr/>
          <a:lstStyle/>
          <a:p>
            <a:fld id="{7C4A7A4F-25D2-44C7-8F60-E6F823069186}" type="slidenum">
              <a:rPr lang="en-US" smtClean="0"/>
              <a:pPr/>
              <a:t>7</a:t>
            </a:fld>
            <a:r>
              <a:rPr lang="en-US" dirty="0"/>
              <a:t> of 132</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7115" y="1061484"/>
            <a:ext cx="1133855" cy="1828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1901" y="2959395"/>
            <a:ext cx="1225296" cy="18288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7504" y="4869711"/>
            <a:ext cx="1174090" cy="1828800"/>
          </a:xfrm>
          <a:prstGeom prst="rect">
            <a:avLst/>
          </a:prstGeom>
        </p:spPr>
      </p:pic>
      <p:sp>
        <p:nvSpPr>
          <p:cNvPr id="5" name="TextBox 4"/>
          <p:cNvSpPr txBox="1"/>
          <p:nvPr/>
        </p:nvSpPr>
        <p:spPr>
          <a:xfrm>
            <a:off x="2286000" y="2286001"/>
            <a:ext cx="6096000" cy="332398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285750" indent="-285750">
              <a:buFont typeface="Calibri" panose="020F0502020204030204" pitchFamily="34" charset="0"/>
              <a:buChar char="—"/>
            </a:pPr>
            <a:r>
              <a:rPr lang="en-US" sz="1400" dirty="0"/>
              <a:t>Healing Back Pain: The Mind-Body Connection</a:t>
            </a:r>
          </a:p>
          <a:p>
            <a:pPr marL="285750" indent="-285750">
              <a:buFont typeface="Calibri" panose="020F0502020204030204" pitchFamily="34" charset="0"/>
              <a:buChar char="—"/>
            </a:pPr>
            <a:r>
              <a:rPr lang="en-US" sz="1400" dirty="0"/>
              <a:t>The Divided Mind</a:t>
            </a:r>
          </a:p>
          <a:p>
            <a:pPr lvl="1">
              <a:buFont typeface="+mj-lt"/>
              <a:buAutoNum type="arabicPeriod"/>
            </a:pPr>
            <a:r>
              <a:rPr lang="en-US" sz="1400" dirty="0"/>
              <a:t> The pain is due to TMS, not to a structural abnormality</a:t>
            </a:r>
          </a:p>
          <a:p>
            <a:pPr lvl="1">
              <a:buFont typeface="+mj-lt"/>
              <a:buAutoNum type="arabicPeriod"/>
            </a:pPr>
            <a:r>
              <a:rPr lang="en-US" sz="1400" dirty="0"/>
              <a:t> The direct reason for the pain is mild oxygen deprivation</a:t>
            </a:r>
          </a:p>
          <a:p>
            <a:pPr lvl="1">
              <a:buFont typeface="+mj-lt"/>
              <a:buAutoNum type="arabicPeriod"/>
            </a:pPr>
            <a:r>
              <a:rPr lang="en-US" sz="1400" dirty="0"/>
              <a:t> TMS is a harmless condition caused by my repressed emotions</a:t>
            </a:r>
          </a:p>
          <a:p>
            <a:pPr lvl="1">
              <a:buFont typeface="+mj-lt"/>
              <a:buAutoNum type="arabicPeriod"/>
            </a:pPr>
            <a:r>
              <a:rPr lang="en-US" sz="1400" dirty="0"/>
              <a:t> The principal emotion is my repressed ANGER</a:t>
            </a:r>
          </a:p>
          <a:p>
            <a:pPr lvl="1">
              <a:buFont typeface="+mj-lt"/>
              <a:buAutoNum type="arabicPeriod"/>
            </a:pPr>
            <a:r>
              <a:rPr lang="en-US" sz="1400" dirty="0"/>
              <a:t> TMS exists only to distract my attentions from the emotions</a:t>
            </a:r>
          </a:p>
          <a:p>
            <a:pPr lvl="1">
              <a:buFont typeface="+mj-lt"/>
              <a:buAutoNum type="arabicPeriod"/>
            </a:pPr>
            <a:r>
              <a:rPr lang="en-US" sz="1400" dirty="0"/>
              <a:t> Since my back is basically normal there is nothing to fear</a:t>
            </a:r>
          </a:p>
          <a:p>
            <a:pPr lvl="1">
              <a:buFont typeface="+mj-lt"/>
              <a:buAutoNum type="arabicPeriod"/>
            </a:pPr>
            <a:r>
              <a:rPr lang="en-US" sz="1400" dirty="0"/>
              <a:t> Therefore, physical activity is not dangerous</a:t>
            </a:r>
          </a:p>
          <a:p>
            <a:pPr lvl="1">
              <a:buFont typeface="+mj-lt"/>
              <a:buAutoNum type="arabicPeriod"/>
            </a:pPr>
            <a:r>
              <a:rPr lang="en-US" sz="1400" dirty="0"/>
              <a:t> And I MUST resume all normal physical activity</a:t>
            </a:r>
          </a:p>
          <a:p>
            <a:pPr lvl="1">
              <a:buFont typeface="+mj-lt"/>
              <a:buAutoNum type="arabicPeriod"/>
            </a:pPr>
            <a:r>
              <a:rPr lang="en-US" sz="1400" dirty="0"/>
              <a:t> I will not be concerned or intimidated by the pain</a:t>
            </a:r>
          </a:p>
          <a:p>
            <a:pPr lvl="1">
              <a:buFont typeface="+mj-lt"/>
              <a:buAutoNum type="arabicPeriod"/>
            </a:pPr>
            <a:r>
              <a:rPr lang="en-US" sz="1400" dirty="0"/>
              <a:t> I will shift my attention from pain to the emotional issues</a:t>
            </a:r>
          </a:p>
          <a:p>
            <a:pPr lvl="1">
              <a:buFont typeface="+mj-lt"/>
              <a:buAutoNum type="arabicPeriod"/>
            </a:pPr>
            <a:r>
              <a:rPr lang="en-US" sz="1400" dirty="0"/>
              <a:t> I intend to be in control-NOT my subconscious mind</a:t>
            </a:r>
          </a:p>
          <a:p>
            <a:pPr lvl="1">
              <a:buFont typeface="+mj-lt"/>
              <a:buAutoNum type="arabicPeriod"/>
            </a:pPr>
            <a:r>
              <a:rPr lang="en-US" sz="1400" dirty="0"/>
              <a:t> I must think Psychological at all times, NOT physical.</a:t>
            </a:r>
          </a:p>
          <a:p>
            <a:pPr marL="285750" indent="-285750">
              <a:buFont typeface="Calibri" panose="020F0502020204030204" pitchFamily="34" charset="0"/>
              <a:buChar char="—"/>
            </a:pPr>
            <a:r>
              <a:rPr lang="en-US" sz="1400" dirty="0"/>
              <a:t>The Mindbody Prescription: Healing the Body, Healing the Pain</a:t>
            </a:r>
          </a:p>
        </p:txBody>
      </p:sp>
    </p:spTree>
    <p:extLst>
      <p:ext uri="{BB962C8B-B14F-4D97-AF65-F5344CB8AC3E}">
        <p14:creationId xmlns:p14="http://schemas.microsoft.com/office/powerpoint/2010/main" val="41854840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600201"/>
            <a:ext cx="8763000" cy="4800599"/>
          </a:xfrm>
        </p:spPr>
        <p:style>
          <a:lnRef idx="0">
            <a:schemeClr val="accent4"/>
          </a:lnRef>
          <a:fillRef idx="3">
            <a:schemeClr val="accent4"/>
          </a:fillRef>
          <a:effectRef idx="3">
            <a:schemeClr val="accent4"/>
          </a:effectRef>
          <a:fontRef idx="minor">
            <a:schemeClr val="lt1"/>
          </a:fontRef>
        </p:style>
        <p:txBody>
          <a:bodyPr>
            <a:noAutofit/>
          </a:bodyPr>
          <a:lstStyle/>
          <a:p>
            <a:pPr marL="514350" indent="-514350" algn="just">
              <a:spcBef>
                <a:spcPts val="600"/>
              </a:spcBef>
              <a:spcAft>
                <a:spcPts val="600"/>
              </a:spcAft>
              <a:buFont typeface="+mj-lt"/>
              <a:buAutoNum type="arabicPeriod"/>
            </a:pPr>
            <a:r>
              <a:rPr lang="en-US" sz="1600" dirty="0"/>
              <a:t>Periodic fasting helps correct autoimmune disorders.</a:t>
            </a:r>
          </a:p>
          <a:p>
            <a:pPr marL="514350" indent="-514350" algn="just">
              <a:spcBef>
                <a:spcPts val="600"/>
              </a:spcBef>
              <a:spcAft>
                <a:spcPts val="600"/>
              </a:spcAft>
              <a:buFont typeface="+mj-lt"/>
              <a:buAutoNum type="arabicPeriod"/>
            </a:pPr>
            <a:r>
              <a:rPr lang="en-US" sz="1600" dirty="0"/>
              <a:t>Promotes immune system regeneration.</a:t>
            </a:r>
          </a:p>
          <a:p>
            <a:pPr marL="514350" indent="-514350" algn="just">
              <a:spcBef>
                <a:spcPts val="600"/>
              </a:spcBef>
              <a:spcAft>
                <a:spcPts val="600"/>
              </a:spcAft>
              <a:buFont typeface="+mj-lt"/>
              <a:buAutoNum type="arabicPeriod"/>
            </a:pPr>
            <a:r>
              <a:rPr lang="en-US" sz="1600" dirty="0"/>
              <a:t>Prolonged fasting forces the body to use stores of glucose, fat and ketones as well as a significant portion of existing white blood cells.</a:t>
            </a:r>
          </a:p>
          <a:p>
            <a:pPr marL="514350" indent="-514350" algn="just">
              <a:spcBef>
                <a:spcPts val="600"/>
              </a:spcBef>
              <a:spcAft>
                <a:spcPts val="600"/>
              </a:spcAft>
              <a:buFont typeface="+mj-lt"/>
              <a:buAutoNum type="arabicPeriod"/>
            </a:pPr>
            <a:r>
              <a:rPr lang="en-US" sz="1600" dirty="0"/>
              <a:t>Fasting acts as a type of detoxification, clearing out the old so it can be replaced with new.</a:t>
            </a:r>
          </a:p>
          <a:p>
            <a:pPr marL="514350" indent="-514350" algn="just">
              <a:spcBef>
                <a:spcPts val="600"/>
              </a:spcBef>
              <a:spcAft>
                <a:spcPts val="600"/>
              </a:spcAft>
              <a:buFont typeface="+mj-lt"/>
              <a:buAutoNum type="arabicPeriod"/>
            </a:pPr>
            <a:r>
              <a:rPr lang="en-US" sz="1600" dirty="0"/>
              <a:t>Prolonged fasting helps reduce levels of an enzyme known as PKA, or protein kinase A, which bolsters the regulation of stem cell self-renewal and pluripotent (capable of giving rise to several different cell types) in addition to extending longevity. </a:t>
            </a:r>
          </a:p>
          <a:p>
            <a:pPr marL="514350" indent="-514350" algn="just">
              <a:spcBef>
                <a:spcPts val="600"/>
              </a:spcBef>
              <a:spcAft>
                <a:spcPts val="600"/>
              </a:spcAft>
              <a:buFont typeface="+mj-lt"/>
              <a:buAutoNum type="arabicPeriod"/>
            </a:pPr>
            <a:r>
              <a:rPr lang="en-US" sz="1600" dirty="0"/>
              <a:t>Prolonged fasting also helps decrease levels of IGF-1 growth factor hormone that's linked to aging, tumor progression and cancer risk.</a:t>
            </a:r>
          </a:p>
          <a:p>
            <a:pPr marL="514350" indent="-514350" algn="just">
              <a:spcBef>
                <a:spcPts val="600"/>
              </a:spcBef>
              <a:spcAft>
                <a:spcPts val="600"/>
              </a:spcAft>
              <a:buFont typeface="+mj-lt"/>
              <a:buAutoNum type="arabicPeriod"/>
            </a:pPr>
            <a:r>
              <a:rPr lang="en-US" sz="1600" dirty="0"/>
              <a:t>PKA is the key gene that needs to shut down in order for stem cells to switch into regeneration mode. </a:t>
            </a:r>
          </a:p>
          <a:p>
            <a:pPr marL="514350" indent="-514350" algn="just">
              <a:spcBef>
                <a:spcPts val="600"/>
              </a:spcBef>
              <a:spcAft>
                <a:spcPts val="600"/>
              </a:spcAft>
              <a:buFont typeface="+mj-lt"/>
              <a:buAutoNum type="arabicPeriod"/>
            </a:pPr>
            <a:r>
              <a:rPr lang="en-US" sz="1600" dirty="0"/>
              <a:t>It can reduce High Blood Pressure.</a:t>
            </a:r>
          </a:p>
          <a:p>
            <a:pPr marL="514350" indent="-514350" algn="just">
              <a:spcBef>
                <a:spcPts val="600"/>
              </a:spcBef>
              <a:spcAft>
                <a:spcPts val="600"/>
              </a:spcAft>
              <a:buFont typeface="+mj-lt"/>
              <a:buAutoNum type="arabicPeriod"/>
            </a:pPr>
            <a:r>
              <a:rPr lang="en-US" sz="1600" dirty="0"/>
              <a:t>Can reverse type 2 diabetes. </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Benefits of Fasting </a:t>
            </a:r>
            <a:r>
              <a:rPr lang="en-US" dirty="0"/>
              <a:t> </a:t>
            </a:r>
            <a:br>
              <a:rPr lang="en-US" dirty="0"/>
            </a:br>
            <a:r>
              <a:rPr lang="en-US" sz="2700" dirty="0"/>
              <a:t>(Between 2 and 4 Days)</a:t>
            </a:r>
          </a:p>
        </p:txBody>
      </p:sp>
      <p:sp>
        <p:nvSpPr>
          <p:cNvPr id="5" name="Slide Number Placeholder 4"/>
          <p:cNvSpPr>
            <a:spLocks noGrp="1"/>
          </p:cNvSpPr>
          <p:nvPr>
            <p:ph type="sldNum" sz="quarter" idx="12"/>
          </p:nvPr>
        </p:nvSpPr>
        <p:spPr/>
        <p:txBody>
          <a:bodyPr/>
          <a:lstStyle/>
          <a:p>
            <a:fld id="{7C4A7A4F-25D2-44C7-8F60-E6F823069186}" type="slidenum">
              <a:rPr lang="en-US" smtClean="0"/>
              <a:pPr/>
              <a:t>70</a:t>
            </a:fld>
            <a:r>
              <a:rPr lang="en-US" dirty="0"/>
              <a:t> of 132</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4400" y="5410200"/>
            <a:ext cx="1727199" cy="1295400"/>
          </a:xfrm>
          <a:prstGeom prst="rect">
            <a:avLst/>
          </a:prstGeom>
        </p:spPr>
      </p:pic>
    </p:spTree>
    <p:extLst>
      <p:ext uri="{BB962C8B-B14F-4D97-AF65-F5344CB8AC3E}">
        <p14:creationId xmlns:p14="http://schemas.microsoft.com/office/powerpoint/2010/main" val="24563406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828800" y="1600201"/>
            <a:ext cx="8534400" cy="4525963"/>
          </a:xfrm>
        </p:spPr>
        <p:txBody>
          <a:bodyPr>
            <a:normAutofit/>
          </a:bodyPr>
          <a:lstStyle/>
          <a:p>
            <a:pPr marL="0" indent="0" algn="just">
              <a:buNone/>
            </a:pPr>
            <a:r>
              <a:rPr lang="en-US" sz="2400" b="1" dirty="0"/>
              <a:t>The Heart</a:t>
            </a:r>
            <a:r>
              <a:rPr lang="en-US" sz="2400" dirty="0"/>
              <a:t> </a:t>
            </a:r>
            <a:r>
              <a:rPr lang="en-US" sz="1600" dirty="0"/>
              <a:t>is a muscular organ in most animals, which pumps blood through the blood vessels of the circulatory system. Blood provides the body with oxygen and nutrients, as well as assisting in the removal of metabolic wastes. In humans, the heart is located between the lungs, in the middle compartment of the chest.</a:t>
            </a:r>
          </a:p>
        </p:txBody>
      </p:sp>
      <p:sp>
        <p:nvSpPr>
          <p:cNvPr id="2" name="Title 1"/>
          <p:cNvSpPr>
            <a:spLocks noGrp="1"/>
          </p:cNvSpPr>
          <p:nvPr>
            <p:ph type="title"/>
          </p:nvPr>
        </p:nvSpPr>
        <p:spPr>
          <a:xfrm>
            <a:off x="609600" y="274638"/>
            <a:ext cx="10972800" cy="1143000"/>
          </a:xfrm>
        </p:spPr>
        <p:txBody>
          <a:bodyPr/>
          <a:lstStyle/>
          <a:p>
            <a:r>
              <a:rPr lang="en-US" b="1" dirty="0">
                <a:effectLst>
                  <a:outerShdw blurRad="38100" dist="38100" dir="2700000" algn="tl">
                    <a:srgbClr val="000000">
                      <a:alpha val="43137"/>
                    </a:srgbClr>
                  </a:outerShdw>
                </a:effectLst>
              </a:rPr>
              <a:t>The Circulatory System</a:t>
            </a:r>
          </a:p>
        </p:txBody>
      </p:sp>
      <p:sp>
        <p:nvSpPr>
          <p:cNvPr id="3" name="Slide Number Placeholder 2"/>
          <p:cNvSpPr>
            <a:spLocks noGrp="1"/>
          </p:cNvSpPr>
          <p:nvPr>
            <p:ph type="sldNum" sz="quarter" idx="12"/>
          </p:nvPr>
        </p:nvSpPr>
        <p:spPr/>
        <p:txBody>
          <a:bodyPr/>
          <a:lstStyle/>
          <a:p>
            <a:fld id="{7C4A7A4F-25D2-44C7-8F60-E6F823069186}" type="slidenum">
              <a:rPr lang="en-US" smtClean="0"/>
              <a:pPr/>
              <a:t>71</a:t>
            </a:fld>
            <a:r>
              <a:rPr lang="en-US" dirty="0"/>
              <a:t> of 132</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2819400"/>
            <a:ext cx="2724150" cy="3813810"/>
          </a:xfrm>
          <a:prstGeom prst="rect">
            <a:avLst/>
          </a:prstGeom>
        </p:spPr>
      </p:pic>
      <p:sp>
        <p:nvSpPr>
          <p:cNvPr id="6" name="TextBox 5"/>
          <p:cNvSpPr txBox="1"/>
          <p:nvPr/>
        </p:nvSpPr>
        <p:spPr>
          <a:xfrm>
            <a:off x="4648199" y="6182380"/>
            <a:ext cx="2743201"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i="1" dirty="0"/>
              <a:t>Death from Heart Disease in the US: 647,475 (23.5%)</a:t>
            </a:r>
          </a:p>
        </p:txBody>
      </p:sp>
    </p:spTree>
    <p:extLst>
      <p:ext uri="{BB962C8B-B14F-4D97-AF65-F5344CB8AC3E}">
        <p14:creationId xmlns:p14="http://schemas.microsoft.com/office/powerpoint/2010/main" val="5751210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ECA5C-36E6-0C40-A1CE-56C6E552D07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A6790B-A856-6318-156E-BD2C297D1BD1}"/>
              </a:ext>
            </a:extLst>
          </p:cNvPr>
          <p:cNvSpPr>
            <a:spLocks noGrp="1"/>
          </p:cNvSpPr>
          <p:nvPr>
            <p:ph idx="1"/>
          </p:nvPr>
        </p:nvSpPr>
        <p:spPr>
          <a:xfrm>
            <a:off x="547646" y="1567791"/>
            <a:ext cx="8077200" cy="4525963"/>
          </a:xfrm>
        </p:spPr>
        <p:txBody>
          <a:bodyPr/>
          <a:lstStyle/>
          <a:p>
            <a:pPr marL="0" indent="0">
              <a:buNone/>
            </a:pPr>
            <a:r>
              <a:rPr lang="en-US" sz="2000" b="1" dirty="0"/>
              <a:t>Paul Addis, PhD</a:t>
            </a:r>
          </a:p>
          <a:p>
            <a:pPr marL="857250" lvl="1" indent="-457200"/>
            <a:r>
              <a:rPr lang="en-US" sz="1400" dirty="0"/>
              <a:t>The Health Benefits of Ribose: The All-Natural Energy Booster</a:t>
            </a:r>
            <a:endParaRPr lang="en-US" sz="1400" i="1" dirty="0">
              <a:solidFill>
                <a:srgbClr val="252525"/>
              </a:solidFill>
            </a:endParaRPr>
          </a:p>
        </p:txBody>
      </p:sp>
      <p:sp>
        <p:nvSpPr>
          <p:cNvPr id="2" name="Title 1">
            <a:extLst>
              <a:ext uri="{FF2B5EF4-FFF2-40B4-BE49-F238E27FC236}">
                <a16:creationId xmlns:a16="http://schemas.microsoft.com/office/drawing/2014/main" id="{5DE03B0E-015B-C6D3-47B9-4FA7651F855D}"/>
              </a:ext>
            </a:extLst>
          </p:cNvPr>
          <p:cNvSpPr>
            <a:spLocks noGrp="1"/>
          </p:cNvSpPr>
          <p:nvPr>
            <p:ph type="title"/>
          </p:nvPr>
        </p:nvSpPr>
        <p:spPr>
          <a:xfrm>
            <a:off x="609600" y="274638"/>
            <a:ext cx="10972800" cy="1143000"/>
          </a:xfrm>
        </p:spPr>
        <p:txBody>
          <a:bodyPr>
            <a:normAutofit fontScale="90000"/>
          </a:bodyPr>
          <a:lstStyle/>
          <a:p>
            <a:r>
              <a:rPr lang="en-US" b="1" dirty="0"/>
              <a:t>Mitochondria</a:t>
            </a:r>
            <a:br>
              <a:rPr lang="en-US" sz="4300" b="1" dirty="0"/>
            </a:br>
            <a:r>
              <a:rPr lang="en-US" sz="2700" b="1" dirty="0"/>
              <a:t>(Ribose)</a:t>
            </a:r>
          </a:p>
        </p:txBody>
      </p:sp>
      <p:sp>
        <p:nvSpPr>
          <p:cNvPr id="6" name="Slide Number Placeholder 5">
            <a:extLst>
              <a:ext uri="{FF2B5EF4-FFF2-40B4-BE49-F238E27FC236}">
                <a16:creationId xmlns:a16="http://schemas.microsoft.com/office/drawing/2014/main" id="{69CAF8DD-6B84-731D-FDF5-805AF4012606}"/>
              </a:ext>
            </a:extLst>
          </p:cNvPr>
          <p:cNvSpPr>
            <a:spLocks noGrp="1"/>
          </p:cNvSpPr>
          <p:nvPr>
            <p:ph type="sldNum" sz="quarter" idx="12"/>
          </p:nvPr>
        </p:nvSpPr>
        <p:spPr/>
        <p:txBody>
          <a:bodyPr/>
          <a:lstStyle/>
          <a:p>
            <a:fld id="{7C4A7A4F-25D2-44C7-8F60-E6F823069186}" type="slidenum">
              <a:rPr lang="en-US" smtClean="0"/>
              <a:pPr/>
              <a:t>72</a:t>
            </a:fld>
            <a:r>
              <a:rPr lang="en-US" dirty="0"/>
              <a:t> of 132</a:t>
            </a:r>
          </a:p>
        </p:txBody>
      </p:sp>
      <p:sp>
        <p:nvSpPr>
          <p:cNvPr id="5" name="TextBox 4">
            <a:extLst>
              <a:ext uri="{FF2B5EF4-FFF2-40B4-BE49-F238E27FC236}">
                <a16:creationId xmlns:a16="http://schemas.microsoft.com/office/drawing/2014/main" id="{E0197044-A157-21B1-F72A-3C507752F322}"/>
              </a:ext>
            </a:extLst>
          </p:cNvPr>
          <p:cNvSpPr txBox="1"/>
          <p:nvPr/>
        </p:nvSpPr>
        <p:spPr>
          <a:xfrm>
            <a:off x="902647" y="2353421"/>
            <a:ext cx="6645028" cy="422994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Ribose is the structural backbone of ATP</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Extremely beneficial in treating or preventing;</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nSpc>
                <a:spcPct val="107000"/>
              </a:lnSpc>
              <a:buSzPts val="1100"/>
              <a:buFont typeface="+mj-lt"/>
              <a:buAutoNum type="arabicPeriod"/>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Chronic fatigue syndrome </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nSpc>
                <a:spcPct val="107000"/>
              </a:lnSpc>
              <a:buSzPts val="1100"/>
              <a:buFont typeface="+mj-lt"/>
              <a:buAutoNum type="arabicPeriod"/>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Fibromyalgia </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nSpc>
                <a:spcPct val="107000"/>
              </a:lnSpc>
              <a:buSzPts val="1100"/>
              <a:buFont typeface="+mj-lt"/>
              <a:buAutoNum type="arabicPeriod"/>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Congestive heart failure </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nSpc>
                <a:spcPct val="107000"/>
              </a:lnSpc>
              <a:buSzPts val="1100"/>
              <a:buFont typeface="+mj-lt"/>
              <a:buAutoNum type="arabicPeriod"/>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Ischemic heart disease </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Alzheimer's and Parkinson’s diseases, ATP levels are low and the reduced levels play a role in these and other neurological disorders </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It is a vital component of every cell and life itself depend upon ribose</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Aid in control of sugar</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Boost energy levels in both the heart and skeletal muscles</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Used effectively for bodybuilding </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Endurance (aerobic) exercise</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Sport activities </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Atrial and ventricular arrhythmia </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Congestive heart failure and cardiac hypertrophy,  promoting diastolic function</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Recovery from cardiac surgery or heart attack </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Stable and unstable angina</a:t>
            </a:r>
            <a:endParaRPr lang="en-US" sz="1600" b="1" u="sng" dirty="0"/>
          </a:p>
        </p:txBody>
      </p:sp>
      <p:sp>
        <p:nvSpPr>
          <p:cNvPr id="7" name="TextBox 6">
            <a:extLst>
              <a:ext uri="{FF2B5EF4-FFF2-40B4-BE49-F238E27FC236}">
                <a16:creationId xmlns:a16="http://schemas.microsoft.com/office/drawing/2014/main" id="{E49EA7EB-4575-F602-5CF0-FAC5B6B40285}"/>
              </a:ext>
            </a:extLst>
          </p:cNvPr>
          <p:cNvSpPr txBox="1"/>
          <p:nvPr/>
        </p:nvSpPr>
        <p:spPr>
          <a:xfrm>
            <a:off x="7919768" y="5908113"/>
            <a:ext cx="3453441" cy="67524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algn="ctr">
              <a:lnSpc>
                <a:spcPct val="107000"/>
              </a:lnSpc>
              <a:spcBef>
                <a:spcPts val="0"/>
              </a:spcBef>
              <a:spcAft>
                <a:spcPts val="0"/>
              </a:spcAft>
            </a:pPr>
            <a:r>
              <a:rPr lang="en-US" sz="1200" i="1"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“Boosting your ribose levels by supplementing your diet with it may not only help prevent a heart attack, but could help you survive one”</a:t>
            </a:r>
            <a:endParaRPr lang="en-US" sz="12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AED159E-62BD-CF64-9F25-6811401570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6611" y="2353421"/>
            <a:ext cx="1165570" cy="1828800"/>
          </a:xfrm>
          <a:prstGeom prst="rect">
            <a:avLst/>
          </a:prstGeom>
        </p:spPr>
      </p:pic>
      <p:pic>
        <p:nvPicPr>
          <p:cNvPr id="13" name="Picture 12">
            <a:extLst>
              <a:ext uri="{FF2B5EF4-FFF2-40B4-BE49-F238E27FC236}">
                <a16:creationId xmlns:a16="http://schemas.microsoft.com/office/drawing/2014/main" id="{EAC257DC-881B-15A2-35E5-160D9D5D48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5974" y="4295794"/>
            <a:ext cx="1161028" cy="1498745"/>
          </a:xfrm>
          <a:prstGeom prst="rect">
            <a:avLst/>
          </a:prstGeom>
        </p:spPr>
      </p:pic>
    </p:spTree>
    <p:extLst>
      <p:ext uri="{BB962C8B-B14F-4D97-AF65-F5344CB8AC3E}">
        <p14:creationId xmlns:p14="http://schemas.microsoft.com/office/powerpoint/2010/main" val="14892736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371600" y="1524000"/>
            <a:ext cx="5638800" cy="1295400"/>
          </a:xfrm>
        </p:spPr>
        <p:txBody>
          <a:bodyPr>
            <a:normAutofit/>
          </a:bodyPr>
          <a:lstStyle/>
          <a:p>
            <a:pPr marL="0" indent="0">
              <a:buNone/>
            </a:pPr>
            <a:r>
              <a:rPr lang="en-US" sz="2000" b="1" dirty="0"/>
              <a:t>James </a:t>
            </a:r>
            <a:r>
              <a:rPr lang="en-US" sz="2000" b="1" dirty="0" err="1"/>
              <a:t>Dinicolantonio</a:t>
            </a:r>
            <a:r>
              <a:rPr lang="en-US" sz="2000" b="1" dirty="0"/>
              <a:t> and Joseph Mercola</a:t>
            </a:r>
          </a:p>
          <a:p>
            <a:pPr lvl="1"/>
            <a:r>
              <a:rPr lang="en-US" sz="1600" dirty="0"/>
              <a:t>Super Fuel: Ketogenic Keys to Unlock the Secrets of Good Fats, Bad Fats, and Great Health</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effectLst>
                  <a:outerShdw blurRad="38100" dist="38100" dir="2700000" algn="tl">
                    <a:srgbClr val="000000">
                      <a:alpha val="43137"/>
                    </a:srgbClr>
                  </a:outerShdw>
                </a:effectLst>
              </a:rPr>
              <a:t>The Circulatory System</a:t>
            </a:r>
            <a:br>
              <a:rPr lang="en-US" b="1" dirty="0">
                <a:effectLst>
                  <a:outerShdw blurRad="38100" dist="38100" dir="2700000" algn="tl">
                    <a:srgbClr val="000000">
                      <a:alpha val="43137"/>
                    </a:srgbClr>
                  </a:outerShdw>
                </a:effectLst>
              </a:rPr>
            </a:br>
            <a:r>
              <a:rPr lang="en-US" sz="2700" dirty="0">
                <a:effectLst>
                  <a:outerShdw blurRad="38100" dist="38100" dir="2700000" algn="tl">
                    <a:srgbClr val="000000">
                      <a:alpha val="43137"/>
                    </a:srgbClr>
                  </a:outerShdw>
                </a:effectLst>
              </a:rPr>
              <a:t>(Omega-3, The Anti-Inflammatory Fat)</a:t>
            </a:r>
          </a:p>
        </p:txBody>
      </p:sp>
      <p:sp>
        <p:nvSpPr>
          <p:cNvPr id="7" name="Slide Number Placeholder 6"/>
          <p:cNvSpPr>
            <a:spLocks noGrp="1"/>
          </p:cNvSpPr>
          <p:nvPr>
            <p:ph type="sldNum" sz="quarter" idx="12"/>
          </p:nvPr>
        </p:nvSpPr>
        <p:spPr/>
        <p:txBody>
          <a:bodyPr/>
          <a:lstStyle/>
          <a:p>
            <a:fld id="{7C4A7A4F-25D2-44C7-8F60-E6F823069186}" type="slidenum">
              <a:rPr lang="en-US" smtClean="0"/>
              <a:pPr/>
              <a:t>73</a:t>
            </a:fld>
            <a:r>
              <a:rPr lang="en-US" dirty="0"/>
              <a:t> of 132</a:t>
            </a:r>
          </a:p>
        </p:txBody>
      </p:sp>
      <p:sp>
        <p:nvSpPr>
          <p:cNvPr id="3" name="TextBox 2"/>
          <p:cNvSpPr txBox="1"/>
          <p:nvPr/>
        </p:nvSpPr>
        <p:spPr>
          <a:xfrm>
            <a:off x="1371600" y="2535972"/>
            <a:ext cx="5638800" cy="409342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b="1" u="sng" dirty="0"/>
              <a:t>Benefits of Omega-3 (EPA and DHA):</a:t>
            </a:r>
          </a:p>
          <a:p>
            <a:pPr algn="ctr"/>
            <a:endParaRPr lang="en-US" sz="600" b="1" u="sng" dirty="0"/>
          </a:p>
          <a:p>
            <a:pPr marL="171450" indent="-171450">
              <a:buFont typeface="Arial" panose="020B0604020202020204" pitchFamily="34" charset="0"/>
              <a:buChar char="•"/>
            </a:pPr>
            <a:r>
              <a:rPr lang="en-US" sz="1400" b="1" u="sng" dirty="0"/>
              <a:t>Omega-6 (Linoleic Acid) to Omega-3 (Alpha-Linolenic Acid) Ratio</a:t>
            </a:r>
            <a:r>
              <a:rPr lang="en-US" sz="1400" u="sng" dirty="0"/>
              <a:t> </a:t>
            </a:r>
            <a:r>
              <a:rPr lang="en-US" sz="1400" dirty="0"/>
              <a:t>should be 3 to 1 (Most American Diets are 30 to 1), omega-3 blood index level should be between 8% and 12% low risk  (optimal health), 5% to 8% average risk, 0 to 5% high risk.</a:t>
            </a:r>
          </a:p>
          <a:p>
            <a:pPr marL="171450" indent="-171450">
              <a:buFont typeface="Arial" panose="020B0604020202020204" pitchFamily="34" charset="0"/>
              <a:buChar char="•"/>
            </a:pPr>
            <a:r>
              <a:rPr lang="en-US" sz="1400" b="1" u="sng" dirty="0"/>
              <a:t>Heart Health</a:t>
            </a:r>
            <a:r>
              <a:rPr lang="en-US" sz="1400" dirty="0"/>
              <a:t>, functioning heart to healthier blood vessels. Omega-3 also helps reduce triglycerides and lower blood pressure. </a:t>
            </a:r>
          </a:p>
          <a:p>
            <a:pPr marL="171450" indent="-171450">
              <a:buFont typeface="Arial" panose="020B0604020202020204" pitchFamily="34" charset="0"/>
              <a:buChar char="•"/>
            </a:pPr>
            <a:r>
              <a:rPr lang="en-US" sz="1400" b="1" u="sng" dirty="0"/>
              <a:t>Brain Health</a:t>
            </a:r>
            <a:r>
              <a:rPr lang="en-US" sz="1400" dirty="0"/>
              <a:t>, from development to cognitive functioning as we age. Omega-3 has a role in mood regulation and increasing the brain's dopamine level for an improved mental health. Reduces symptoms associated with ADHD. </a:t>
            </a:r>
          </a:p>
          <a:p>
            <a:pPr marL="171450" indent="-171450">
              <a:buFont typeface="Arial" panose="020B0604020202020204" pitchFamily="34" charset="0"/>
              <a:buChar char="•"/>
            </a:pPr>
            <a:r>
              <a:rPr lang="en-US" sz="1400" b="1" u="sng" dirty="0"/>
              <a:t>Eye Health</a:t>
            </a:r>
            <a:r>
              <a:rPr lang="en-US" sz="1400" dirty="0"/>
              <a:t>, Omega-3 DHA is main component of eyes; Omega-3 reduces dry eyes, and decrease risk of Macular Degeneration. </a:t>
            </a:r>
          </a:p>
          <a:p>
            <a:pPr marL="171450" indent="-171450">
              <a:buFont typeface="Arial" panose="020B0604020202020204" pitchFamily="34" charset="0"/>
              <a:buChar char="•"/>
            </a:pPr>
            <a:r>
              <a:rPr lang="en-US" sz="1400" b="1" u="sng" dirty="0"/>
              <a:t>Overall Health</a:t>
            </a:r>
            <a:r>
              <a:rPr lang="en-US" sz="1400" dirty="0"/>
              <a:t>, contributes to slower aging. </a:t>
            </a:r>
          </a:p>
          <a:p>
            <a:pPr marL="171450" indent="-171450">
              <a:buFont typeface="Arial" panose="020B0604020202020204" pitchFamily="34" charset="0"/>
              <a:buChar char="•"/>
            </a:pPr>
            <a:r>
              <a:rPr lang="en-US" sz="1400" b="1" u="sng" dirty="0"/>
              <a:t>Joint Health</a:t>
            </a:r>
            <a:r>
              <a:rPr lang="en-US" sz="1400" dirty="0"/>
              <a:t>, krill oil is particularly helpful for people with arthritis. Arthritis is an inflammatory condition of the joints, and Omega-3's have the potent anti-inflammatory effects. Think of a Omega-3's as lubricant for stiff, swollen, painful joints, making them function more smoothly.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3962400"/>
            <a:ext cx="3771900" cy="2514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7138" y="1676400"/>
            <a:ext cx="1220424" cy="1828800"/>
          </a:xfrm>
          <a:prstGeom prst="rect">
            <a:avLst/>
          </a:prstGeom>
        </p:spPr>
      </p:pic>
    </p:spTree>
    <p:extLst>
      <p:ext uri="{BB962C8B-B14F-4D97-AF65-F5344CB8AC3E}">
        <p14:creationId xmlns:p14="http://schemas.microsoft.com/office/powerpoint/2010/main" val="9451115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143000" y="1600200"/>
            <a:ext cx="5387809" cy="4525963"/>
          </a:xfrm>
        </p:spPr>
        <p:txBody>
          <a:bodyPr>
            <a:normAutofit/>
          </a:bodyPr>
          <a:lstStyle/>
          <a:p>
            <a:pPr marL="0" indent="0" algn="just">
              <a:buNone/>
            </a:pPr>
            <a:r>
              <a:rPr lang="en-US" sz="2000" b="1" dirty="0"/>
              <a:t>Malcolm Kendrick</a:t>
            </a:r>
          </a:p>
          <a:p>
            <a:pPr lvl="1" algn="just"/>
            <a:r>
              <a:rPr lang="en-US" sz="1600" dirty="0"/>
              <a:t>The Great Cholesterol Con: The Truth About What Really Causes Heart Disease and How to Avoid It</a:t>
            </a:r>
          </a:p>
          <a:p>
            <a:pPr lvl="1" algn="just"/>
            <a:r>
              <a:rPr lang="en-US" sz="1600" dirty="0"/>
              <a:t>A Statin Nation: Damaging Millions in a Brave New Post-Health World</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effectLst>
                  <a:outerShdw blurRad="38100" dist="38100" dir="2700000" algn="tl">
                    <a:srgbClr val="000000">
                      <a:alpha val="43137"/>
                    </a:srgbClr>
                  </a:outerShdw>
                </a:effectLst>
              </a:rPr>
              <a:t>The Circulatory System</a:t>
            </a:r>
            <a:br>
              <a:rPr lang="en-US" b="1" dirty="0">
                <a:effectLst>
                  <a:outerShdw blurRad="38100" dist="38100" dir="2700000" algn="tl">
                    <a:srgbClr val="000000">
                      <a:alpha val="43137"/>
                    </a:srgbClr>
                  </a:outerShdw>
                </a:effectLst>
              </a:rPr>
            </a:br>
            <a:r>
              <a:rPr lang="en-US" sz="2700" dirty="0">
                <a:effectLst>
                  <a:outerShdw blurRad="38100" dist="38100" dir="2700000" algn="tl">
                    <a:srgbClr val="000000">
                      <a:alpha val="43137"/>
                    </a:srgbClr>
                  </a:outerShdw>
                </a:effectLst>
              </a:rPr>
              <a:t>(Cholesterol)</a:t>
            </a:r>
          </a:p>
        </p:txBody>
      </p:sp>
      <p:sp>
        <p:nvSpPr>
          <p:cNvPr id="3" name="Slide Number Placeholder 2"/>
          <p:cNvSpPr>
            <a:spLocks noGrp="1"/>
          </p:cNvSpPr>
          <p:nvPr>
            <p:ph type="sldNum" sz="quarter" idx="12"/>
          </p:nvPr>
        </p:nvSpPr>
        <p:spPr/>
        <p:txBody>
          <a:bodyPr/>
          <a:lstStyle/>
          <a:p>
            <a:fld id="{7C4A7A4F-25D2-44C7-8F60-E6F823069186}" type="slidenum">
              <a:rPr lang="en-US" smtClean="0"/>
              <a:pPr/>
              <a:t>74</a:t>
            </a:fld>
            <a:r>
              <a:rPr lang="en-US" dirty="0"/>
              <a:t> of 132</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199" y="1775619"/>
            <a:ext cx="1196036" cy="18288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7465" y="1775619"/>
            <a:ext cx="1192377" cy="18288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1" y="215901"/>
            <a:ext cx="1120179" cy="862013"/>
          </a:xfrm>
          <a:prstGeom prst="rect">
            <a:avLst/>
          </a:prstGeom>
        </p:spPr>
      </p:pic>
      <p:sp>
        <p:nvSpPr>
          <p:cNvPr id="8" name="TextBox 7"/>
          <p:cNvSpPr txBox="1"/>
          <p:nvPr/>
        </p:nvSpPr>
        <p:spPr>
          <a:xfrm>
            <a:off x="2069340" y="3937358"/>
            <a:ext cx="4419599" cy="252376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b="1" u="sng" dirty="0"/>
              <a:t>Problems with Statins</a:t>
            </a:r>
          </a:p>
          <a:p>
            <a:pPr marL="342900" indent="-342900">
              <a:buFont typeface="+mj-lt"/>
              <a:buAutoNum type="arabicPeriod"/>
            </a:pPr>
            <a:r>
              <a:rPr lang="en-US" sz="1400" dirty="0"/>
              <a:t>Causes amnesia, severe memory loss, depression, confusion, irritability and dizziness</a:t>
            </a:r>
          </a:p>
          <a:p>
            <a:pPr marL="342900" indent="-342900">
              <a:buFont typeface="+mj-lt"/>
              <a:buAutoNum type="arabicPeriod"/>
            </a:pPr>
            <a:r>
              <a:rPr lang="en-US" sz="1400" dirty="0"/>
              <a:t>Low cholesterol level leads to reduced serotonin levels in the brain</a:t>
            </a:r>
          </a:p>
          <a:p>
            <a:pPr marL="342900" indent="-342900">
              <a:buFont typeface="+mj-lt"/>
              <a:buAutoNum type="arabicPeriod"/>
            </a:pPr>
            <a:r>
              <a:rPr lang="en-US" sz="1400" dirty="0"/>
              <a:t>Causes polyneuropathy</a:t>
            </a:r>
          </a:p>
          <a:p>
            <a:pPr marL="342900" indent="-342900">
              <a:buFont typeface="+mj-lt"/>
              <a:buAutoNum type="arabicPeriod"/>
            </a:pPr>
            <a:r>
              <a:rPr lang="en-US" sz="1400" dirty="0"/>
              <a:t>Causes muscle damage (rhabdomyolysis) </a:t>
            </a:r>
          </a:p>
          <a:p>
            <a:pPr marL="342900" indent="-342900">
              <a:buFont typeface="+mj-lt"/>
              <a:buAutoNum type="arabicPeriod"/>
            </a:pPr>
            <a:r>
              <a:rPr lang="en-US" sz="1400" dirty="0"/>
              <a:t>Causes liver damage </a:t>
            </a:r>
          </a:p>
          <a:p>
            <a:pPr marL="342900" indent="-342900">
              <a:buFont typeface="+mj-lt"/>
              <a:buAutoNum type="arabicPeriod"/>
            </a:pPr>
            <a:r>
              <a:rPr lang="en-US" sz="1400" dirty="0"/>
              <a:t>Increase Cancer risk</a:t>
            </a:r>
          </a:p>
          <a:p>
            <a:pPr marL="342900" indent="-342900">
              <a:buFont typeface="+mj-lt"/>
              <a:buAutoNum type="arabicPeriod"/>
            </a:pPr>
            <a:r>
              <a:rPr lang="en-US" sz="1400" dirty="0"/>
              <a:t>Heart failure (reduces CoQ-10)</a:t>
            </a:r>
          </a:p>
          <a:p>
            <a:pPr marL="342900" indent="-342900">
              <a:buFont typeface="+mj-lt"/>
              <a:buAutoNum type="arabicPeriod"/>
            </a:pPr>
            <a:r>
              <a:rPr lang="en-US" sz="1400" dirty="0"/>
              <a:t>Causes major birth defects</a:t>
            </a:r>
          </a:p>
        </p:txBody>
      </p:sp>
    </p:spTree>
    <p:extLst>
      <p:ext uri="{BB962C8B-B14F-4D97-AF65-F5344CB8AC3E}">
        <p14:creationId xmlns:p14="http://schemas.microsoft.com/office/powerpoint/2010/main" val="17891373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fontScale="90000"/>
          </a:bodyPr>
          <a:lstStyle/>
          <a:p>
            <a:r>
              <a:rPr lang="en-US" b="1" dirty="0">
                <a:effectLst>
                  <a:outerShdw blurRad="38100" dist="38100" dir="2700000" algn="tl">
                    <a:srgbClr val="000000">
                      <a:alpha val="43137"/>
                    </a:srgbClr>
                  </a:outerShdw>
                </a:effectLst>
              </a:rPr>
              <a:t>The Circulatory System</a:t>
            </a:r>
            <a:br>
              <a:rPr lang="en-US" b="1" dirty="0">
                <a:effectLst>
                  <a:outerShdw blurRad="38100" dist="38100" dir="2700000" algn="tl">
                    <a:srgbClr val="000000">
                      <a:alpha val="43137"/>
                    </a:srgbClr>
                  </a:outerShdw>
                </a:effectLst>
              </a:rPr>
            </a:br>
            <a:r>
              <a:rPr lang="en-US" sz="2700" dirty="0">
                <a:effectLst>
                  <a:outerShdw blurRad="38100" dist="38100" dir="2700000" algn="tl">
                    <a:srgbClr val="000000">
                      <a:alpha val="43137"/>
                    </a:srgbClr>
                  </a:outerShdw>
                </a:effectLst>
              </a:rPr>
              <a:t>(Blood Pressure)</a:t>
            </a:r>
          </a:p>
        </p:txBody>
      </p:sp>
      <p:sp>
        <p:nvSpPr>
          <p:cNvPr id="5" name="Slide Number Placeholder 4"/>
          <p:cNvSpPr>
            <a:spLocks noGrp="1"/>
          </p:cNvSpPr>
          <p:nvPr>
            <p:ph type="sldNum" sz="quarter" idx="12"/>
          </p:nvPr>
        </p:nvSpPr>
        <p:spPr/>
        <p:txBody>
          <a:bodyPr/>
          <a:lstStyle/>
          <a:p>
            <a:fld id="{7C4A7A4F-25D2-44C7-8F60-E6F823069186}" type="slidenum">
              <a:rPr lang="en-US" smtClean="0"/>
              <a:pPr/>
              <a:t>75</a:t>
            </a:fld>
            <a:r>
              <a:rPr lang="en-US" dirty="0"/>
              <a:t> of 132</a:t>
            </a:r>
          </a:p>
        </p:txBody>
      </p:sp>
      <p:sp>
        <p:nvSpPr>
          <p:cNvPr id="3" name="TextBox 2"/>
          <p:cNvSpPr txBox="1"/>
          <p:nvPr/>
        </p:nvSpPr>
        <p:spPr>
          <a:xfrm>
            <a:off x="7612055" y="3590048"/>
            <a:ext cx="3954455" cy="83099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200" b="1" u="sng" dirty="0"/>
              <a:t>Normal Blood Pressure</a:t>
            </a:r>
          </a:p>
          <a:p>
            <a:pPr marL="171450" indent="-171450">
              <a:buFont typeface="Arial" panose="020B0604020202020204" pitchFamily="34" charset="0"/>
              <a:buChar char="•"/>
            </a:pPr>
            <a:r>
              <a:rPr lang="en-US" sz="1200" b="1" dirty="0"/>
              <a:t>Systolic = 120</a:t>
            </a:r>
          </a:p>
          <a:p>
            <a:pPr marL="171450" indent="-171450">
              <a:buFont typeface="Arial" panose="020B0604020202020204" pitchFamily="34" charset="0"/>
              <a:buChar char="•"/>
            </a:pPr>
            <a:r>
              <a:rPr lang="en-US" sz="1200" b="1" dirty="0"/>
              <a:t>Diastolic = 80 </a:t>
            </a:r>
          </a:p>
          <a:p>
            <a:pPr marL="171450" indent="-171450">
              <a:buFont typeface="Arial" panose="020B0604020202020204" pitchFamily="34" charset="0"/>
              <a:buChar char="•"/>
            </a:pPr>
            <a:r>
              <a:rPr lang="en-US" sz="1200" b="1" dirty="0"/>
              <a:t>Resting Heart Rate or Pulse = 60 to 100 beats per minute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5267" y="1524000"/>
            <a:ext cx="2220933" cy="1828800"/>
          </a:xfrm>
          <a:prstGeom prst="rect">
            <a:avLst/>
          </a:prstGeom>
        </p:spPr>
      </p:pic>
      <p:sp>
        <p:nvSpPr>
          <p:cNvPr id="7" name="TextBox 6"/>
          <p:cNvSpPr txBox="1"/>
          <p:nvPr/>
        </p:nvSpPr>
        <p:spPr>
          <a:xfrm>
            <a:off x="990600" y="1524000"/>
            <a:ext cx="6400800" cy="521208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t>Cellular Health Recommendations:</a:t>
            </a:r>
          </a:p>
          <a:p>
            <a:pPr marL="171450" indent="-171450" algn="just">
              <a:buFont typeface="Arial" panose="020B0604020202020204" pitchFamily="34" charset="0"/>
              <a:buChar char="•"/>
            </a:pPr>
            <a:r>
              <a:rPr lang="en-US" sz="1400" b="1" dirty="0"/>
              <a:t>Arginine</a:t>
            </a:r>
            <a:r>
              <a:rPr lang="en-US" sz="1400" dirty="0"/>
              <a:t>, </a:t>
            </a:r>
            <a:r>
              <a:rPr lang="en-US" sz="1200" dirty="0"/>
              <a:t>the natural amino acid, splits off an artery wall "relaxing factor," a small molecule called nitric oxide. Nitric oxide increases the elasticity of the artery walls and helps to normalize blood pressure.</a:t>
            </a:r>
          </a:p>
          <a:p>
            <a:pPr marL="171450" indent="-171450" algn="just">
              <a:buFont typeface="Arial" panose="020B0604020202020204" pitchFamily="34" charset="0"/>
              <a:buChar char="•"/>
            </a:pPr>
            <a:r>
              <a:rPr lang="en-US" sz="1400" b="1" dirty="0"/>
              <a:t>Vitamin </a:t>
            </a:r>
            <a:r>
              <a:rPr lang="en-US" sz="1200" b="1" dirty="0"/>
              <a:t>C </a:t>
            </a:r>
            <a:r>
              <a:rPr lang="en-US" sz="1200" dirty="0"/>
              <a:t>increases the production of prostacyclin, a small molecule that not only relaxes the blood vessel walls, but also keeps blood viscosity at optimal levels.</a:t>
            </a:r>
          </a:p>
          <a:p>
            <a:pPr marL="171450" indent="-171450" algn="just">
              <a:buFont typeface="Arial" panose="020B0604020202020204" pitchFamily="34" charset="0"/>
              <a:buChar char="•"/>
            </a:pPr>
            <a:r>
              <a:rPr lang="en-US" sz="1400" b="1" dirty="0"/>
              <a:t>Magnesium</a:t>
            </a:r>
            <a:r>
              <a:rPr lang="en-US" sz="1400" dirty="0"/>
              <a:t> </a:t>
            </a:r>
            <a:r>
              <a:rPr lang="en-US" sz="1200" dirty="0"/>
              <a:t>"nature's calcium antagonists," is essential for an optimal mineral balance in the blood vessel wall cell. Optimum mineral balance is a precondition for the relaxation of the artery walls.</a:t>
            </a:r>
          </a:p>
          <a:p>
            <a:pPr marL="171450" indent="-171450" algn="just">
              <a:buFont typeface="Arial" panose="020B0604020202020204" pitchFamily="34" charset="0"/>
              <a:buChar char="•"/>
            </a:pPr>
            <a:r>
              <a:rPr lang="en-US" sz="1400" b="1" dirty="0"/>
              <a:t>Lysine and Proline </a:t>
            </a:r>
            <a:r>
              <a:rPr lang="en-US" sz="1200" dirty="0"/>
              <a:t>help protect the artery walls and prevent the development of atherosclerosis take deposits. Since atherosclerosis is intertwined with high blood pressure these ingredients are also essential for preventing and correcting this health condition.</a:t>
            </a:r>
            <a:endParaRPr lang="en-US" sz="1400" dirty="0"/>
          </a:p>
          <a:p>
            <a:pPr marL="171450" indent="-171450" algn="just">
              <a:buFont typeface="Arial" panose="020B0604020202020204" pitchFamily="34" charset="0"/>
              <a:buChar char="•"/>
            </a:pPr>
            <a:r>
              <a:rPr lang="en-US" sz="1400" b="1" dirty="0"/>
              <a:t>Coenzyme Q-10 </a:t>
            </a:r>
            <a:r>
              <a:rPr lang="en-US" sz="1200" dirty="0"/>
              <a:t>is most commonly used for conditions that affect the heart such as heart failure and fluid build up in the body (congestive heart failure or CHF), chest pain (angina), and high blood pressure. It is also used for preventing migraine headache, Parkinson disease, and many other conditions.</a:t>
            </a:r>
            <a:r>
              <a:rPr lang="en-US" sz="1200" b="1" dirty="0"/>
              <a:t> </a:t>
            </a:r>
          </a:p>
          <a:p>
            <a:pPr marL="171450" indent="-171450" algn="just">
              <a:buFont typeface="Arial" panose="020B0604020202020204" pitchFamily="34" charset="0"/>
              <a:buChar char="•"/>
            </a:pPr>
            <a:r>
              <a:rPr lang="en-US" sz="1400" b="1" dirty="0"/>
              <a:t>Vitamin E </a:t>
            </a:r>
            <a:r>
              <a:rPr lang="en-US" sz="1200" dirty="0"/>
              <a:t>provides antioxidant protection and protection of cell membranes and blood components.</a:t>
            </a:r>
          </a:p>
          <a:p>
            <a:pPr marL="171450" indent="-171450" algn="just">
              <a:buFont typeface="Arial" panose="020B0604020202020204" pitchFamily="34" charset="0"/>
              <a:buChar char="•"/>
            </a:pPr>
            <a:r>
              <a:rPr lang="en-US" sz="1400" b="1" dirty="0"/>
              <a:t>Magnesium</a:t>
            </a:r>
            <a:r>
              <a:rPr lang="en-US" sz="1400" dirty="0"/>
              <a:t> </a:t>
            </a:r>
            <a:r>
              <a:rPr lang="en-US" sz="1200" dirty="0"/>
              <a:t>optimizes cellular metabolism of minerals, decreases tension of the blood vessel walls and lowers elevated blood pressure. </a:t>
            </a:r>
          </a:p>
          <a:p>
            <a:pPr marL="171450" indent="-171450" algn="just">
              <a:buFont typeface="Arial" panose="020B0604020202020204" pitchFamily="34" charset="0"/>
              <a:buChar char="•"/>
            </a:pPr>
            <a:r>
              <a:rPr lang="en-US" sz="1400" b="1" dirty="0"/>
              <a:t>Calcium</a:t>
            </a:r>
            <a:r>
              <a:rPr lang="en-US" sz="1400" dirty="0"/>
              <a:t> </a:t>
            </a:r>
            <a:r>
              <a:rPr lang="en-US" sz="1200" dirty="0"/>
              <a:t>optimizes mineral metabolism,  decreases tension of artery walls and lowers elevated blood pressure. </a:t>
            </a:r>
          </a:p>
          <a:p>
            <a:pPr marL="171450" indent="-171450" algn="just">
              <a:buFont typeface="Arial" panose="020B0604020202020204" pitchFamily="34" charset="0"/>
              <a:buChar char="•"/>
            </a:pPr>
            <a:r>
              <a:rPr lang="en-US" sz="1400" b="1" dirty="0"/>
              <a:t>Bioflavonoids catalysts</a:t>
            </a:r>
            <a:r>
              <a:rPr lang="en-US" sz="1400" dirty="0"/>
              <a:t>, </a:t>
            </a:r>
            <a:r>
              <a:rPr lang="en-US" sz="1200" dirty="0"/>
              <a:t>improves efficacy of vitamin C.</a:t>
            </a:r>
          </a:p>
          <a:p>
            <a:pPr marL="171450" indent="-171450" algn="just">
              <a:buFont typeface="Arial" panose="020B0604020202020204" pitchFamily="34" charset="0"/>
              <a:buChar char="•"/>
            </a:pPr>
            <a:r>
              <a:rPr lang="en-US" sz="1400" b="1" dirty="0"/>
              <a:t>Taurine</a:t>
            </a:r>
            <a:r>
              <a:rPr lang="en-US" sz="1200" dirty="0"/>
              <a:t>, research shows a link between higher taurine levels and significantly lower rates of death from heart disease, as well as reduced cholesterol and blood pressure. Taurine may help reduce high blood pressure by decreasing the resistance to blood flow in your blood vessel walls. </a:t>
            </a:r>
          </a:p>
        </p:txBody>
      </p:sp>
      <p:pic>
        <p:nvPicPr>
          <p:cNvPr id="1028" name="Picture 4" descr="Why Animals Don't Get Heart Attacks ... But People Do! | The D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2055" y="1545104"/>
            <a:ext cx="111060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4553154"/>
            <a:ext cx="3975410" cy="2182926"/>
          </a:xfrm>
          <a:prstGeom prst="rect">
            <a:avLst/>
          </a:prstGeom>
        </p:spPr>
      </p:pic>
    </p:spTree>
    <p:extLst>
      <p:ext uri="{BB962C8B-B14F-4D97-AF65-F5344CB8AC3E}">
        <p14:creationId xmlns:p14="http://schemas.microsoft.com/office/powerpoint/2010/main" val="4591459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b="1" dirty="0"/>
              <a:t>The Nervous System</a:t>
            </a:r>
          </a:p>
        </p:txBody>
      </p:sp>
      <p:sp>
        <p:nvSpPr>
          <p:cNvPr id="5" name="Slide Number Placeholder 4"/>
          <p:cNvSpPr>
            <a:spLocks noGrp="1"/>
          </p:cNvSpPr>
          <p:nvPr>
            <p:ph type="sldNum" sz="quarter" idx="12"/>
          </p:nvPr>
        </p:nvSpPr>
        <p:spPr/>
        <p:txBody>
          <a:bodyPr/>
          <a:lstStyle/>
          <a:p>
            <a:fld id="{7C4A7A4F-25D2-44C7-8F60-E6F823069186}" type="slidenum">
              <a:rPr lang="en-US" smtClean="0"/>
              <a:pPr/>
              <a:t>76</a:t>
            </a:fld>
            <a:r>
              <a:rPr lang="en-US" dirty="0"/>
              <a:t> of 132</a:t>
            </a:r>
          </a:p>
        </p:txBody>
      </p:sp>
      <p:sp>
        <p:nvSpPr>
          <p:cNvPr id="4" name="TextBox 3"/>
          <p:cNvSpPr txBox="1"/>
          <p:nvPr/>
        </p:nvSpPr>
        <p:spPr>
          <a:xfrm>
            <a:off x="914400" y="1447800"/>
            <a:ext cx="5029200" cy="50292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indent="-171450">
              <a:buFont typeface="Arial" panose="020B0604020202020204" pitchFamily="34" charset="0"/>
              <a:buChar char="•"/>
            </a:pPr>
            <a:r>
              <a:rPr lang="en-US" sz="1000" dirty="0"/>
              <a:t>Nervous System starts and stop inflammation </a:t>
            </a:r>
          </a:p>
          <a:p>
            <a:pPr marL="171450" indent="-171450" algn="just">
              <a:buFont typeface="Arial" panose="020B0604020202020204" pitchFamily="34" charset="0"/>
              <a:buChar char="•"/>
            </a:pPr>
            <a:r>
              <a:rPr lang="en-US" sz="1000" dirty="0"/>
              <a:t>Nervous System controls the development of all organs and parts of the body. Subsequently during our lives it is the nervous system which often lacks as a result of stress, bad diet, malnutrition and infections. </a:t>
            </a:r>
            <a:endParaRPr lang="en-US" sz="1200" dirty="0"/>
          </a:p>
          <a:p>
            <a:r>
              <a:rPr lang="en-US" sz="1200" b="1" u="sng" dirty="0"/>
              <a:t>Central Nervous System (CNS):</a:t>
            </a:r>
            <a:r>
              <a:rPr lang="en-US" sz="1200" dirty="0"/>
              <a:t> </a:t>
            </a:r>
          </a:p>
          <a:p>
            <a:pPr marL="230188" indent="-171450">
              <a:buFont typeface="Arial" panose="020B0604020202020204" pitchFamily="34" charset="0"/>
              <a:buChar char="•"/>
            </a:pPr>
            <a:r>
              <a:rPr lang="en-US" sz="1000" dirty="0"/>
              <a:t>Brain </a:t>
            </a:r>
          </a:p>
          <a:p>
            <a:pPr marL="230188" indent="-171450">
              <a:buFont typeface="Arial" panose="020B0604020202020204" pitchFamily="34" charset="0"/>
              <a:buChar char="•"/>
            </a:pPr>
            <a:r>
              <a:rPr lang="en-US" sz="1000" dirty="0"/>
              <a:t>Spinal Cord</a:t>
            </a:r>
            <a:endParaRPr lang="en-US" sz="1200" dirty="0"/>
          </a:p>
          <a:p>
            <a:r>
              <a:rPr lang="en-US" sz="1200" b="1" u="sng" dirty="0"/>
              <a:t>Peripheral Nervous System (PNS):</a:t>
            </a:r>
            <a:endParaRPr lang="en-US" sz="1200" dirty="0"/>
          </a:p>
          <a:p>
            <a:pPr marL="230188" indent="-171450">
              <a:buFont typeface="Arial" panose="020B0604020202020204" pitchFamily="34" charset="0"/>
              <a:buChar char="•"/>
            </a:pPr>
            <a:r>
              <a:rPr lang="en-US" sz="1000" dirty="0"/>
              <a:t>Nerves that branch off from the spinal cord and extend to all parts of the body</a:t>
            </a:r>
            <a:endParaRPr lang="en-US" sz="1200" dirty="0"/>
          </a:p>
          <a:p>
            <a:r>
              <a:rPr lang="en-US" sz="1200" b="1" u="sng" dirty="0"/>
              <a:t>Cranial Nerves (CN):</a:t>
            </a:r>
            <a:endParaRPr lang="en-US" sz="1200" u="sng" dirty="0"/>
          </a:p>
          <a:p>
            <a:pPr marL="284163" indent="-225425">
              <a:buAutoNum type="arabicPeriod"/>
            </a:pPr>
            <a:r>
              <a:rPr lang="en-US" sz="1000" dirty="0"/>
              <a:t>Olfactory nerve (I)</a:t>
            </a:r>
          </a:p>
          <a:p>
            <a:pPr marL="284163" indent="-225425">
              <a:buAutoNum type="arabicPeriod"/>
            </a:pPr>
            <a:r>
              <a:rPr lang="en-US" sz="1000" dirty="0"/>
              <a:t>Optic nerve (II)</a:t>
            </a:r>
          </a:p>
          <a:p>
            <a:pPr marL="284163" indent="-225425">
              <a:buAutoNum type="arabicPeriod"/>
            </a:pPr>
            <a:r>
              <a:rPr lang="en-US" sz="1000" dirty="0"/>
              <a:t>Oculomotor nerve (III)</a:t>
            </a:r>
          </a:p>
          <a:p>
            <a:pPr marL="284163" indent="-225425">
              <a:buAutoNum type="arabicPeriod"/>
            </a:pPr>
            <a:r>
              <a:rPr lang="en-US" sz="1000" dirty="0"/>
              <a:t>Trochlear nerve (IV)</a:t>
            </a:r>
          </a:p>
          <a:p>
            <a:pPr marL="284163" indent="-225425">
              <a:buAutoNum type="arabicPeriod"/>
            </a:pPr>
            <a:r>
              <a:rPr lang="en-US" sz="1000" dirty="0"/>
              <a:t>Trigeminal nerve (V)</a:t>
            </a:r>
          </a:p>
          <a:p>
            <a:pPr marL="284163" indent="-225425">
              <a:buAutoNum type="arabicPeriod"/>
            </a:pPr>
            <a:r>
              <a:rPr lang="en-US" sz="1000" dirty="0"/>
              <a:t>Abducens nerve (VI)</a:t>
            </a:r>
          </a:p>
          <a:p>
            <a:pPr marL="284163" indent="-225425">
              <a:buAutoNum type="arabicPeriod"/>
            </a:pPr>
            <a:r>
              <a:rPr lang="en-US" sz="1000" dirty="0"/>
              <a:t>Facial nerve (VII)</a:t>
            </a:r>
          </a:p>
          <a:p>
            <a:pPr marL="284163" indent="-225425">
              <a:buAutoNum type="arabicPeriod"/>
            </a:pPr>
            <a:r>
              <a:rPr lang="en-US" sz="1000" dirty="0"/>
              <a:t>Vestibulocochlear nerve (VIII)</a:t>
            </a:r>
          </a:p>
          <a:p>
            <a:pPr marL="284163" indent="-225425">
              <a:buAutoNum type="arabicPeriod"/>
            </a:pPr>
            <a:r>
              <a:rPr lang="en-US" sz="1000" dirty="0"/>
              <a:t>Glossopharyngeal nerve (IX)</a:t>
            </a:r>
          </a:p>
          <a:p>
            <a:pPr marL="284163" indent="-225425">
              <a:buAutoNum type="arabicPeriod"/>
            </a:pPr>
            <a:r>
              <a:rPr lang="en-US" sz="1000" dirty="0"/>
              <a:t>Vagus nerve (X)</a:t>
            </a:r>
          </a:p>
          <a:p>
            <a:pPr marL="284163" indent="-225425">
              <a:buAutoNum type="arabicPeriod"/>
            </a:pPr>
            <a:r>
              <a:rPr lang="en-US" sz="1000" dirty="0"/>
              <a:t>Accessory nerve (XI)</a:t>
            </a:r>
          </a:p>
          <a:p>
            <a:pPr marL="284163" indent="-225425">
              <a:buAutoNum type="arabicPeriod"/>
            </a:pPr>
            <a:r>
              <a:rPr lang="en-US" sz="1000" dirty="0"/>
              <a:t>Hypoglossal nerve (XII)</a:t>
            </a:r>
          </a:p>
          <a:p>
            <a:r>
              <a:rPr lang="en-US" sz="1200" b="1" u="sng" dirty="0"/>
              <a:t>Vagus Nerve:</a:t>
            </a:r>
            <a:r>
              <a:rPr lang="en-US" sz="1200" u="sng" dirty="0"/>
              <a:t> </a:t>
            </a:r>
            <a:r>
              <a:rPr lang="en-US" sz="1100" i="1" u="sng" dirty="0"/>
              <a:t>Cranial Nerve X (CN X)</a:t>
            </a:r>
            <a:endParaRPr lang="en-US" sz="1200" u="sng" dirty="0"/>
          </a:p>
          <a:p>
            <a:pPr marL="230188" indent="-171450" algn="just">
              <a:buFont typeface="Arial" panose="020B0604020202020204" pitchFamily="34" charset="0"/>
              <a:buChar char="•"/>
            </a:pPr>
            <a:r>
              <a:rPr lang="en-US" sz="1000" dirty="0"/>
              <a:t>Alpha-7 nicotinic acetylcholine receptors are the major group of receptors regulating the inflammation </a:t>
            </a:r>
          </a:p>
          <a:p>
            <a:pPr marL="230188" indent="-171450" algn="just">
              <a:buFont typeface="Arial" panose="020B0604020202020204" pitchFamily="34" charset="0"/>
              <a:buChar char="•"/>
            </a:pPr>
            <a:r>
              <a:rPr lang="en-US" sz="1000" dirty="0"/>
              <a:t>By stimulating the Vagus nerve, it reduces the Tumor Necrosis Factor (TNF) (major inflammatory molecule produced by the body) inflammatory response </a:t>
            </a:r>
          </a:p>
          <a:p>
            <a:r>
              <a:rPr lang="en-US" sz="1200" b="1" u="sng" dirty="0"/>
              <a:t>Sciatic Nerve:</a:t>
            </a:r>
            <a:endParaRPr lang="en-US" sz="1200" u="sng" dirty="0"/>
          </a:p>
          <a:p>
            <a:pPr marL="230188" indent="-171450" algn="just">
              <a:buFont typeface="Arial" panose="020B0604020202020204" pitchFamily="34" charset="0"/>
              <a:buChar char="•"/>
            </a:pPr>
            <a:r>
              <a:rPr lang="en-US" sz="1000" dirty="0"/>
              <a:t>The sciatic nerve is one of the most important nerves in the body. It runs from the base of the spine, down the thigh and finally to the knee joint. </a:t>
            </a:r>
          </a:p>
          <a:p>
            <a:pPr marL="230188" indent="-171450" algn="just">
              <a:buFont typeface="Arial" panose="020B0604020202020204" pitchFamily="34" charset="0"/>
              <a:buChar char="•"/>
            </a:pPr>
            <a:r>
              <a:rPr lang="en-US" sz="1000" dirty="0"/>
              <a:t>Of all the nerves in the body, it has the largest diameter. </a:t>
            </a:r>
          </a:p>
        </p:txBody>
      </p:sp>
      <p:sp>
        <p:nvSpPr>
          <p:cNvPr id="3" name="TextBox 2"/>
          <p:cNvSpPr txBox="1"/>
          <p:nvPr/>
        </p:nvSpPr>
        <p:spPr>
          <a:xfrm>
            <a:off x="6477000" y="1447800"/>
            <a:ext cx="5029200" cy="50292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200" b="1" u="sng" dirty="0">
                <a:solidFill>
                  <a:prstClr val="white"/>
                </a:solidFill>
              </a:rPr>
              <a:t>Autonomic Nervous System (ANS):</a:t>
            </a:r>
            <a:endParaRPr lang="en-US" sz="1200" u="sng" dirty="0">
              <a:solidFill>
                <a:prstClr val="white"/>
              </a:solidFill>
            </a:endParaRPr>
          </a:p>
          <a:p>
            <a:pPr marL="230188" indent="-171450" algn="just">
              <a:buFont typeface="Arial" panose="020B0604020202020204" pitchFamily="34" charset="0"/>
              <a:buChar char="•"/>
            </a:pPr>
            <a:r>
              <a:rPr lang="en-US" sz="1000" dirty="0">
                <a:solidFill>
                  <a:prstClr val="white"/>
                </a:solidFill>
              </a:rPr>
              <a:t>Autonomic nervous system, in vertebrates, the part of the nervous system that controls and regulates the internal organs without any conscious recognition or effort by the organism. </a:t>
            </a:r>
          </a:p>
          <a:p>
            <a:pPr marL="230188" indent="-171450" algn="just">
              <a:buFont typeface="Arial" panose="020B0604020202020204" pitchFamily="34" charset="0"/>
              <a:buChar char="•"/>
            </a:pPr>
            <a:r>
              <a:rPr lang="en-US" sz="1000" dirty="0">
                <a:solidFill>
                  <a:prstClr val="white"/>
                </a:solidFill>
              </a:rPr>
              <a:t>Regulates physiologic processes, such as blood pressure, heart rate, body temperature, digestion, metabolism, fluid and electrolyte balance, sweating, urination, defecation, sexual response, and other processes</a:t>
            </a:r>
          </a:p>
          <a:p>
            <a:pPr marL="230188" indent="-171450" algn="just">
              <a:buFont typeface="Arial" panose="020B0604020202020204" pitchFamily="34" charset="0"/>
              <a:buChar char="•"/>
            </a:pPr>
            <a:r>
              <a:rPr lang="en-US" sz="1000" dirty="0">
                <a:solidFill>
                  <a:prstClr val="white"/>
                </a:solidFill>
              </a:rPr>
              <a:t>Comprises of two antagonistic sets of nerves, the sympathetic and parasympathetic nervous systems.</a:t>
            </a:r>
            <a:endParaRPr lang="en-US" sz="1200" dirty="0">
              <a:solidFill>
                <a:prstClr val="white"/>
              </a:solidFill>
            </a:endParaRPr>
          </a:p>
          <a:p>
            <a:r>
              <a:rPr lang="en-US" sz="1200" b="1" u="sng" dirty="0">
                <a:solidFill>
                  <a:prstClr val="white"/>
                </a:solidFill>
              </a:rPr>
              <a:t>Parasympathetic Nervous System (PNS):</a:t>
            </a:r>
            <a:r>
              <a:rPr lang="en-US" sz="1200" u="sng" dirty="0">
                <a:solidFill>
                  <a:prstClr val="white"/>
                </a:solidFill>
              </a:rPr>
              <a:t> </a:t>
            </a:r>
            <a:r>
              <a:rPr lang="en-US" sz="1100" i="1" u="sng" dirty="0">
                <a:solidFill>
                  <a:prstClr val="white"/>
                </a:solidFill>
              </a:rPr>
              <a:t>Rest and Digest</a:t>
            </a:r>
            <a:endParaRPr lang="en-US" sz="1200" u="sng" dirty="0">
              <a:solidFill>
                <a:prstClr val="white"/>
              </a:solidFill>
            </a:endParaRPr>
          </a:p>
          <a:p>
            <a:pPr marL="230188" indent="-171450">
              <a:buFont typeface="Arial" panose="020B0604020202020204" pitchFamily="34" charset="0"/>
              <a:buChar char="•"/>
            </a:pPr>
            <a:r>
              <a:rPr lang="en-US" sz="1000" dirty="0">
                <a:solidFill>
                  <a:prstClr val="white"/>
                </a:solidFill>
              </a:rPr>
              <a:t>Constricts pupils (cranial) </a:t>
            </a:r>
          </a:p>
          <a:p>
            <a:pPr marL="230188" indent="-171450">
              <a:buFont typeface="Arial" panose="020B0604020202020204" pitchFamily="34" charset="0"/>
              <a:buChar char="•"/>
            </a:pPr>
            <a:r>
              <a:rPr lang="en-US" sz="1000" dirty="0">
                <a:solidFill>
                  <a:prstClr val="white"/>
                </a:solidFill>
              </a:rPr>
              <a:t>Increase saliva production (cranial) </a:t>
            </a:r>
          </a:p>
          <a:p>
            <a:pPr marL="230188" indent="-171450">
              <a:buFont typeface="Arial" panose="020B0604020202020204" pitchFamily="34" charset="0"/>
              <a:buChar char="•"/>
            </a:pPr>
            <a:r>
              <a:rPr lang="en-US" sz="1000" dirty="0">
                <a:solidFill>
                  <a:prstClr val="white"/>
                </a:solidFill>
              </a:rPr>
              <a:t>Reduces heart rate (cranial) </a:t>
            </a:r>
          </a:p>
          <a:p>
            <a:pPr marL="230188" indent="-171450">
              <a:buFont typeface="Arial" panose="020B0604020202020204" pitchFamily="34" charset="0"/>
              <a:buChar char="•"/>
            </a:pPr>
            <a:r>
              <a:rPr lang="en-US" sz="1000" dirty="0">
                <a:solidFill>
                  <a:prstClr val="white"/>
                </a:solidFill>
              </a:rPr>
              <a:t>Constricts bronchia (cranial) </a:t>
            </a:r>
          </a:p>
          <a:p>
            <a:pPr marL="230188" indent="-171450">
              <a:buFont typeface="Arial" panose="020B0604020202020204" pitchFamily="34" charset="0"/>
              <a:buChar char="•"/>
            </a:pPr>
            <a:r>
              <a:rPr lang="en-US" sz="1000" dirty="0">
                <a:solidFill>
                  <a:prstClr val="white"/>
                </a:solidFill>
              </a:rPr>
              <a:t>Stimulates the activity of the digestive organs (cranial) </a:t>
            </a:r>
          </a:p>
          <a:p>
            <a:pPr marL="230188" indent="-171450">
              <a:buFont typeface="Arial" panose="020B0604020202020204" pitchFamily="34" charset="0"/>
              <a:buChar char="•"/>
            </a:pPr>
            <a:r>
              <a:rPr lang="en-US" sz="1000" dirty="0">
                <a:solidFill>
                  <a:prstClr val="white"/>
                </a:solidFill>
              </a:rPr>
              <a:t>Stimulates the gallbladder (cranial)</a:t>
            </a:r>
          </a:p>
          <a:p>
            <a:pPr marL="230188" indent="-171450">
              <a:buFont typeface="Arial" panose="020B0604020202020204" pitchFamily="34" charset="0"/>
              <a:buChar char="•"/>
            </a:pPr>
            <a:r>
              <a:rPr lang="en-US" sz="1000" dirty="0">
                <a:solidFill>
                  <a:prstClr val="white"/>
                </a:solidFill>
              </a:rPr>
              <a:t>Constricts urinary bladder (sacral)</a:t>
            </a:r>
          </a:p>
          <a:p>
            <a:pPr marL="230188" indent="-171450">
              <a:buFont typeface="Arial" panose="020B0604020202020204" pitchFamily="34" charset="0"/>
              <a:buChar char="•"/>
            </a:pPr>
            <a:r>
              <a:rPr lang="en-US" sz="1000" dirty="0">
                <a:solidFill>
                  <a:prstClr val="white"/>
                </a:solidFill>
              </a:rPr>
              <a:t>Stimulates erection of genitals of man and woman (sacral)</a:t>
            </a:r>
            <a:endParaRPr lang="en-US" sz="1200" dirty="0">
              <a:solidFill>
                <a:prstClr val="white"/>
              </a:solidFill>
            </a:endParaRPr>
          </a:p>
          <a:p>
            <a:r>
              <a:rPr lang="en-US" sz="1200" b="1" u="sng" dirty="0">
                <a:solidFill>
                  <a:prstClr val="white"/>
                </a:solidFill>
              </a:rPr>
              <a:t>Sympathetic Nervous System (SNS):</a:t>
            </a:r>
            <a:r>
              <a:rPr lang="en-US" sz="1200" u="sng" dirty="0">
                <a:solidFill>
                  <a:prstClr val="white"/>
                </a:solidFill>
              </a:rPr>
              <a:t> </a:t>
            </a:r>
            <a:r>
              <a:rPr lang="en-US" sz="1200" i="1" u="sng" dirty="0">
                <a:solidFill>
                  <a:prstClr val="white"/>
                </a:solidFill>
              </a:rPr>
              <a:t>Fight or Flight</a:t>
            </a:r>
            <a:endParaRPr lang="en-US" sz="1200" u="sng" dirty="0">
              <a:solidFill>
                <a:prstClr val="white"/>
              </a:solidFill>
            </a:endParaRPr>
          </a:p>
          <a:p>
            <a:pPr marL="230188" indent="-171450">
              <a:buFont typeface="Arial" panose="020B0604020202020204" pitchFamily="34" charset="0"/>
              <a:buChar char="•"/>
            </a:pPr>
            <a:r>
              <a:rPr lang="en-US" sz="1000" dirty="0">
                <a:solidFill>
                  <a:prstClr val="white"/>
                </a:solidFill>
              </a:rPr>
              <a:t>Dilates pupils (cervical) </a:t>
            </a:r>
          </a:p>
          <a:p>
            <a:pPr marL="230188" indent="-171450">
              <a:buFont typeface="Arial" panose="020B0604020202020204" pitchFamily="34" charset="0"/>
              <a:buChar char="•"/>
            </a:pPr>
            <a:r>
              <a:rPr lang="en-US" sz="1000" dirty="0">
                <a:solidFill>
                  <a:prstClr val="white"/>
                </a:solidFill>
              </a:rPr>
              <a:t>Inhibits saliva production (cervical) </a:t>
            </a:r>
          </a:p>
          <a:p>
            <a:pPr marL="230188" indent="-171450">
              <a:buFont typeface="Arial" panose="020B0604020202020204" pitchFamily="34" charset="0"/>
              <a:buChar char="•"/>
            </a:pPr>
            <a:r>
              <a:rPr lang="en-US" sz="1000" dirty="0">
                <a:solidFill>
                  <a:prstClr val="white"/>
                </a:solidFill>
              </a:rPr>
              <a:t>Dilates bronchia (cervical) </a:t>
            </a:r>
          </a:p>
          <a:p>
            <a:pPr marL="230188" indent="-171450">
              <a:buFont typeface="Arial" panose="020B0604020202020204" pitchFamily="34" charset="0"/>
              <a:buChar char="•"/>
            </a:pPr>
            <a:r>
              <a:rPr lang="en-US" sz="1000" dirty="0">
                <a:solidFill>
                  <a:prstClr val="white"/>
                </a:solidFill>
              </a:rPr>
              <a:t>Rise the heart rate (cervical) </a:t>
            </a:r>
          </a:p>
          <a:p>
            <a:pPr marL="230188" indent="-171450">
              <a:buFont typeface="Arial" panose="020B0604020202020204" pitchFamily="34" charset="0"/>
              <a:buChar char="•"/>
            </a:pPr>
            <a:r>
              <a:rPr lang="en-US" sz="1000" dirty="0">
                <a:solidFill>
                  <a:prstClr val="white"/>
                </a:solidFill>
              </a:rPr>
              <a:t>Inhibits the activity of the digestive organs (thoracic) </a:t>
            </a:r>
          </a:p>
          <a:p>
            <a:pPr marL="230188" indent="-171450">
              <a:buFont typeface="Arial" panose="020B0604020202020204" pitchFamily="34" charset="0"/>
              <a:buChar char="•"/>
            </a:pPr>
            <a:r>
              <a:rPr lang="en-US" sz="1000" dirty="0">
                <a:solidFill>
                  <a:prstClr val="white"/>
                </a:solidFill>
              </a:rPr>
              <a:t>Inhibits the gallbladder (thoracic/ lumbar)</a:t>
            </a:r>
          </a:p>
          <a:p>
            <a:pPr marL="230188" indent="-171450">
              <a:buFont typeface="Arial" panose="020B0604020202020204" pitchFamily="34" charset="0"/>
              <a:buChar char="•"/>
            </a:pPr>
            <a:r>
              <a:rPr lang="en-US" sz="1000" dirty="0">
                <a:solidFill>
                  <a:prstClr val="white"/>
                </a:solidFill>
              </a:rPr>
              <a:t>Stimulates the adrenal medulla to raise adrenaline and nor adrenaline (lumbar)</a:t>
            </a:r>
          </a:p>
          <a:p>
            <a:pPr marL="230188" indent="-171450">
              <a:buFont typeface="Arial" panose="020B0604020202020204" pitchFamily="34" charset="0"/>
              <a:buChar char="•"/>
            </a:pPr>
            <a:r>
              <a:rPr lang="en-US" sz="1000" dirty="0">
                <a:solidFill>
                  <a:prstClr val="white"/>
                </a:solidFill>
              </a:rPr>
              <a:t>Relaxes urinary bladder (lumbar) </a:t>
            </a:r>
          </a:p>
          <a:p>
            <a:pPr marL="230188" indent="-171450">
              <a:buFont typeface="Arial" panose="020B0604020202020204" pitchFamily="34" charset="0"/>
              <a:buChar char="•"/>
            </a:pPr>
            <a:r>
              <a:rPr lang="en-US" sz="1000" dirty="0">
                <a:solidFill>
                  <a:prstClr val="white"/>
                </a:solidFill>
              </a:rPr>
              <a:t>Stimulates orgasm in genitals of man and woman (lumbar) </a:t>
            </a:r>
            <a:endParaRPr lang="en-US" sz="1200" dirty="0">
              <a:solidFill>
                <a:prstClr val="white"/>
              </a:solidFill>
            </a:endParaRPr>
          </a:p>
          <a:p>
            <a:pPr marL="58738"/>
            <a:r>
              <a:rPr lang="en-US" sz="1200" b="1" u="sng" dirty="0">
                <a:solidFill>
                  <a:prstClr val="white"/>
                </a:solidFill>
              </a:rPr>
              <a:t>Enteric Nervous System (ENS):</a:t>
            </a:r>
            <a:r>
              <a:rPr lang="en-US" sz="1200" u="sng" dirty="0">
                <a:solidFill>
                  <a:prstClr val="white"/>
                </a:solidFill>
              </a:rPr>
              <a:t> </a:t>
            </a:r>
            <a:r>
              <a:rPr lang="en-US" sz="1100" i="1" u="sng" dirty="0">
                <a:solidFill>
                  <a:prstClr val="white"/>
                </a:solidFill>
              </a:rPr>
              <a:t>Second Brain</a:t>
            </a:r>
            <a:endParaRPr lang="en-US" sz="1200" dirty="0">
              <a:solidFill>
                <a:prstClr val="white"/>
              </a:solidFill>
            </a:endParaRPr>
          </a:p>
          <a:p>
            <a:pPr marL="230188" indent="-171450">
              <a:buFont typeface="Arial" panose="020B0604020202020204" pitchFamily="34" charset="0"/>
              <a:buChar char="•"/>
            </a:pPr>
            <a:r>
              <a:rPr lang="en-US" sz="1000" dirty="0">
                <a:solidFill>
                  <a:prstClr val="white"/>
                </a:solidFill>
              </a:rPr>
              <a:t>governs the function of the gastrointestinal tract</a:t>
            </a:r>
            <a:endParaRPr lang="en-US" dirty="0"/>
          </a:p>
        </p:txBody>
      </p:sp>
      <p:pic>
        <p:nvPicPr>
          <p:cNvPr id="1026" name="Picture 2" descr="Nervous system GIFs - Get the best GIF on GIPHY"/>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0" y="235086"/>
            <a:ext cx="1905000" cy="10715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ranial Nerv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3076575"/>
            <a:ext cx="2362200" cy="177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3336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a:spLocks noGrp="1"/>
          </p:cNvSpPr>
          <p:nvPr>
            <p:ph idx="1"/>
          </p:nvPr>
        </p:nvSpPr>
        <p:spPr>
          <a:xfrm>
            <a:off x="838200" y="1512209"/>
            <a:ext cx="5387809" cy="849991"/>
          </a:xfrm>
        </p:spPr>
        <p:txBody>
          <a:bodyPr>
            <a:normAutofit/>
          </a:bodyPr>
          <a:lstStyle/>
          <a:p>
            <a:pPr marL="0" indent="0" algn="just">
              <a:buNone/>
            </a:pPr>
            <a:r>
              <a:rPr lang="en-US" sz="2000" b="1" dirty="0"/>
              <a:t>Stanley Rosenberg</a:t>
            </a:r>
          </a:p>
          <a:p>
            <a:pPr lvl="1" algn="just"/>
            <a:r>
              <a:rPr lang="en-US" sz="1600" dirty="0"/>
              <a:t>Accessing the Healing Power of the Vagus Nerve</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The Nervous System</a:t>
            </a:r>
            <a:br>
              <a:rPr lang="en-US" b="1" dirty="0"/>
            </a:br>
            <a:r>
              <a:rPr lang="en-US" sz="2700" b="1" dirty="0"/>
              <a:t>(The Vagus Nerve)</a:t>
            </a:r>
          </a:p>
        </p:txBody>
      </p:sp>
      <p:sp>
        <p:nvSpPr>
          <p:cNvPr id="5" name="Slide Number Placeholder 4"/>
          <p:cNvSpPr>
            <a:spLocks noGrp="1"/>
          </p:cNvSpPr>
          <p:nvPr>
            <p:ph type="sldNum" sz="quarter" idx="12"/>
          </p:nvPr>
        </p:nvSpPr>
        <p:spPr/>
        <p:txBody>
          <a:bodyPr/>
          <a:lstStyle/>
          <a:p>
            <a:fld id="{7C4A7A4F-25D2-44C7-8F60-E6F823069186}" type="slidenum">
              <a:rPr lang="en-US" smtClean="0"/>
              <a:pPr/>
              <a:t>77</a:t>
            </a:fld>
            <a:r>
              <a:rPr lang="en-US" dirty="0"/>
              <a:t> of 132</a:t>
            </a:r>
          </a:p>
        </p:txBody>
      </p:sp>
      <p:sp>
        <p:nvSpPr>
          <p:cNvPr id="4" name="TextBox 3"/>
          <p:cNvSpPr txBox="1"/>
          <p:nvPr/>
        </p:nvSpPr>
        <p:spPr>
          <a:xfrm>
            <a:off x="1371600" y="2398455"/>
            <a:ext cx="5486400" cy="366254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The Polyvagal Theory:</a:t>
            </a:r>
          </a:p>
          <a:p>
            <a:pPr marL="171450" indent="-171450">
              <a:buFont typeface="Arial" panose="020B0604020202020204" pitchFamily="34" charset="0"/>
              <a:buChar char="•"/>
            </a:pPr>
            <a:r>
              <a:rPr lang="en-US" sz="1200" dirty="0"/>
              <a:t>If the ventral branch (front of body) of the vagus nerve is not functioning, make it functional</a:t>
            </a:r>
          </a:p>
          <a:p>
            <a:pPr marL="171450" indent="-171450">
              <a:buFont typeface="Arial" panose="020B0604020202020204" pitchFamily="34" charset="0"/>
              <a:buChar char="•"/>
            </a:pPr>
            <a:r>
              <a:rPr lang="en-US" sz="1200" dirty="0"/>
              <a:t>The </a:t>
            </a:r>
            <a:r>
              <a:rPr lang="en-US" sz="1200" b="1" dirty="0"/>
              <a:t>first</a:t>
            </a:r>
            <a:r>
              <a:rPr lang="en-US" sz="1200" dirty="0"/>
              <a:t> of the ANS’s neural pathways is the social-engagement nervous system</a:t>
            </a:r>
          </a:p>
          <a:p>
            <a:pPr marL="171450" indent="-171450">
              <a:buFont typeface="Arial" panose="020B0604020202020204" pitchFamily="34" charset="0"/>
              <a:buChar char="•"/>
            </a:pPr>
            <a:r>
              <a:rPr lang="en-US" sz="1200" dirty="0"/>
              <a:t>The </a:t>
            </a:r>
            <a:r>
              <a:rPr lang="en-US" sz="1200" b="1" dirty="0"/>
              <a:t>second</a:t>
            </a:r>
            <a:r>
              <a:rPr lang="en-US" sz="1200" dirty="0"/>
              <a:t> of the ANS’s neural pathways is the spinal sympathetic chain, which is activated when our survival is threatened</a:t>
            </a:r>
          </a:p>
          <a:p>
            <a:pPr marL="171450" indent="-171450">
              <a:buFont typeface="Arial" panose="020B0604020202020204" pitchFamily="34" charset="0"/>
              <a:buChar char="•"/>
            </a:pPr>
            <a:r>
              <a:rPr lang="en-US" sz="1200" dirty="0"/>
              <a:t>The</a:t>
            </a:r>
            <a:r>
              <a:rPr lang="en-US" sz="1200" b="1" dirty="0"/>
              <a:t> third </a:t>
            </a:r>
            <a:r>
              <a:rPr lang="en-US" sz="1200" dirty="0"/>
              <a:t>neural pathway is the dorsal branch (back of body) of the vagus nerve. This pathway is activated when we face an overwhelming force and imminent destruction. When there is no point in fighting or running away, we conserve what resources we have—we immobilize. Activation of this pathway fosters feelings of helplessness, hopelessness, and apathy, manifesting in withdrawal and shutdown. This state can be described as “immobilization with fear”</a:t>
            </a:r>
          </a:p>
          <a:p>
            <a:pPr marL="171450" indent="-171450">
              <a:buFont typeface="Arial" panose="020B0604020202020204" pitchFamily="34" charset="0"/>
              <a:buChar char="•"/>
            </a:pPr>
            <a:r>
              <a:rPr lang="en-US" sz="1200" dirty="0"/>
              <a:t>The </a:t>
            </a:r>
            <a:r>
              <a:rPr lang="en-US" sz="1200" b="1" dirty="0"/>
              <a:t>fourth</a:t>
            </a:r>
            <a:r>
              <a:rPr lang="en-US" sz="1200" dirty="0"/>
              <a:t> state is a hybrid that supports friendly competition, or “mobilization without fear,” which is appropriate when we engage in competitive sports</a:t>
            </a:r>
          </a:p>
          <a:p>
            <a:pPr marL="171450" indent="-171450">
              <a:buFont typeface="Arial" panose="020B0604020202020204" pitchFamily="34" charset="0"/>
              <a:buChar char="•"/>
            </a:pPr>
            <a:r>
              <a:rPr lang="en-US" sz="1200" dirty="0"/>
              <a:t>The </a:t>
            </a:r>
            <a:r>
              <a:rPr lang="en-US" sz="1200" b="1" dirty="0"/>
              <a:t>fifth</a:t>
            </a:r>
            <a:r>
              <a:rPr lang="en-US" sz="1200" dirty="0"/>
              <a:t> state is also a hybrid of two neural circuits. Activity in both the dorsal branch and the ventral branch of the vagus nerve, supports feelings of intimacy and intimate behavior. This state, which we call “immobilization without fear,” is characterized by calm trusting feelings, allowing us , to lie still and cuddle with a loved one</a:t>
            </a:r>
          </a:p>
        </p:txBody>
      </p:sp>
      <p:pic>
        <p:nvPicPr>
          <p:cNvPr id="1026" name="Picture 2" descr="Nervous system GIFs - Get the best GIF on GIPHY"/>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2396905"/>
            <a:ext cx="2302932" cy="1295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ccessing the Healing Power of the Vagus Nerve: Self-Help Exercises for Anxiety, Depression, Trauma, and Autism by [Stanley Rosenberg, Stephen W. Porges, Benjamin Shie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1018" y="2362200"/>
            <a:ext cx="1217982" cy="1828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91400" y="5168444"/>
            <a:ext cx="3657600" cy="89255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The Autonomic Nervous System (ANS):</a:t>
            </a:r>
          </a:p>
          <a:p>
            <a:pPr marL="285750" indent="-285750">
              <a:buFont typeface="Arial" panose="020B0604020202020204" pitchFamily="34" charset="0"/>
              <a:buChar char="•"/>
            </a:pPr>
            <a:r>
              <a:rPr lang="en-US" sz="1200" dirty="0"/>
              <a:t>Consists of twelve cranial nerves (CN)</a:t>
            </a:r>
          </a:p>
          <a:p>
            <a:pPr marL="285750" indent="-285750">
              <a:buFont typeface="Arial" panose="020B0604020202020204" pitchFamily="34" charset="0"/>
              <a:buChar char="•"/>
            </a:pPr>
            <a:r>
              <a:rPr lang="en-US" sz="1200" dirty="0"/>
              <a:t>The Vagus nerve, also known as the tenth cranial nerve</a:t>
            </a:r>
          </a:p>
        </p:txBody>
      </p:sp>
    </p:spTree>
    <p:extLst>
      <p:ext uri="{BB962C8B-B14F-4D97-AF65-F5344CB8AC3E}">
        <p14:creationId xmlns:p14="http://schemas.microsoft.com/office/powerpoint/2010/main" val="31468172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fontScale="90000"/>
          </a:bodyPr>
          <a:lstStyle/>
          <a:p>
            <a:r>
              <a:rPr lang="en-US" b="1" dirty="0"/>
              <a:t>The Nervous System</a:t>
            </a:r>
            <a:br>
              <a:rPr lang="en-US" b="1" dirty="0"/>
            </a:br>
            <a:r>
              <a:rPr lang="en-US" sz="2400" dirty="0"/>
              <a:t>(Parasympathetic Vs Sympathetic)</a:t>
            </a:r>
          </a:p>
        </p:txBody>
      </p:sp>
      <p:sp>
        <p:nvSpPr>
          <p:cNvPr id="3" name="Slide Number Placeholder 2"/>
          <p:cNvSpPr>
            <a:spLocks noGrp="1"/>
          </p:cNvSpPr>
          <p:nvPr>
            <p:ph type="sldNum" sz="quarter" idx="12"/>
          </p:nvPr>
        </p:nvSpPr>
        <p:spPr/>
        <p:txBody>
          <a:bodyPr/>
          <a:lstStyle/>
          <a:p>
            <a:fld id="{7C4A7A4F-25D2-44C7-8F60-E6F823069186}" type="slidenum">
              <a:rPr lang="en-US" smtClean="0"/>
              <a:pPr/>
              <a:t>78</a:t>
            </a:fld>
            <a:r>
              <a:rPr lang="en-US" dirty="0"/>
              <a:t> of 132</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031" y="1524000"/>
            <a:ext cx="8395939" cy="495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676803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600201"/>
            <a:ext cx="8763000" cy="4525963"/>
          </a:xfrm>
        </p:spPr>
        <p:txBody>
          <a:bodyPr>
            <a:normAutofit/>
          </a:bodyPr>
          <a:lstStyle/>
          <a:p>
            <a:pPr marL="0" indent="0">
              <a:buNone/>
            </a:pPr>
            <a:r>
              <a:rPr lang="en-US" sz="2000" b="1" dirty="0"/>
              <a:t>John Bergman, </a:t>
            </a:r>
            <a:r>
              <a:rPr lang="en-US" sz="2000" b="1" dirty="0" err="1"/>
              <a:t>Dr</a:t>
            </a:r>
            <a:endParaRPr lang="en-US" sz="2000" b="1" dirty="0"/>
          </a:p>
          <a:p>
            <a:pPr lvl="1"/>
            <a:r>
              <a:rPr lang="en-US" sz="1600" dirty="0"/>
              <a:t>How To Reverse Arthritis Naturally</a:t>
            </a:r>
          </a:p>
          <a:p>
            <a:pPr lvl="1"/>
            <a:endParaRPr lang="en-US" sz="1000" dirty="0"/>
          </a:p>
          <a:p>
            <a:pPr marL="57150" indent="0">
              <a:buNone/>
            </a:pPr>
            <a:r>
              <a:rPr lang="en-US" sz="1800" i="1" dirty="0"/>
              <a:t>Arthritis and Fibromyalgia:</a:t>
            </a:r>
          </a:p>
          <a:p>
            <a:pPr marL="857250" lvl="1" indent="-457200">
              <a:buFont typeface="+mj-lt"/>
              <a:buAutoNum type="arabicPeriod"/>
            </a:pPr>
            <a:r>
              <a:rPr lang="en-US" sz="1400" dirty="0"/>
              <a:t>Fix the body by finding any problems with the immune system</a:t>
            </a:r>
          </a:p>
          <a:p>
            <a:pPr marL="857250" lvl="1" indent="-457200">
              <a:buFont typeface="+mj-lt"/>
              <a:buAutoNum type="arabicPeriod"/>
            </a:pPr>
            <a:r>
              <a:rPr lang="en-US" sz="1400" dirty="0"/>
              <a:t>Fix the gut by eliminating any toxicities or deficiencies</a:t>
            </a:r>
          </a:p>
          <a:p>
            <a:pPr marL="857250" lvl="1" indent="-457200">
              <a:buFont typeface="+mj-lt"/>
              <a:buAutoNum type="arabicPeriod"/>
            </a:pPr>
            <a:r>
              <a:rPr lang="en-US" sz="1400" dirty="0"/>
              <a:t>Fix the nervous system by removing abnormal nerve pressure</a:t>
            </a:r>
          </a:p>
          <a:p>
            <a:pPr marL="857250" lvl="1" indent="-457200">
              <a:buFont typeface="+mj-lt"/>
              <a:buAutoNum type="arabicPeriod"/>
            </a:pPr>
            <a:endParaRPr lang="en-US" sz="1000" dirty="0"/>
          </a:p>
          <a:p>
            <a:pPr marL="0" indent="0">
              <a:buNone/>
            </a:pPr>
            <a:r>
              <a:rPr lang="en-US" sz="1400" dirty="0"/>
              <a:t>Arthritis is mainly a mechanical problem or a problem of deficiency or toxicity.</a:t>
            </a:r>
          </a:p>
          <a:p>
            <a:pPr marL="0" indent="0">
              <a:buNone/>
            </a:pPr>
            <a:endParaRPr lang="en-US" sz="1000" dirty="0"/>
          </a:p>
          <a:p>
            <a:pPr marL="0" indent="0" algn="just">
              <a:buNone/>
            </a:pPr>
            <a:r>
              <a:rPr lang="en-US" sz="1400" dirty="0"/>
              <a:t>Systemic inflammation is a response to toxins and will eventually kill you. Systemic inflammation is also a main source of disease. Whereas local inflammation is how discs regenerate and joints heal.</a:t>
            </a:r>
          </a:p>
          <a:p>
            <a:pPr marL="0" indent="0">
              <a:buNone/>
            </a:pPr>
            <a:endParaRPr lang="en-US" sz="2200" dirty="0"/>
          </a:p>
          <a:p>
            <a:pPr marL="0" indent="0">
              <a:buNone/>
            </a:pPr>
            <a:endParaRPr lang="en-US" sz="2200" dirty="0"/>
          </a:p>
        </p:txBody>
      </p:sp>
      <p:sp>
        <p:nvSpPr>
          <p:cNvPr id="2" name="Title 1"/>
          <p:cNvSpPr>
            <a:spLocks noGrp="1"/>
          </p:cNvSpPr>
          <p:nvPr>
            <p:ph type="title"/>
          </p:nvPr>
        </p:nvSpPr>
        <p:spPr>
          <a:xfrm>
            <a:off x="609600" y="274638"/>
            <a:ext cx="10972800" cy="1143000"/>
          </a:xfrm>
        </p:spPr>
        <p:txBody>
          <a:bodyPr/>
          <a:lstStyle/>
          <a:p>
            <a:r>
              <a:rPr lang="en-US" b="1" dirty="0">
                <a:effectLst>
                  <a:outerShdw blurRad="38100" dist="38100" dir="2700000" algn="tl">
                    <a:srgbClr val="000000">
                      <a:alpha val="43137"/>
                    </a:srgbClr>
                  </a:outerShdw>
                </a:effectLst>
              </a:rPr>
              <a:t>Chiropractic Treatment</a:t>
            </a:r>
          </a:p>
        </p:txBody>
      </p:sp>
      <p:sp>
        <p:nvSpPr>
          <p:cNvPr id="7" name="Slide Number Placeholder 6"/>
          <p:cNvSpPr>
            <a:spLocks noGrp="1"/>
          </p:cNvSpPr>
          <p:nvPr>
            <p:ph type="sldNum" sz="quarter" idx="12"/>
          </p:nvPr>
        </p:nvSpPr>
        <p:spPr/>
        <p:txBody>
          <a:bodyPr/>
          <a:lstStyle/>
          <a:p>
            <a:fld id="{7C4A7A4F-25D2-44C7-8F60-E6F823069186}" type="slidenum">
              <a:rPr lang="en-US" smtClean="0"/>
              <a:pPr/>
              <a:t>79</a:t>
            </a:fld>
            <a:r>
              <a:rPr lang="en-US" dirty="0"/>
              <a:t> of 132</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9639" y="1600201"/>
            <a:ext cx="1037361" cy="1554480"/>
          </a:xfrm>
          <a:prstGeom prst="rect">
            <a:avLst/>
          </a:prstGeom>
        </p:spPr>
      </p:pic>
      <p:sp>
        <p:nvSpPr>
          <p:cNvPr id="4" name="TextBox 3"/>
          <p:cNvSpPr txBox="1"/>
          <p:nvPr/>
        </p:nvSpPr>
        <p:spPr>
          <a:xfrm>
            <a:off x="7848600" y="5105400"/>
            <a:ext cx="2438400" cy="123110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5-Keys to Health &amp; Healing</a:t>
            </a:r>
          </a:p>
          <a:p>
            <a:pPr marL="401638" indent="-230188">
              <a:buFont typeface="+mj-lt"/>
              <a:buAutoNum type="arabicPeriod"/>
            </a:pPr>
            <a:r>
              <a:rPr lang="en-US" sz="1200" dirty="0"/>
              <a:t>Proper Nerve Supply</a:t>
            </a:r>
          </a:p>
          <a:p>
            <a:pPr marL="401638" indent="-230188">
              <a:buFont typeface="+mj-lt"/>
              <a:buAutoNum type="arabicPeriod"/>
            </a:pPr>
            <a:r>
              <a:rPr lang="en-US" sz="1200" dirty="0"/>
              <a:t>Proper Nutrition</a:t>
            </a:r>
          </a:p>
          <a:p>
            <a:pPr marL="401638" indent="-230188">
              <a:buFont typeface="+mj-lt"/>
              <a:buAutoNum type="arabicPeriod"/>
            </a:pPr>
            <a:r>
              <a:rPr lang="en-US" sz="1200" dirty="0"/>
              <a:t>Regular Exercise</a:t>
            </a:r>
          </a:p>
          <a:p>
            <a:pPr marL="401638" indent="-230188">
              <a:buFont typeface="+mj-lt"/>
              <a:buAutoNum type="arabicPeriod"/>
            </a:pPr>
            <a:r>
              <a:rPr lang="en-US" sz="1200" dirty="0"/>
              <a:t>Sufficient Sleep</a:t>
            </a:r>
          </a:p>
          <a:p>
            <a:pPr marL="401638" indent="-230188">
              <a:buFont typeface="+mj-lt"/>
              <a:buAutoNum type="arabicPeriod"/>
            </a:pPr>
            <a:r>
              <a:rPr lang="en-US" sz="1200" dirty="0"/>
              <a:t>Prayer &amp; Meditation</a:t>
            </a:r>
          </a:p>
        </p:txBody>
      </p:sp>
      <p:sp>
        <p:nvSpPr>
          <p:cNvPr id="6" name="TextBox 5"/>
          <p:cNvSpPr txBox="1"/>
          <p:nvPr/>
        </p:nvSpPr>
        <p:spPr>
          <a:xfrm>
            <a:off x="1524000" y="5072644"/>
            <a:ext cx="5791200" cy="120032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indent="-171450">
              <a:buFont typeface="Arial" panose="020B0604020202020204" pitchFamily="34" charset="0"/>
              <a:buChar char="•"/>
            </a:pPr>
            <a:r>
              <a:rPr lang="en-US" sz="1200" dirty="0"/>
              <a:t>The body naturally heals itself through a system - a central nervous system</a:t>
            </a:r>
          </a:p>
          <a:p>
            <a:pPr marL="171450" indent="-171450">
              <a:buFont typeface="Arial" panose="020B0604020202020204" pitchFamily="34" charset="0"/>
              <a:buChar char="•"/>
            </a:pPr>
            <a:r>
              <a:rPr lang="en-US" sz="1200" dirty="0"/>
              <a:t>The body knows what it needs to be healthy</a:t>
            </a:r>
          </a:p>
          <a:p>
            <a:pPr marL="171450" indent="-171450">
              <a:buFont typeface="Arial" panose="020B0604020202020204" pitchFamily="34" charset="0"/>
              <a:buChar char="•"/>
            </a:pPr>
            <a:r>
              <a:rPr lang="en-US" sz="1200" dirty="0"/>
              <a:t>The </a:t>
            </a:r>
            <a:r>
              <a:rPr lang="en-US" sz="1200" i="1" dirty="0"/>
              <a:t>first</a:t>
            </a:r>
            <a:r>
              <a:rPr lang="en-US" sz="1200" dirty="0"/>
              <a:t> choice of healing should be natural before resorting to drugs with all of their harmful side effects and risks of addiction</a:t>
            </a:r>
          </a:p>
          <a:p>
            <a:pPr marL="171450" indent="-171450">
              <a:buFont typeface="Arial" panose="020B0604020202020204" pitchFamily="34" charset="0"/>
              <a:buChar char="•"/>
            </a:pPr>
            <a:r>
              <a:rPr lang="en-US" sz="1200" dirty="0"/>
              <a:t>A Chiropractor can locate and remove the nerve interference so the body has 100% capacity to do what it has been made to do – heal itself</a:t>
            </a:r>
          </a:p>
        </p:txBody>
      </p:sp>
      <p:pic>
        <p:nvPicPr>
          <p:cNvPr id="2054" name="Picture 6" descr="Adjustments — Classic Chiropracti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7637"/>
            <a:ext cx="2312875" cy="1300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887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600200"/>
            <a:ext cx="8839200" cy="4800600"/>
          </a:xfrm>
        </p:spPr>
        <p:txBody>
          <a:bodyPr/>
          <a:lstStyle/>
          <a:p>
            <a:pPr marL="0" indent="0">
              <a:buNone/>
            </a:pPr>
            <a:r>
              <a:rPr lang="en-US" sz="2000" b="1" dirty="0"/>
              <a:t>Alan Gordon</a:t>
            </a:r>
          </a:p>
          <a:p>
            <a:pPr lvl="1"/>
            <a:r>
              <a:rPr lang="en-US" sz="1600" dirty="0"/>
              <a:t>Tension Myositis Syndrome (TMS)</a:t>
            </a:r>
          </a:p>
          <a:p>
            <a:pPr lvl="1"/>
            <a:r>
              <a:rPr lang="en-US" sz="1600" dirty="0"/>
              <a:t>Psychophysiological Disorders (PPD)</a:t>
            </a:r>
          </a:p>
          <a:p>
            <a:pPr lvl="1"/>
            <a:r>
              <a:rPr lang="en-US" sz="1600" dirty="0"/>
              <a:t>The Mindbody Syndrome</a:t>
            </a:r>
          </a:p>
          <a:p>
            <a:pPr lvl="2"/>
            <a:r>
              <a:rPr lang="en-US" sz="1600" dirty="0"/>
              <a:t>http://tmswiki.org</a:t>
            </a:r>
          </a:p>
          <a:p>
            <a:pPr lvl="2"/>
            <a:endParaRPr lang="en-US" sz="1000" dirty="0"/>
          </a:p>
          <a:p>
            <a:pPr marL="0" indent="0">
              <a:buNone/>
            </a:pPr>
            <a:r>
              <a:rPr lang="en-US" sz="2000" b="1" dirty="0"/>
              <a:t>Steven Ray </a:t>
            </a:r>
            <a:r>
              <a:rPr lang="en-US" sz="2000" b="1" dirty="0" err="1"/>
              <a:t>Ozanich</a:t>
            </a:r>
            <a:endParaRPr lang="en-US" sz="2000" b="1" dirty="0"/>
          </a:p>
          <a:p>
            <a:pPr marL="685800" lvl="1"/>
            <a:r>
              <a:rPr lang="en-US" sz="1600" dirty="0"/>
              <a:t>The Great Pain Deception</a:t>
            </a:r>
          </a:p>
          <a:p>
            <a:pPr marL="685800" lvl="1"/>
            <a:r>
              <a:rPr lang="en-US" sz="1600" dirty="0"/>
              <a:t>Back Pain Permanent Healing: Understanding the Myths, Lies, &amp; Confusion</a:t>
            </a:r>
          </a:p>
          <a:p>
            <a:pPr marL="685800" lvl="1"/>
            <a:endParaRPr lang="en-US" sz="1000" dirty="0"/>
          </a:p>
          <a:p>
            <a:pPr marL="0" indent="0">
              <a:buNone/>
            </a:pPr>
            <a:r>
              <a:rPr lang="en-US" sz="2000" b="1" dirty="0"/>
              <a:t>Fred Amir</a:t>
            </a:r>
          </a:p>
          <a:p>
            <a:pPr marL="685800" lvl="1"/>
            <a:r>
              <a:rPr lang="en-US" sz="1600" dirty="0"/>
              <a:t>Rapid Recovery From Back and Neck Pain</a:t>
            </a:r>
          </a:p>
          <a:p>
            <a:pPr marL="400050" lvl="1" indent="0">
              <a:buNone/>
            </a:pPr>
            <a:endParaRPr lang="en-US" sz="1000" dirty="0"/>
          </a:p>
          <a:p>
            <a:pPr marL="0" indent="0">
              <a:buNone/>
            </a:pPr>
            <a:r>
              <a:rPr lang="en-US" sz="2000" b="1" dirty="0"/>
              <a:t>Georgie Oldfield</a:t>
            </a:r>
          </a:p>
          <a:p>
            <a:pPr marL="571500" lvl="1" indent="-171450"/>
            <a:r>
              <a:rPr lang="en-US" sz="1600" dirty="0"/>
              <a:t>Chronic Pain: Your Key To Recovery</a:t>
            </a:r>
          </a:p>
          <a:p>
            <a:endParaRPr lang="en-US"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TMS</a:t>
            </a:r>
            <a:br>
              <a:rPr lang="en-US" b="1" dirty="0"/>
            </a:br>
            <a:r>
              <a:rPr lang="en-US" sz="2700" b="1" dirty="0"/>
              <a:t>(</a:t>
            </a:r>
            <a:r>
              <a:rPr lang="en-US" sz="2700" dirty="0"/>
              <a:t>Tension Myositis Syndrome)</a:t>
            </a:r>
          </a:p>
        </p:txBody>
      </p:sp>
      <p:sp>
        <p:nvSpPr>
          <p:cNvPr id="8" name="Slide Number Placeholder 7"/>
          <p:cNvSpPr>
            <a:spLocks noGrp="1"/>
          </p:cNvSpPr>
          <p:nvPr>
            <p:ph type="sldNum" sz="quarter" idx="12"/>
          </p:nvPr>
        </p:nvSpPr>
        <p:spPr/>
        <p:txBody>
          <a:bodyPr/>
          <a:lstStyle/>
          <a:p>
            <a:fld id="{7C4A7A4F-25D2-44C7-8F60-E6F823069186}" type="slidenum">
              <a:rPr lang="en-US" smtClean="0"/>
              <a:pPr/>
              <a:t>8</a:t>
            </a:fld>
            <a:r>
              <a:rPr lang="en-US" dirty="0"/>
              <a:t> of 132</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9352" y="4572000"/>
            <a:ext cx="1137514" cy="1828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2097306"/>
            <a:ext cx="1210666" cy="1828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797" y="4956610"/>
            <a:ext cx="1064057" cy="170728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0324" y="2743200"/>
            <a:ext cx="1125002" cy="1741488"/>
          </a:xfrm>
          <a:prstGeom prst="rect">
            <a:avLst/>
          </a:prstGeom>
        </p:spPr>
      </p:pic>
    </p:spTree>
    <p:extLst>
      <p:ext uri="{BB962C8B-B14F-4D97-AF65-F5344CB8AC3E}">
        <p14:creationId xmlns:p14="http://schemas.microsoft.com/office/powerpoint/2010/main" val="180976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750"/>
                                        <p:tgtEl>
                                          <p:spTgt spid="4"/>
                                        </p:tgtEl>
                                      </p:cBhvr>
                                    </p:animEffect>
                                  </p:childTnLst>
                                </p:cTn>
                              </p:par>
                            </p:childTnLst>
                          </p:cTn>
                        </p:par>
                        <p:par>
                          <p:cTn id="15" fill="hold">
                            <p:stCondLst>
                              <p:cond delay="125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ive Major Organs - TCM Worl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2438400"/>
            <a:ext cx="4776957" cy="34747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274638"/>
            <a:ext cx="10972800" cy="1143000"/>
          </a:xfrm>
        </p:spPr>
        <p:txBody>
          <a:bodyPr>
            <a:normAutofit fontScale="90000"/>
          </a:bodyPr>
          <a:lstStyle/>
          <a:p>
            <a:r>
              <a:rPr lang="en-US" b="1" dirty="0"/>
              <a:t>Traditional Chinese Medicine</a:t>
            </a:r>
            <a:br>
              <a:rPr lang="en-US" sz="4300" b="1" dirty="0"/>
            </a:br>
            <a:r>
              <a:rPr lang="en-US" sz="2700" b="1" dirty="0"/>
              <a:t>(Five-Organ Network)</a:t>
            </a:r>
          </a:p>
        </p:txBody>
      </p:sp>
      <p:sp>
        <p:nvSpPr>
          <p:cNvPr id="6" name="Slide Number Placeholder 5"/>
          <p:cNvSpPr>
            <a:spLocks noGrp="1"/>
          </p:cNvSpPr>
          <p:nvPr>
            <p:ph type="sldNum" sz="quarter" idx="12"/>
          </p:nvPr>
        </p:nvSpPr>
        <p:spPr/>
        <p:txBody>
          <a:bodyPr/>
          <a:lstStyle/>
          <a:p>
            <a:fld id="{7C4A7A4F-25D2-44C7-8F60-E6F823069186}" type="slidenum">
              <a:rPr lang="en-US" smtClean="0"/>
              <a:pPr/>
              <a:t>80</a:t>
            </a:fld>
            <a:r>
              <a:rPr lang="en-US" dirty="0"/>
              <a:t> of 132</a:t>
            </a:r>
          </a:p>
        </p:txBody>
      </p:sp>
      <p:sp>
        <p:nvSpPr>
          <p:cNvPr id="4" name="TextBox 3"/>
          <p:cNvSpPr txBox="1"/>
          <p:nvPr/>
        </p:nvSpPr>
        <p:spPr>
          <a:xfrm>
            <a:off x="3524554" y="6248400"/>
            <a:ext cx="426720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n-US" i="1" dirty="0"/>
          </a:p>
        </p:txBody>
      </p:sp>
      <p:pic>
        <p:nvPicPr>
          <p:cNvPr id="2050" name="Picture 2" descr="Between Heaven and Earth: A Guide to Chinese Medicine by [Harriet Beinfield, Efrem Korngo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7109" y="1942306"/>
            <a:ext cx="1217981"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609600" y="1417638"/>
            <a:ext cx="9143999" cy="51355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b="1" dirty="0"/>
              <a:t>Harriett Beinfield and Efren Korngold</a:t>
            </a:r>
          </a:p>
          <a:p>
            <a:pPr marL="685800" lvl="1"/>
            <a:r>
              <a:rPr lang="en-US" sz="1600" dirty="0"/>
              <a:t>Between Heaven and Earth: A Guide to Chinese Medicine</a:t>
            </a:r>
            <a:endParaRPr lang="en-US" sz="1100" dirty="0"/>
          </a:p>
          <a:p>
            <a:pPr marL="0" indent="0">
              <a:buFont typeface="Arial" pitchFamily="34" charset="0"/>
              <a:buNone/>
            </a:pPr>
            <a:r>
              <a:rPr lang="en-US" sz="1600" dirty="0"/>
              <a:t>	</a:t>
            </a:r>
          </a:p>
        </p:txBody>
      </p:sp>
      <p:pic>
        <p:nvPicPr>
          <p:cNvPr id="2054" name="Picture 6" descr="Diagrams about TCM - Edra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5456" y="2438400"/>
            <a:ext cx="3485444" cy="34747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descr="Meaning of Yin Yang Symbol | Yin yang, Yin yang meaning, Yin yang quot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9799" y="4235284"/>
            <a:ext cx="1752602" cy="16778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1635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6394" y="3352800"/>
            <a:ext cx="5640606" cy="1447800"/>
          </a:xfrm>
        </p:spPr>
        <p:style>
          <a:lnRef idx="0">
            <a:schemeClr val="accent4"/>
          </a:lnRef>
          <a:fillRef idx="3">
            <a:schemeClr val="accent4"/>
          </a:fillRef>
          <a:effectRef idx="3">
            <a:schemeClr val="accent4"/>
          </a:effectRef>
          <a:fontRef idx="minor">
            <a:schemeClr val="lt1"/>
          </a:fontRef>
        </p:style>
        <p:txBody>
          <a:bodyPr numCol="2">
            <a:noAutofit/>
          </a:bodyPr>
          <a:lstStyle/>
          <a:p>
            <a:pPr marL="0" indent="0">
              <a:buNone/>
            </a:pPr>
            <a:r>
              <a:rPr lang="en-US" sz="1200" b="1" i="1" u="sng" dirty="0"/>
              <a:t>Positive</a:t>
            </a:r>
            <a:r>
              <a:rPr lang="en-US" sz="1200" i="1" dirty="0"/>
              <a:t> (test strong, thymus is active)</a:t>
            </a:r>
            <a:endParaRPr lang="en-US" sz="1200" dirty="0"/>
          </a:p>
          <a:p>
            <a:pPr marL="571500" lvl="1" indent="-171450"/>
            <a:r>
              <a:rPr lang="en-US" sz="1200" dirty="0"/>
              <a:t>Love </a:t>
            </a:r>
          </a:p>
          <a:p>
            <a:pPr marL="571500" lvl="1" indent="-171450"/>
            <a:r>
              <a:rPr lang="en-US" sz="1200" dirty="0"/>
              <a:t>Faith (to believe) </a:t>
            </a:r>
          </a:p>
          <a:p>
            <a:pPr marL="571500" lvl="1" indent="-171450"/>
            <a:r>
              <a:rPr lang="en-US" sz="1200" dirty="0"/>
              <a:t>Gratitude (Thank you)</a:t>
            </a:r>
          </a:p>
          <a:p>
            <a:pPr marL="571500" lvl="1" indent="-171450"/>
            <a:r>
              <a:rPr lang="en-US" sz="1200" dirty="0"/>
              <a:t>Trust </a:t>
            </a:r>
          </a:p>
          <a:p>
            <a:pPr marL="571500" lvl="1" indent="-171450"/>
            <a:r>
              <a:rPr lang="en-US" sz="1200" dirty="0"/>
              <a:t>Courage (seated on the heart)</a:t>
            </a:r>
          </a:p>
          <a:p>
            <a:pPr marL="0" indent="0">
              <a:buNone/>
            </a:pPr>
            <a:r>
              <a:rPr lang="en-US" sz="1200" b="1" i="1" u="sng" dirty="0"/>
              <a:t>Negative</a:t>
            </a:r>
            <a:r>
              <a:rPr lang="en-US" sz="1200" i="1" dirty="0"/>
              <a:t> (test weak, thymus is underactive)</a:t>
            </a:r>
            <a:endParaRPr lang="en-US" sz="1200" dirty="0"/>
          </a:p>
          <a:p>
            <a:pPr marL="571500" lvl="1" indent="-171450"/>
            <a:r>
              <a:rPr lang="en-US" sz="1200" dirty="0"/>
              <a:t>Hate </a:t>
            </a:r>
          </a:p>
          <a:p>
            <a:pPr marL="571500" lvl="1" indent="-171450"/>
            <a:r>
              <a:rPr lang="en-US" sz="1200" dirty="0"/>
              <a:t>Envy</a:t>
            </a:r>
          </a:p>
          <a:p>
            <a:pPr marL="571500" lvl="1" indent="-171450"/>
            <a:r>
              <a:rPr lang="en-US" sz="1200" dirty="0"/>
              <a:t>Fear</a:t>
            </a:r>
          </a:p>
          <a:p>
            <a:pPr marL="0" indent="0">
              <a:buNone/>
            </a:pPr>
            <a:r>
              <a:rPr lang="en-US" sz="1200" dirty="0"/>
              <a:t> </a:t>
            </a:r>
          </a:p>
        </p:txBody>
      </p:sp>
      <p:sp>
        <p:nvSpPr>
          <p:cNvPr id="2" name="Title 1"/>
          <p:cNvSpPr>
            <a:spLocks noGrp="1"/>
          </p:cNvSpPr>
          <p:nvPr>
            <p:ph type="title"/>
          </p:nvPr>
        </p:nvSpPr>
        <p:spPr>
          <a:xfrm>
            <a:off x="609600" y="274638"/>
            <a:ext cx="10972800" cy="1143000"/>
          </a:xfrm>
        </p:spPr>
        <p:txBody>
          <a:bodyPr>
            <a:normAutofit/>
          </a:bodyPr>
          <a:lstStyle/>
          <a:p>
            <a:r>
              <a:rPr lang="en-US" sz="4300" b="1" dirty="0"/>
              <a:t>Traditional Chinese Medicine</a:t>
            </a:r>
            <a:br>
              <a:rPr lang="en-US" sz="2400" b="1" dirty="0"/>
            </a:br>
            <a:r>
              <a:rPr lang="en-US" sz="2400" b="1" dirty="0"/>
              <a:t>(The Meridian System)</a:t>
            </a:r>
          </a:p>
        </p:txBody>
      </p:sp>
      <p:sp>
        <p:nvSpPr>
          <p:cNvPr id="4" name="Slide Number Placeholder 3"/>
          <p:cNvSpPr>
            <a:spLocks noGrp="1"/>
          </p:cNvSpPr>
          <p:nvPr>
            <p:ph type="sldNum" sz="quarter" idx="12"/>
          </p:nvPr>
        </p:nvSpPr>
        <p:spPr/>
        <p:txBody>
          <a:bodyPr/>
          <a:lstStyle/>
          <a:p>
            <a:fld id="{7C4A7A4F-25D2-44C7-8F60-E6F823069186}" type="slidenum">
              <a:rPr lang="en-US" smtClean="0"/>
              <a:pPr/>
              <a:t>81</a:t>
            </a:fld>
            <a:r>
              <a:rPr lang="en-US" dirty="0"/>
              <a:t> of 132</a:t>
            </a:r>
          </a:p>
        </p:txBody>
      </p:sp>
      <p:sp>
        <p:nvSpPr>
          <p:cNvPr id="6" name="TextBox 5"/>
          <p:cNvSpPr txBox="1"/>
          <p:nvPr/>
        </p:nvSpPr>
        <p:spPr>
          <a:xfrm>
            <a:off x="838200" y="2590800"/>
            <a:ext cx="5638800" cy="492443"/>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dirty="0"/>
              <a:t>Thymus Gland: </a:t>
            </a:r>
            <a:r>
              <a:rPr lang="en-US" sz="1200" dirty="0"/>
              <a:t>master switch, master controller, of the acupuncture energy system of the body.  Activates the will to be well. Stress causes shrinkage of the thymus gland</a:t>
            </a:r>
          </a:p>
        </p:txBody>
      </p:sp>
      <p:sp>
        <p:nvSpPr>
          <p:cNvPr id="7" name="Content Placeholder 2"/>
          <p:cNvSpPr txBox="1">
            <a:spLocks/>
          </p:cNvSpPr>
          <p:nvPr/>
        </p:nvSpPr>
        <p:spPr>
          <a:xfrm>
            <a:off x="817344" y="5009113"/>
            <a:ext cx="5640606" cy="1602670"/>
          </a:xfrm>
          <a:prstGeom prst="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numCol="2" rtlCol="0">
            <a:no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r">
              <a:buNone/>
            </a:pPr>
            <a:r>
              <a:rPr lang="en-US" sz="1600" b="1" dirty="0"/>
              <a:t>The Cerebral       </a:t>
            </a:r>
            <a:endParaRPr lang="en-US" sz="1600" dirty="0"/>
          </a:p>
          <a:p>
            <a:pPr marL="0" indent="0">
              <a:buNone/>
            </a:pPr>
            <a:r>
              <a:rPr lang="en-US" sz="1200" b="1" i="1" u="sng" dirty="0"/>
              <a:t>Right Brain Hemisphere</a:t>
            </a:r>
            <a:r>
              <a:rPr lang="en-US" sz="1200" b="1" i="1" dirty="0"/>
              <a:t>: </a:t>
            </a:r>
            <a:r>
              <a:rPr lang="en-US" sz="1200" i="1" dirty="0"/>
              <a:t>intuitive side</a:t>
            </a:r>
            <a:endParaRPr lang="en-US" sz="1200" dirty="0"/>
          </a:p>
          <a:p>
            <a:pPr marL="571500" lvl="1" indent="-171450"/>
            <a:r>
              <a:rPr lang="en-US" sz="1100" dirty="0"/>
              <a:t>Fantasy</a:t>
            </a:r>
          </a:p>
          <a:p>
            <a:pPr marL="571500" lvl="1" indent="-171450"/>
            <a:r>
              <a:rPr lang="en-US" sz="1100" dirty="0"/>
              <a:t>Dreams</a:t>
            </a:r>
          </a:p>
          <a:p>
            <a:pPr marL="571500" lvl="1" indent="-171450"/>
            <a:r>
              <a:rPr lang="en-US" sz="1100" dirty="0"/>
              <a:t>Music</a:t>
            </a:r>
          </a:p>
          <a:p>
            <a:pPr marL="571500" lvl="1" indent="-171450"/>
            <a:r>
              <a:rPr lang="en-US" sz="1100" dirty="0"/>
              <a:t>Unconscious </a:t>
            </a:r>
          </a:p>
          <a:p>
            <a:pPr marL="571500" lvl="1" indent="-171450"/>
            <a:r>
              <a:rPr lang="en-US" sz="1100" dirty="0"/>
              <a:t>Psychosis</a:t>
            </a:r>
          </a:p>
          <a:p>
            <a:pPr marL="0" indent="0">
              <a:buNone/>
            </a:pPr>
            <a:r>
              <a:rPr lang="en-US" sz="1600" b="1" dirty="0"/>
              <a:t> Hemispheres:</a:t>
            </a:r>
            <a:endParaRPr lang="en-US" sz="1600" b="1" i="1" u="sng" dirty="0"/>
          </a:p>
          <a:p>
            <a:pPr marL="0" indent="0">
              <a:buNone/>
            </a:pPr>
            <a:r>
              <a:rPr lang="en-US" sz="1200" b="1" i="1" u="sng" dirty="0"/>
              <a:t>Left Brain Hemisphere</a:t>
            </a:r>
            <a:r>
              <a:rPr lang="en-US" sz="1200" b="1" i="1" dirty="0"/>
              <a:t>: </a:t>
            </a:r>
            <a:r>
              <a:rPr lang="en-US" sz="1200" i="1" dirty="0"/>
              <a:t>logical and mathematical side</a:t>
            </a:r>
            <a:endParaRPr lang="en-US" sz="1200" dirty="0"/>
          </a:p>
          <a:p>
            <a:pPr marL="571500" lvl="1" indent="-171450"/>
            <a:r>
              <a:rPr lang="en-US" sz="1100" dirty="0"/>
              <a:t>Reality</a:t>
            </a:r>
          </a:p>
          <a:p>
            <a:pPr marL="571500" lvl="1" indent="-171450"/>
            <a:r>
              <a:rPr lang="en-US" sz="1100" dirty="0"/>
              <a:t>Math</a:t>
            </a:r>
          </a:p>
          <a:p>
            <a:pPr marL="571500" lvl="1" indent="-171450"/>
            <a:r>
              <a:rPr lang="en-US" sz="1100" dirty="0"/>
              <a:t>Conscious </a:t>
            </a:r>
          </a:p>
          <a:p>
            <a:pPr marL="571500" lvl="1" indent="-171450"/>
            <a:r>
              <a:rPr lang="en-US" sz="1100" dirty="0"/>
              <a:t>Neurosis</a:t>
            </a:r>
          </a:p>
        </p:txBody>
      </p:sp>
      <p:pic>
        <p:nvPicPr>
          <p:cNvPr id="3074" name="Picture 2" descr="Life Energy: Using the Meridians to Unlock the Hidden Power of Your Emotions by [John Diamo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15936" y="381000"/>
            <a:ext cx="974385" cy="146304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txBox="1">
            <a:spLocks/>
          </p:cNvSpPr>
          <p:nvPr/>
        </p:nvSpPr>
        <p:spPr>
          <a:xfrm>
            <a:off x="762001" y="1417638"/>
            <a:ext cx="5867400" cy="51355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b="1" dirty="0"/>
              <a:t>John Diamond, MD</a:t>
            </a:r>
          </a:p>
          <a:p>
            <a:pPr marL="685800" lvl="1"/>
            <a:r>
              <a:rPr lang="en-US" sz="1600" dirty="0"/>
              <a:t>Life Energy: Using the Meridians to Unlock the Hidden Power of Your Emotions </a:t>
            </a:r>
            <a:endParaRPr lang="en-US" sz="1100" dirty="0"/>
          </a:p>
          <a:p>
            <a:pPr marL="0" indent="0">
              <a:buFont typeface="Arial" pitchFamily="34" charset="0"/>
              <a:buNone/>
            </a:pPr>
            <a:r>
              <a:rPr lang="en-US" sz="1600" dirty="0"/>
              <a:t>	</a:t>
            </a:r>
          </a:p>
        </p:txBody>
      </p:sp>
      <p:graphicFrame>
        <p:nvGraphicFramePr>
          <p:cNvPr id="12" name="Table 11"/>
          <p:cNvGraphicFramePr>
            <a:graphicFrameLocks noGrp="1"/>
          </p:cNvGraphicFramePr>
          <p:nvPr>
            <p:extLst>
              <p:ext uri="{D42A27DB-BD31-4B8C-83A1-F6EECF244321}">
                <p14:modId xmlns:p14="http://schemas.microsoft.com/office/powerpoint/2010/main" val="2731740049"/>
              </p:ext>
            </p:extLst>
          </p:nvPr>
        </p:nvGraphicFramePr>
        <p:xfrm>
          <a:off x="6703795" y="2027233"/>
          <a:ext cx="5107205" cy="4525969"/>
        </p:xfrm>
        <a:graphic>
          <a:graphicData uri="http://schemas.openxmlformats.org/drawingml/2006/table">
            <a:tbl>
              <a:tblPr firstRow="1" firstCol="1" bandRow="1">
                <a:tableStyleId>{5C22544A-7EE6-4342-B048-85BDC9FD1C3A}</a:tableStyleId>
              </a:tblPr>
              <a:tblGrid>
                <a:gridCol w="997885">
                  <a:extLst>
                    <a:ext uri="{9D8B030D-6E8A-4147-A177-3AD203B41FA5}">
                      <a16:colId xmlns:a16="http://schemas.microsoft.com/office/drawing/2014/main" val="20000"/>
                    </a:ext>
                  </a:extLst>
                </a:gridCol>
                <a:gridCol w="997886">
                  <a:extLst>
                    <a:ext uri="{9D8B030D-6E8A-4147-A177-3AD203B41FA5}">
                      <a16:colId xmlns:a16="http://schemas.microsoft.com/office/drawing/2014/main" val="20001"/>
                    </a:ext>
                  </a:extLst>
                </a:gridCol>
                <a:gridCol w="1663144">
                  <a:extLst>
                    <a:ext uri="{9D8B030D-6E8A-4147-A177-3AD203B41FA5}">
                      <a16:colId xmlns:a16="http://schemas.microsoft.com/office/drawing/2014/main" val="20002"/>
                    </a:ext>
                  </a:extLst>
                </a:gridCol>
                <a:gridCol w="1448290">
                  <a:extLst>
                    <a:ext uri="{9D8B030D-6E8A-4147-A177-3AD203B41FA5}">
                      <a16:colId xmlns:a16="http://schemas.microsoft.com/office/drawing/2014/main" val="20003"/>
                    </a:ext>
                  </a:extLst>
                </a:gridCol>
              </a:tblGrid>
              <a:tr h="188711">
                <a:tc>
                  <a:txBody>
                    <a:bodyPr/>
                    <a:lstStyle/>
                    <a:p>
                      <a:pPr marL="0" marR="0" algn="ctr">
                        <a:lnSpc>
                          <a:spcPct val="115000"/>
                        </a:lnSpc>
                        <a:spcBef>
                          <a:spcPts val="0"/>
                        </a:spcBef>
                        <a:spcAft>
                          <a:spcPts val="0"/>
                        </a:spcAft>
                      </a:pPr>
                      <a:r>
                        <a:rPr lang="en-US" sz="1100" dirty="0">
                          <a:effectLst/>
                        </a:rPr>
                        <a:t>Meridian</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gn="ctr">
                        <a:lnSpc>
                          <a:spcPct val="115000"/>
                        </a:lnSpc>
                        <a:spcBef>
                          <a:spcPts val="0"/>
                        </a:spcBef>
                        <a:spcAft>
                          <a:spcPts val="0"/>
                        </a:spcAft>
                      </a:pPr>
                      <a:r>
                        <a:rPr lang="en-US" sz="1100" dirty="0">
                          <a:effectLst/>
                        </a:rPr>
                        <a:t>Organs</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gn="ctr">
                        <a:lnSpc>
                          <a:spcPct val="115000"/>
                        </a:lnSpc>
                        <a:spcBef>
                          <a:spcPts val="0"/>
                        </a:spcBef>
                        <a:spcAft>
                          <a:spcPts val="0"/>
                        </a:spcAft>
                      </a:pPr>
                      <a:r>
                        <a:rPr lang="en-US" sz="1100" dirty="0">
                          <a:effectLst/>
                        </a:rPr>
                        <a:t>Negative Emotion</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gn="ctr">
                        <a:lnSpc>
                          <a:spcPct val="115000"/>
                        </a:lnSpc>
                        <a:spcBef>
                          <a:spcPts val="0"/>
                        </a:spcBef>
                        <a:spcAft>
                          <a:spcPts val="0"/>
                        </a:spcAft>
                      </a:pPr>
                      <a:r>
                        <a:rPr lang="en-US" sz="1100" dirty="0">
                          <a:effectLst/>
                        </a:rPr>
                        <a:t>Positive Emotion</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extLst>
                  <a:ext uri="{0D108BD9-81ED-4DB2-BD59-A6C34878D82A}">
                    <a16:rowId xmlns:a16="http://schemas.microsoft.com/office/drawing/2014/main" val="10000"/>
                  </a:ext>
                </a:extLst>
              </a:tr>
              <a:tr h="413188">
                <a:tc>
                  <a:txBody>
                    <a:bodyPr/>
                    <a:lstStyle/>
                    <a:p>
                      <a:pPr marL="0" marR="0" algn="ctr">
                        <a:lnSpc>
                          <a:spcPct val="115000"/>
                        </a:lnSpc>
                        <a:spcBef>
                          <a:spcPts val="0"/>
                        </a:spcBef>
                        <a:spcAft>
                          <a:spcPts val="0"/>
                        </a:spcAft>
                      </a:pPr>
                      <a:r>
                        <a:rPr lang="en-US" sz="1000" dirty="0">
                          <a:effectLst/>
                        </a:rPr>
                        <a:t>Lung</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nchor="ctr"/>
                </a:tc>
                <a:tc>
                  <a:txBody>
                    <a:bodyPr/>
                    <a:lstStyle/>
                    <a:p>
                      <a:pPr marL="0" marR="0">
                        <a:lnSpc>
                          <a:spcPct val="115000"/>
                        </a:lnSpc>
                        <a:spcBef>
                          <a:spcPts val="0"/>
                        </a:spcBef>
                        <a:spcAft>
                          <a:spcPts val="0"/>
                        </a:spcAft>
                      </a:pPr>
                      <a:r>
                        <a:rPr lang="en-US" sz="800" dirty="0">
                          <a:effectLst/>
                        </a:rPr>
                        <a:t>Lungs</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Disdain, Scorn, Contempt, Haughtiness, False Pride, Intolerance, Prejudice</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a:effectLst/>
                        </a:rPr>
                        <a:t>Humility, Tolerance, Modesty</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extLst>
                  <a:ext uri="{0D108BD9-81ED-4DB2-BD59-A6C34878D82A}">
                    <a16:rowId xmlns:a16="http://schemas.microsoft.com/office/drawing/2014/main" val="10001"/>
                  </a:ext>
                </a:extLst>
              </a:tr>
              <a:tr h="171555">
                <a:tc>
                  <a:txBody>
                    <a:bodyPr/>
                    <a:lstStyle/>
                    <a:p>
                      <a:pPr marL="0" marR="0" algn="ctr">
                        <a:lnSpc>
                          <a:spcPct val="115000"/>
                        </a:lnSpc>
                        <a:spcBef>
                          <a:spcPts val="0"/>
                        </a:spcBef>
                        <a:spcAft>
                          <a:spcPts val="0"/>
                        </a:spcAft>
                      </a:pPr>
                      <a:r>
                        <a:rPr lang="en-US" sz="1000" dirty="0">
                          <a:effectLst/>
                        </a:rPr>
                        <a:t>Liver</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nchor="ctr"/>
                </a:tc>
                <a:tc>
                  <a:txBody>
                    <a:bodyPr/>
                    <a:lstStyle/>
                    <a:p>
                      <a:pPr marL="0" marR="0">
                        <a:lnSpc>
                          <a:spcPct val="115000"/>
                        </a:lnSpc>
                        <a:spcBef>
                          <a:spcPts val="0"/>
                        </a:spcBef>
                        <a:spcAft>
                          <a:spcPts val="0"/>
                        </a:spcAft>
                      </a:pPr>
                      <a:r>
                        <a:rPr lang="en-US" sz="800" dirty="0">
                          <a:effectLst/>
                        </a:rPr>
                        <a:t>Liver</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a:effectLst/>
                        </a:rPr>
                        <a:t>Unhappiness</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a:effectLst/>
                        </a:rPr>
                        <a:t>Happiness, Cheer</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extLst>
                  <a:ext uri="{0D108BD9-81ED-4DB2-BD59-A6C34878D82A}">
                    <a16:rowId xmlns:a16="http://schemas.microsoft.com/office/drawing/2014/main" val="10002"/>
                  </a:ext>
                </a:extLst>
              </a:tr>
              <a:tr h="413188">
                <a:tc>
                  <a:txBody>
                    <a:bodyPr/>
                    <a:lstStyle/>
                    <a:p>
                      <a:pPr marL="0" marR="0" algn="ctr">
                        <a:lnSpc>
                          <a:spcPct val="115000"/>
                        </a:lnSpc>
                        <a:spcBef>
                          <a:spcPts val="0"/>
                        </a:spcBef>
                        <a:spcAft>
                          <a:spcPts val="0"/>
                        </a:spcAft>
                      </a:pPr>
                      <a:r>
                        <a:rPr lang="en-US" sz="1000" dirty="0">
                          <a:effectLst/>
                        </a:rPr>
                        <a:t>Gall Bladder</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nchor="ctr"/>
                </a:tc>
                <a:tc>
                  <a:txBody>
                    <a:bodyPr/>
                    <a:lstStyle/>
                    <a:p>
                      <a:pPr marL="0" marR="0">
                        <a:lnSpc>
                          <a:spcPct val="115000"/>
                        </a:lnSpc>
                        <a:spcBef>
                          <a:spcPts val="0"/>
                        </a:spcBef>
                        <a:spcAft>
                          <a:spcPts val="0"/>
                        </a:spcAft>
                      </a:pPr>
                      <a:r>
                        <a:rPr lang="en-US" sz="800" dirty="0">
                          <a:effectLst/>
                        </a:rPr>
                        <a:t>Gall Bladder</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Rage, Fury, Wrath</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a:effectLst/>
                        </a:rPr>
                        <a:t>Reaching Out with Love and Forgiveness, Adoration</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extLst>
                  <a:ext uri="{0D108BD9-81ED-4DB2-BD59-A6C34878D82A}">
                    <a16:rowId xmlns:a16="http://schemas.microsoft.com/office/drawing/2014/main" val="10003"/>
                  </a:ext>
                </a:extLst>
              </a:tr>
              <a:tr h="413188">
                <a:tc>
                  <a:txBody>
                    <a:bodyPr/>
                    <a:lstStyle/>
                    <a:p>
                      <a:pPr marL="0" marR="0" algn="ctr">
                        <a:lnSpc>
                          <a:spcPct val="115000"/>
                        </a:lnSpc>
                        <a:spcBef>
                          <a:spcPts val="0"/>
                        </a:spcBef>
                        <a:spcAft>
                          <a:spcPts val="0"/>
                        </a:spcAft>
                      </a:pPr>
                      <a:r>
                        <a:rPr lang="en-US" sz="1000" dirty="0">
                          <a:effectLst/>
                        </a:rPr>
                        <a:t>Spleen</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nchor="ctr"/>
                </a:tc>
                <a:tc>
                  <a:txBody>
                    <a:bodyPr/>
                    <a:lstStyle/>
                    <a:p>
                      <a:pPr marL="0" marR="0">
                        <a:lnSpc>
                          <a:spcPct val="115000"/>
                        </a:lnSpc>
                        <a:spcBef>
                          <a:spcPts val="0"/>
                        </a:spcBef>
                        <a:spcAft>
                          <a:spcPts val="0"/>
                        </a:spcAft>
                      </a:pPr>
                      <a:r>
                        <a:rPr lang="en-US" sz="800" dirty="0">
                          <a:effectLst/>
                        </a:rPr>
                        <a:t>Spleen</a:t>
                      </a:r>
                      <a:br>
                        <a:rPr lang="en-US" sz="800" dirty="0">
                          <a:effectLst/>
                        </a:rPr>
                      </a:br>
                      <a:r>
                        <a:rPr lang="en-US" sz="800" dirty="0">
                          <a:effectLst/>
                        </a:rPr>
                        <a:t>Pancreas</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Realistic Anxieties about the Future</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a:effectLst/>
                        </a:rPr>
                        <a:t>Faith and Confidence about the Future, Security</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extLst>
                  <a:ext uri="{0D108BD9-81ED-4DB2-BD59-A6C34878D82A}">
                    <a16:rowId xmlns:a16="http://schemas.microsoft.com/office/drawing/2014/main" val="10004"/>
                  </a:ext>
                </a:extLst>
              </a:tr>
              <a:tr h="413188">
                <a:tc>
                  <a:txBody>
                    <a:bodyPr/>
                    <a:lstStyle/>
                    <a:p>
                      <a:pPr marL="0" marR="0" algn="ctr">
                        <a:lnSpc>
                          <a:spcPct val="115000"/>
                        </a:lnSpc>
                        <a:spcBef>
                          <a:spcPts val="0"/>
                        </a:spcBef>
                        <a:spcAft>
                          <a:spcPts val="0"/>
                        </a:spcAft>
                      </a:pPr>
                      <a:r>
                        <a:rPr lang="en-US" sz="1000" dirty="0">
                          <a:effectLst/>
                        </a:rPr>
                        <a:t>Kidney</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nchor="ctr"/>
                </a:tc>
                <a:tc>
                  <a:txBody>
                    <a:bodyPr/>
                    <a:lstStyle/>
                    <a:p>
                      <a:pPr marL="0" marR="0">
                        <a:lnSpc>
                          <a:spcPct val="115000"/>
                        </a:lnSpc>
                        <a:spcBef>
                          <a:spcPts val="0"/>
                        </a:spcBef>
                        <a:spcAft>
                          <a:spcPts val="0"/>
                        </a:spcAft>
                      </a:pPr>
                      <a:r>
                        <a:rPr lang="en-US" sz="800">
                          <a:effectLst/>
                        </a:rPr>
                        <a:t>Kidneys</a:t>
                      </a:r>
                      <a:br>
                        <a:rPr lang="en-US" sz="800">
                          <a:effectLst/>
                        </a:rPr>
                      </a:br>
                      <a:r>
                        <a:rPr lang="en-US" sz="800">
                          <a:effectLst/>
                        </a:rPr>
                        <a:t>Eyes</a:t>
                      </a:r>
                      <a:br>
                        <a:rPr lang="en-US" sz="800">
                          <a:effectLst/>
                        </a:rPr>
                      </a:br>
                      <a:r>
                        <a:rPr lang="en-US" sz="800">
                          <a:effectLst/>
                        </a:rPr>
                        <a:t>Ears</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Sexual Indecision</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a:effectLst/>
                        </a:rPr>
                        <a:t>Sexual Assuredness</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extLst>
                  <a:ext uri="{0D108BD9-81ED-4DB2-BD59-A6C34878D82A}">
                    <a16:rowId xmlns:a16="http://schemas.microsoft.com/office/drawing/2014/main" val="10005"/>
                  </a:ext>
                </a:extLst>
              </a:tr>
              <a:tr h="413188">
                <a:tc>
                  <a:txBody>
                    <a:bodyPr/>
                    <a:lstStyle/>
                    <a:p>
                      <a:pPr marL="0" marR="0" algn="ctr">
                        <a:lnSpc>
                          <a:spcPct val="115000"/>
                        </a:lnSpc>
                        <a:spcBef>
                          <a:spcPts val="0"/>
                        </a:spcBef>
                        <a:spcAft>
                          <a:spcPts val="0"/>
                        </a:spcAft>
                      </a:pPr>
                      <a:r>
                        <a:rPr lang="en-US" sz="1000" dirty="0">
                          <a:effectLst/>
                        </a:rPr>
                        <a:t>Large Intestine</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nchor="ctr"/>
                </a:tc>
                <a:tc>
                  <a:txBody>
                    <a:bodyPr/>
                    <a:lstStyle/>
                    <a:p>
                      <a:pPr marL="0" marR="0">
                        <a:lnSpc>
                          <a:spcPct val="115000"/>
                        </a:lnSpc>
                        <a:spcBef>
                          <a:spcPts val="0"/>
                        </a:spcBef>
                        <a:spcAft>
                          <a:spcPts val="0"/>
                        </a:spcAft>
                      </a:pPr>
                      <a:r>
                        <a:rPr lang="en-US" sz="800">
                          <a:effectLst/>
                        </a:rPr>
                        <a:t>Colon</a:t>
                      </a:r>
                      <a:br>
                        <a:rPr lang="en-US" sz="800">
                          <a:effectLst/>
                        </a:rPr>
                      </a:br>
                      <a:r>
                        <a:rPr lang="en-US" sz="800">
                          <a:effectLst/>
                        </a:rPr>
                        <a:t>Rectum</a:t>
                      </a:r>
                      <a:br>
                        <a:rPr lang="en-US" sz="800">
                          <a:effectLst/>
                        </a:rPr>
                      </a:br>
                      <a:r>
                        <a:rPr lang="en-US" sz="800">
                          <a:effectLst/>
                        </a:rPr>
                        <a:t>Appendix</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Guilt</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a:effectLst/>
                        </a:rPr>
                        <a:t>Self-Worth</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extLst>
                  <a:ext uri="{0D108BD9-81ED-4DB2-BD59-A6C34878D82A}">
                    <a16:rowId xmlns:a16="http://schemas.microsoft.com/office/drawing/2014/main" val="10006"/>
                  </a:ext>
                </a:extLst>
              </a:tr>
              <a:tr h="413188">
                <a:tc>
                  <a:txBody>
                    <a:bodyPr/>
                    <a:lstStyle/>
                    <a:p>
                      <a:pPr marL="0" marR="0" algn="ctr">
                        <a:lnSpc>
                          <a:spcPct val="115000"/>
                        </a:lnSpc>
                        <a:spcBef>
                          <a:spcPts val="0"/>
                        </a:spcBef>
                        <a:spcAft>
                          <a:spcPts val="0"/>
                        </a:spcAft>
                      </a:pPr>
                      <a:r>
                        <a:rPr lang="en-US" sz="1000" dirty="0">
                          <a:effectLst/>
                        </a:rPr>
                        <a:t>Circulation-Sex</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nchor="ctr"/>
                </a:tc>
                <a:tc>
                  <a:txBody>
                    <a:bodyPr/>
                    <a:lstStyle/>
                    <a:p>
                      <a:pPr marL="0" marR="0">
                        <a:lnSpc>
                          <a:spcPct val="115000"/>
                        </a:lnSpc>
                        <a:spcBef>
                          <a:spcPts val="0"/>
                        </a:spcBef>
                        <a:spcAft>
                          <a:spcPts val="0"/>
                        </a:spcAft>
                      </a:pPr>
                      <a:r>
                        <a:rPr lang="en-US" sz="800">
                          <a:effectLst/>
                        </a:rPr>
                        <a:t>Adrenals</a:t>
                      </a:r>
                      <a:br>
                        <a:rPr lang="en-US" sz="800">
                          <a:effectLst/>
                        </a:rPr>
                      </a:br>
                      <a:r>
                        <a:rPr lang="en-US" sz="800">
                          <a:effectLst/>
                        </a:rPr>
                        <a:t>Reproductive Glands</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Regret, Remorse, Jealousy, Sexual Tension, Stubbornness</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Renunciation of the Past, Relaxation, Generosity, Abjuration </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extLst>
                  <a:ext uri="{0D108BD9-81ED-4DB2-BD59-A6C34878D82A}">
                    <a16:rowId xmlns:a16="http://schemas.microsoft.com/office/drawing/2014/main" val="10007"/>
                  </a:ext>
                </a:extLst>
              </a:tr>
              <a:tr h="171555">
                <a:tc>
                  <a:txBody>
                    <a:bodyPr/>
                    <a:lstStyle/>
                    <a:p>
                      <a:pPr marL="0" marR="0" algn="ctr">
                        <a:lnSpc>
                          <a:spcPct val="115000"/>
                        </a:lnSpc>
                        <a:spcBef>
                          <a:spcPts val="0"/>
                        </a:spcBef>
                        <a:spcAft>
                          <a:spcPts val="0"/>
                        </a:spcAft>
                      </a:pPr>
                      <a:r>
                        <a:rPr lang="en-US" sz="1000" dirty="0">
                          <a:effectLst/>
                        </a:rPr>
                        <a:t>Heart</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nchor="ctr"/>
                </a:tc>
                <a:tc>
                  <a:txBody>
                    <a:bodyPr/>
                    <a:lstStyle/>
                    <a:p>
                      <a:pPr marL="0" marR="0">
                        <a:lnSpc>
                          <a:spcPct val="115000"/>
                        </a:lnSpc>
                        <a:spcBef>
                          <a:spcPts val="0"/>
                        </a:spcBef>
                        <a:spcAft>
                          <a:spcPts val="0"/>
                        </a:spcAft>
                      </a:pPr>
                      <a:r>
                        <a:rPr lang="en-US" sz="800">
                          <a:effectLst/>
                        </a:rPr>
                        <a:t>Heart</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Anger</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Love, Forgiveness</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extLst>
                  <a:ext uri="{0D108BD9-81ED-4DB2-BD59-A6C34878D82A}">
                    <a16:rowId xmlns:a16="http://schemas.microsoft.com/office/drawing/2014/main" val="10008"/>
                  </a:ext>
                </a:extLst>
              </a:tr>
              <a:tr h="413188">
                <a:tc>
                  <a:txBody>
                    <a:bodyPr/>
                    <a:lstStyle/>
                    <a:p>
                      <a:pPr marL="0" marR="0" algn="ctr">
                        <a:lnSpc>
                          <a:spcPct val="115000"/>
                        </a:lnSpc>
                        <a:spcBef>
                          <a:spcPts val="0"/>
                        </a:spcBef>
                        <a:spcAft>
                          <a:spcPts val="0"/>
                        </a:spcAft>
                      </a:pPr>
                      <a:r>
                        <a:rPr lang="en-US" sz="1000" dirty="0">
                          <a:effectLst/>
                        </a:rPr>
                        <a:t>Stomach</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nchor="ctr"/>
                </a:tc>
                <a:tc>
                  <a:txBody>
                    <a:bodyPr/>
                    <a:lstStyle/>
                    <a:p>
                      <a:pPr marL="0" marR="0">
                        <a:lnSpc>
                          <a:spcPct val="115000"/>
                        </a:lnSpc>
                        <a:spcBef>
                          <a:spcPts val="0"/>
                        </a:spcBef>
                        <a:spcAft>
                          <a:spcPts val="0"/>
                        </a:spcAft>
                      </a:pPr>
                      <a:r>
                        <a:rPr lang="en-US" sz="800">
                          <a:effectLst/>
                        </a:rPr>
                        <a:t>Stomach</a:t>
                      </a:r>
                      <a:br>
                        <a:rPr lang="en-US" sz="800">
                          <a:effectLst/>
                        </a:rPr>
                      </a:br>
                      <a:r>
                        <a:rPr lang="en-US" sz="800">
                          <a:effectLst/>
                        </a:rPr>
                        <a:t>Sinuses</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Disgust, Disappointment, Bitterness, Greed, Emptiness, Deprivation, Nausea, Hunger</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Contentment, Tranquility</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extLst>
                  <a:ext uri="{0D108BD9-81ED-4DB2-BD59-A6C34878D82A}">
                    <a16:rowId xmlns:a16="http://schemas.microsoft.com/office/drawing/2014/main" val="10009"/>
                  </a:ext>
                </a:extLst>
              </a:tr>
              <a:tr h="550916">
                <a:tc>
                  <a:txBody>
                    <a:bodyPr/>
                    <a:lstStyle/>
                    <a:p>
                      <a:pPr marL="0" marR="0" algn="ctr">
                        <a:lnSpc>
                          <a:spcPct val="115000"/>
                        </a:lnSpc>
                        <a:spcBef>
                          <a:spcPts val="0"/>
                        </a:spcBef>
                        <a:spcAft>
                          <a:spcPts val="0"/>
                        </a:spcAft>
                      </a:pPr>
                      <a:r>
                        <a:rPr lang="en-US" sz="1000" dirty="0">
                          <a:effectLst/>
                        </a:rPr>
                        <a:t>Thyroid</a:t>
                      </a:r>
                      <a:br>
                        <a:rPr lang="en-US" sz="1000" dirty="0">
                          <a:effectLst/>
                        </a:rPr>
                      </a:br>
                      <a:r>
                        <a:rPr lang="en-US" sz="1000" dirty="0">
                          <a:effectLst/>
                        </a:rPr>
                        <a:t>(Triple Heater)</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nchor="ctr"/>
                </a:tc>
                <a:tc>
                  <a:txBody>
                    <a:bodyPr/>
                    <a:lstStyle/>
                    <a:p>
                      <a:pPr marL="0" marR="0">
                        <a:lnSpc>
                          <a:spcPct val="115000"/>
                        </a:lnSpc>
                        <a:spcBef>
                          <a:spcPts val="0"/>
                        </a:spcBef>
                        <a:spcAft>
                          <a:spcPts val="0"/>
                        </a:spcAft>
                      </a:pPr>
                      <a:r>
                        <a:rPr lang="en-US" sz="800">
                          <a:effectLst/>
                        </a:rPr>
                        <a:t>Thyroid</a:t>
                      </a:r>
                      <a:br>
                        <a:rPr lang="en-US" sz="800">
                          <a:effectLst/>
                        </a:rPr>
                      </a:br>
                      <a:r>
                        <a:rPr lang="en-US" sz="800">
                          <a:effectLst/>
                        </a:rPr>
                        <a:t>Pericardium</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Depression, Despair, Hopelessness, Grief, Despondency, Loneliness, Solitude</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Hope, Lightness, Buoyancy, Elation</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extLst>
                  <a:ext uri="{0D108BD9-81ED-4DB2-BD59-A6C34878D82A}">
                    <a16:rowId xmlns:a16="http://schemas.microsoft.com/office/drawing/2014/main" val="10010"/>
                  </a:ext>
                </a:extLst>
              </a:tr>
              <a:tr h="275458">
                <a:tc>
                  <a:txBody>
                    <a:bodyPr/>
                    <a:lstStyle/>
                    <a:p>
                      <a:pPr marL="0" marR="0" algn="ctr">
                        <a:lnSpc>
                          <a:spcPct val="115000"/>
                        </a:lnSpc>
                        <a:spcBef>
                          <a:spcPts val="0"/>
                        </a:spcBef>
                        <a:spcAft>
                          <a:spcPts val="0"/>
                        </a:spcAft>
                      </a:pPr>
                      <a:r>
                        <a:rPr lang="en-US" sz="1000" dirty="0">
                          <a:effectLst/>
                        </a:rPr>
                        <a:t>Small Intestine</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nchor="ctr"/>
                </a:tc>
                <a:tc>
                  <a:txBody>
                    <a:bodyPr/>
                    <a:lstStyle/>
                    <a:p>
                      <a:pPr marL="0" marR="0">
                        <a:lnSpc>
                          <a:spcPct val="115000"/>
                        </a:lnSpc>
                        <a:spcBef>
                          <a:spcPts val="0"/>
                        </a:spcBef>
                        <a:spcAft>
                          <a:spcPts val="0"/>
                        </a:spcAft>
                      </a:pPr>
                      <a:r>
                        <a:rPr lang="en-US" sz="800">
                          <a:effectLst/>
                        </a:rPr>
                        <a:t>Duodenum</a:t>
                      </a:r>
                      <a:br>
                        <a:rPr lang="en-US" sz="800">
                          <a:effectLst/>
                        </a:rPr>
                      </a:br>
                      <a:r>
                        <a:rPr lang="en-US" sz="800">
                          <a:effectLst/>
                        </a:rPr>
                        <a:t>Small Intestine</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a:effectLst/>
                        </a:rPr>
                        <a:t>Sadness, Sorrow</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Joy</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extLst>
                  <a:ext uri="{0D108BD9-81ED-4DB2-BD59-A6C34878D82A}">
                    <a16:rowId xmlns:a16="http://schemas.microsoft.com/office/drawing/2014/main" val="10011"/>
                  </a:ext>
                </a:extLst>
              </a:tr>
              <a:tr h="275458">
                <a:tc>
                  <a:txBody>
                    <a:bodyPr/>
                    <a:lstStyle/>
                    <a:p>
                      <a:pPr marL="0" marR="0" algn="ctr">
                        <a:lnSpc>
                          <a:spcPct val="115000"/>
                        </a:lnSpc>
                        <a:spcBef>
                          <a:spcPts val="0"/>
                        </a:spcBef>
                        <a:spcAft>
                          <a:spcPts val="0"/>
                        </a:spcAft>
                      </a:pPr>
                      <a:r>
                        <a:rPr lang="en-US" sz="1000" dirty="0">
                          <a:effectLst/>
                        </a:rPr>
                        <a:t>Bladder</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nchor="ctr"/>
                </a:tc>
                <a:tc>
                  <a:txBody>
                    <a:bodyPr/>
                    <a:lstStyle/>
                    <a:p>
                      <a:pPr marL="0" marR="0">
                        <a:lnSpc>
                          <a:spcPct val="115000"/>
                        </a:lnSpc>
                        <a:spcBef>
                          <a:spcPts val="0"/>
                        </a:spcBef>
                        <a:spcAft>
                          <a:spcPts val="0"/>
                        </a:spcAft>
                      </a:pPr>
                      <a:r>
                        <a:rPr lang="en-US" sz="800">
                          <a:effectLst/>
                        </a:rPr>
                        <a:t>Bladder</a:t>
                      </a:r>
                      <a:br>
                        <a:rPr lang="en-US" sz="800">
                          <a:effectLst/>
                        </a:rPr>
                      </a:br>
                      <a:r>
                        <a:rPr lang="en-US" sz="800">
                          <a:effectLst/>
                        </a:rPr>
                        <a:t>Urethra</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a:effectLst/>
                        </a:rPr>
                        <a:t>Restlessness, Impatience, Frustration</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Peace, Harmony</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6407327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438400"/>
            <a:ext cx="5410200" cy="4114800"/>
          </a:xfrm>
        </p:spPr>
        <p:style>
          <a:lnRef idx="0">
            <a:schemeClr val="accent4"/>
          </a:lnRef>
          <a:fillRef idx="3">
            <a:schemeClr val="accent4"/>
          </a:fillRef>
          <a:effectRef idx="3">
            <a:schemeClr val="accent4"/>
          </a:effectRef>
          <a:fontRef idx="minor">
            <a:schemeClr val="lt1"/>
          </a:fontRef>
        </p:style>
        <p:txBody>
          <a:bodyPr>
            <a:noAutofit/>
          </a:bodyPr>
          <a:lstStyle/>
          <a:p>
            <a:pPr marL="0" indent="0">
              <a:buNone/>
            </a:pPr>
            <a:r>
              <a:rPr lang="en-US" sz="1200" b="1" dirty="0"/>
              <a:t>Acupuncture Meridians: </a:t>
            </a:r>
            <a:endParaRPr lang="en-US" sz="1200" dirty="0"/>
          </a:p>
          <a:p>
            <a:pPr marL="400050" lvl="1" indent="0">
              <a:buNone/>
            </a:pPr>
            <a:r>
              <a:rPr lang="en-US" sz="1200" b="1" dirty="0"/>
              <a:t>Governing Vessel </a:t>
            </a:r>
            <a:r>
              <a:rPr lang="en-US" sz="1100" dirty="0"/>
              <a:t>(back), negative emotion embarrassment </a:t>
            </a:r>
          </a:p>
          <a:p>
            <a:pPr marL="400050" lvl="1" indent="0">
              <a:buNone/>
            </a:pPr>
            <a:r>
              <a:rPr lang="en-US" sz="1100" b="1" dirty="0"/>
              <a:t>Conception </a:t>
            </a:r>
            <a:r>
              <a:rPr lang="en-US" sz="1200" b="1" dirty="0"/>
              <a:t>Vessel </a:t>
            </a:r>
            <a:r>
              <a:rPr lang="en-US" sz="1200" dirty="0"/>
              <a:t>(front), negative emotion shame, and shyness</a:t>
            </a:r>
          </a:p>
          <a:p>
            <a:endParaRPr lang="en-US" sz="500" b="1" dirty="0"/>
          </a:p>
          <a:p>
            <a:pPr marL="0" indent="0">
              <a:buNone/>
            </a:pPr>
            <a:r>
              <a:rPr lang="en-US" sz="1200" b="1" dirty="0"/>
              <a:t>Bilateral Meridians: </a:t>
            </a:r>
            <a:r>
              <a:rPr lang="en-US" sz="1200" dirty="0"/>
              <a:t>one of these meridians will test weak when the subject is right-hemisphere dominant</a:t>
            </a:r>
          </a:p>
          <a:p>
            <a:pPr lvl="1">
              <a:buFont typeface="+mj-lt"/>
              <a:buAutoNum type="arabicPeriod"/>
            </a:pPr>
            <a:r>
              <a:rPr lang="en-US" sz="1100" dirty="0"/>
              <a:t>Lung (humility)</a:t>
            </a:r>
          </a:p>
          <a:p>
            <a:pPr lvl="1">
              <a:buFont typeface="+mj-lt"/>
              <a:buAutoNum type="arabicPeriod"/>
            </a:pPr>
            <a:r>
              <a:rPr lang="en-US" sz="1100" dirty="0"/>
              <a:t>Liver  (happiness)</a:t>
            </a:r>
          </a:p>
          <a:p>
            <a:pPr lvl="1">
              <a:buFont typeface="+mj-lt"/>
              <a:buAutoNum type="arabicPeriod"/>
            </a:pPr>
            <a:r>
              <a:rPr lang="en-US" sz="1100" dirty="0"/>
              <a:t>Gall Bladder (adoration)</a:t>
            </a:r>
          </a:p>
          <a:p>
            <a:pPr lvl="1">
              <a:buFont typeface="+mj-lt"/>
              <a:buAutoNum type="arabicPeriod"/>
            </a:pPr>
            <a:r>
              <a:rPr lang="en-US" sz="1100" dirty="0"/>
              <a:t>Spleen (confidence) </a:t>
            </a:r>
          </a:p>
          <a:p>
            <a:pPr lvl="1">
              <a:buFont typeface="+mj-lt"/>
              <a:buAutoNum type="arabicPeriod"/>
            </a:pPr>
            <a:r>
              <a:rPr lang="en-US" sz="1100" dirty="0"/>
              <a:t>Kidney (sexual assuredness)</a:t>
            </a:r>
          </a:p>
          <a:p>
            <a:pPr lvl="1">
              <a:buFont typeface="+mj-lt"/>
              <a:buAutoNum type="arabicPeriod"/>
            </a:pPr>
            <a:r>
              <a:rPr lang="en-US" sz="1100" dirty="0"/>
              <a:t>Large Intestine (self-worth)</a:t>
            </a:r>
          </a:p>
          <a:p>
            <a:pPr marL="0" indent="0">
              <a:buNone/>
            </a:pPr>
            <a:endParaRPr lang="en-US" sz="500" dirty="0"/>
          </a:p>
          <a:p>
            <a:pPr marL="0" indent="0">
              <a:buNone/>
            </a:pPr>
            <a:r>
              <a:rPr lang="en-US" sz="1200" b="1" dirty="0"/>
              <a:t>Midline Meridians: </a:t>
            </a:r>
            <a:r>
              <a:rPr lang="en-US" sz="1200" dirty="0"/>
              <a:t>one of these meridians will test weak when the subject is left-hemisphere dominant</a:t>
            </a:r>
          </a:p>
          <a:p>
            <a:pPr lvl="1">
              <a:buFont typeface="+mj-lt"/>
              <a:buAutoNum type="arabicPeriod" startAt="7"/>
            </a:pPr>
            <a:r>
              <a:rPr lang="en-US" sz="1100" dirty="0"/>
              <a:t>Circulation-Sex (relaxation, generosity, and abjuration)</a:t>
            </a:r>
          </a:p>
          <a:p>
            <a:pPr lvl="1">
              <a:buFont typeface="+mj-lt"/>
              <a:buAutoNum type="arabicPeriod" startAt="7"/>
            </a:pPr>
            <a:r>
              <a:rPr lang="en-US" sz="1100" dirty="0"/>
              <a:t>Heart (forgiveness)</a:t>
            </a:r>
          </a:p>
          <a:p>
            <a:pPr lvl="1">
              <a:buFont typeface="+mj-lt"/>
              <a:buAutoNum type="arabicPeriod" startAt="7"/>
            </a:pPr>
            <a:r>
              <a:rPr lang="en-US" sz="1100" dirty="0"/>
              <a:t>Stomach (contentment and tranquility) </a:t>
            </a:r>
          </a:p>
          <a:p>
            <a:pPr lvl="1">
              <a:buFont typeface="+mj-lt"/>
              <a:buAutoNum type="arabicPeriod" startAt="7"/>
            </a:pPr>
            <a:r>
              <a:rPr lang="en-US" sz="1100" dirty="0"/>
              <a:t>Thyroid or Triple Heater (hope)</a:t>
            </a:r>
          </a:p>
          <a:p>
            <a:pPr lvl="1">
              <a:buFont typeface="+mj-lt"/>
              <a:buAutoNum type="arabicPeriod" startAt="7"/>
            </a:pPr>
            <a:r>
              <a:rPr lang="en-US" sz="1100" dirty="0"/>
              <a:t>Small Intestine (joy)</a:t>
            </a:r>
          </a:p>
          <a:p>
            <a:pPr lvl="1">
              <a:buFont typeface="+mj-lt"/>
              <a:buAutoNum type="arabicPeriod" startAt="7"/>
            </a:pPr>
            <a:r>
              <a:rPr lang="en-US" sz="1100" dirty="0"/>
              <a:t>Bladder (peace and harmony)</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Traditional Chinese Medicine </a:t>
            </a:r>
            <a:br>
              <a:rPr lang="en-US" sz="4400" b="1" dirty="0"/>
            </a:br>
            <a:r>
              <a:rPr lang="en-US" sz="2700" b="1" dirty="0"/>
              <a:t>(The Meridian System)</a:t>
            </a:r>
          </a:p>
        </p:txBody>
      </p:sp>
      <p:sp>
        <p:nvSpPr>
          <p:cNvPr id="6" name="Slide Number Placeholder 5"/>
          <p:cNvSpPr>
            <a:spLocks noGrp="1"/>
          </p:cNvSpPr>
          <p:nvPr>
            <p:ph type="sldNum" sz="quarter" idx="12"/>
          </p:nvPr>
        </p:nvSpPr>
        <p:spPr/>
        <p:txBody>
          <a:bodyPr/>
          <a:lstStyle/>
          <a:p>
            <a:fld id="{7C4A7A4F-25D2-44C7-8F60-E6F823069186}" type="slidenum">
              <a:rPr lang="en-US" smtClean="0"/>
              <a:pPr/>
              <a:t>82</a:t>
            </a:fld>
            <a:r>
              <a:rPr lang="en-US" dirty="0"/>
              <a:t> of 132</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6138" y="2438400"/>
            <a:ext cx="3398062" cy="4144052"/>
          </a:xfrm>
          <a:prstGeom prst="rect">
            <a:avLst/>
          </a:prstGeom>
        </p:spPr>
      </p:pic>
      <p:sp>
        <p:nvSpPr>
          <p:cNvPr id="4" name="TextBox 3"/>
          <p:cNvSpPr txBox="1"/>
          <p:nvPr/>
        </p:nvSpPr>
        <p:spPr>
          <a:xfrm>
            <a:off x="2438400" y="1487269"/>
            <a:ext cx="7315200" cy="64633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i="1" dirty="0"/>
              <a:t>The meridian system is a concept in Traditional Chinese Medicine (TCM) about a path through which the life-energy known as "qi" flows</a:t>
            </a:r>
          </a:p>
        </p:txBody>
      </p:sp>
    </p:spTree>
    <p:extLst>
      <p:ext uri="{BB962C8B-B14F-4D97-AF65-F5344CB8AC3E}">
        <p14:creationId xmlns:p14="http://schemas.microsoft.com/office/powerpoint/2010/main" val="14823067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56B6D80-0917-977E-9FC8-1059E2837DD1}"/>
              </a:ext>
            </a:extLst>
          </p:cNvPr>
          <p:cNvSpPr txBox="1"/>
          <p:nvPr/>
        </p:nvSpPr>
        <p:spPr>
          <a:xfrm>
            <a:off x="6277806" y="2332498"/>
            <a:ext cx="3931920" cy="27432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a:lnSpc>
                <a:spcPct val="107000"/>
              </a:lnSpc>
              <a:spcBef>
                <a:spcPts val="0"/>
              </a:spcBef>
              <a:spcAft>
                <a:spcPts val="0"/>
              </a:spcAft>
            </a:pPr>
            <a:r>
              <a:rPr lang="en-US" sz="1200" kern="100" dirty="0">
                <a:solidFill>
                  <a:schemeClr val="bg1"/>
                </a:solidFill>
                <a:effectLst/>
                <a:latin typeface="+mj-lt"/>
                <a:ea typeface="Arial" panose="020B0604020202020204" pitchFamily="34" charset="0"/>
                <a:cs typeface="Times New Roman" panose="02020603050405020304" pitchFamily="18" charset="0"/>
              </a:rPr>
              <a:t>Studies show that Xylitol dental benefits include </a:t>
            </a:r>
            <a:r>
              <a:rPr lang="en-US" sz="1200" b="1" kern="100" dirty="0">
                <a:solidFill>
                  <a:schemeClr val="bg1"/>
                </a:solidFill>
                <a:effectLst/>
                <a:latin typeface="+mj-lt"/>
                <a:ea typeface="Arial" panose="020B0604020202020204" pitchFamily="34" charset="0"/>
                <a:cs typeface="Times New Roman" panose="02020603050405020304" pitchFamily="18" charset="0"/>
              </a:rPr>
              <a:t>effectively decrease acid-producing bacteria by up to 90%</a:t>
            </a:r>
            <a:r>
              <a:rPr lang="en-US" sz="1200" kern="100" dirty="0">
                <a:solidFill>
                  <a:schemeClr val="bg1"/>
                </a:solidFill>
                <a:effectLst/>
                <a:latin typeface="+mj-lt"/>
                <a:ea typeface="Arial" panose="020B0604020202020204" pitchFamily="34" charset="0"/>
                <a:cs typeface="Times New Roman" panose="02020603050405020304" pitchFamily="18" charset="0"/>
              </a:rPr>
              <a:t>. Xylitol also keeps the bacteria from adhering to teeth which decreases plaque. Because xylitol does not break down as sugar does, the pH level in the saliva is raised and acid does not form.</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600" kern="100" dirty="0">
                <a:solidFill>
                  <a:schemeClr val="bg1"/>
                </a:solidFill>
                <a:effectLst/>
                <a:latin typeface="+mj-lt"/>
                <a:ea typeface="Times New Roman" panose="02020603050405020304" pitchFamily="18" charset="0"/>
                <a:cs typeface="Times New Roman" panose="02020603050405020304" pitchFamily="18" charset="0"/>
              </a:rPr>
              <a:t> </a:t>
            </a:r>
          </a:p>
          <a:p>
            <a:pPr marL="342900" marR="0" lvl="0" indent="-342900">
              <a:lnSpc>
                <a:spcPct val="107000"/>
              </a:lnSpc>
              <a:spcBef>
                <a:spcPts val="0"/>
              </a:spcBef>
              <a:spcAft>
                <a:spcPts val="0"/>
              </a:spcAft>
              <a:buSzPts val="1100"/>
              <a:buFont typeface="Wingdings" panose="05000000000000000000" pitchFamily="2"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Prevents Cavities</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Reduces Tooth Decay</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200" kern="100" dirty="0" err="1">
                <a:solidFill>
                  <a:schemeClr val="bg1"/>
                </a:solidFill>
                <a:effectLst/>
                <a:latin typeface="+mj-lt"/>
                <a:ea typeface="Arial" panose="020B0604020202020204" pitchFamily="34" charset="0"/>
                <a:cs typeface="Times New Roman" panose="02020603050405020304" pitchFamily="18" charset="0"/>
              </a:rPr>
              <a:t>Remineralizes</a:t>
            </a:r>
            <a:r>
              <a:rPr lang="en-US" sz="1200" kern="100" dirty="0">
                <a:solidFill>
                  <a:schemeClr val="bg1"/>
                </a:solidFill>
                <a:effectLst/>
                <a:latin typeface="+mj-lt"/>
                <a:ea typeface="Arial" panose="020B0604020202020204" pitchFamily="34" charset="0"/>
                <a:cs typeface="Times New Roman" panose="02020603050405020304" pitchFamily="18" charset="0"/>
              </a:rPr>
              <a:t> Teeth</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Prevent bacteria from sticking to the teeth</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Stimulate saliva production which is beneficial in repairing damaged enamel and </a:t>
            </a:r>
            <a:r>
              <a:rPr lang="en-US" sz="1200" kern="100" dirty="0" err="1">
                <a:solidFill>
                  <a:schemeClr val="bg1"/>
                </a:solidFill>
                <a:effectLst/>
                <a:latin typeface="+mj-lt"/>
                <a:ea typeface="Arial" panose="020B0604020202020204" pitchFamily="34" charset="0"/>
                <a:cs typeface="Times New Roman" panose="02020603050405020304" pitchFamily="18" charset="0"/>
              </a:rPr>
              <a:t>remineralizing</a:t>
            </a:r>
            <a:r>
              <a:rPr lang="en-US" sz="1200" kern="100" dirty="0">
                <a:solidFill>
                  <a:schemeClr val="bg1"/>
                </a:solidFill>
                <a:effectLst/>
                <a:latin typeface="+mj-lt"/>
                <a:ea typeface="Arial" panose="020B0604020202020204" pitchFamily="34" charset="0"/>
                <a:cs typeface="Times New Roman" panose="02020603050405020304" pitchFamily="18" charset="0"/>
              </a:rPr>
              <a:t> teeth</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Plaque decreases with use of Xylitol</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Eliminating Gum Disease</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p:txBody>
      </p:sp>
      <p:sp>
        <p:nvSpPr>
          <p:cNvPr id="8" name="TextBox 7"/>
          <p:cNvSpPr txBox="1"/>
          <p:nvPr/>
        </p:nvSpPr>
        <p:spPr>
          <a:xfrm>
            <a:off x="2297356" y="5192434"/>
            <a:ext cx="7923910" cy="160043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i="1" dirty="0"/>
              <a:t>Holistic Dentistry:</a:t>
            </a:r>
          </a:p>
          <a:p>
            <a:pPr marL="171450" indent="-171450">
              <a:buFont typeface="Arial" panose="020B0604020202020204" pitchFamily="34" charset="0"/>
              <a:buChar char="•"/>
            </a:pPr>
            <a:r>
              <a:rPr lang="en-US" sz="1200" dirty="0"/>
              <a:t>32 teeth connects to organs in the body; nervous system down the spine</a:t>
            </a:r>
          </a:p>
          <a:p>
            <a:pPr marL="171450" indent="-171450">
              <a:buFont typeface="Arial" panose="020B0604020202020204" pitchFamily="34" charset="0"/>
              <a:buChar char="•"/>
            </a:pPr>
            <a:r>
              <a:rPr lang="en-US" sz="1200" dirty="0"/>
              <a:t>Remove Amalgam (Silver Fillings) that can leach mercury toxins into your blood stream over time, using White Fillings made of plastic or glass polymers instead to fill cavities</a:t>
            </a:r>
          </a:p>
          <a:p>
            <a:pPr marL="171450" indent="-171450">
              <a:buFont typeface="Arial" panose="020B0604020202020204" pitchFamily="34" charset="0"/>
              <a:buChar char="•"/>
            </a:pPr>
            <a:r>
              <a:rPr lang="en-US" sz="1200" dirty="0"/>
              <a:t>Root Canals, is a haven for disease-producing bacteria; remove rotting/decaying teeth and replace with either bridge or implant; connection to cancer</a:t>
            </a:r>
          </a:p>
          <a:p>
            <a:pPr marL="171450" indent="-171450">
              <a:buFont typeface="Arial" panose="020B0604020202020204" pitchFamily="34" charset="0"/>
              <a:buChar char="•"/>
            </a:pPr>
            <a:r>
              <a:rPr lang="en-US" sz="1200" dirty="0"/>
              <a:t>Importance of Oral Hygiene, keeping your teeth and gums clean; use an ionic tooth brush </a:t>
            </a:r>
          </a:p>
          <a:p>
            <a:pPr marL="171450" indent="-171450">
              <a:buFont typeface="Arial" panose="020B0604020202020204" pitchFamily="34" charset="0"/>
              <a:buChar char="•"/>
            </a:pPr>
            <a:r>
              <a:rPr lang="en-US" sz="1200" dirty="0"/>
              <a:t>Eliminate Fluoride from tooth paste, mouth wash, as well as drinking water; fluoride causes cancer</a:t>
            </a:r>
          </a:p>
        </p:txBody>
      </p:sp>
      <p:sp>
        <p:nvSpPr>
          <p:cNvPr id="7" name="TextBox 6"/>
          <p:cNvSpPr txBox="1"/>
          <p:nvPr/>
        </p:nvSpPr>
        <p:spPr>
          <a:xfrm>
            <a:off x="2297356" y="2332498"/>
            <a:ext cx="3657600" cy="27432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i="1" dirty="0"/>
              <a:t>The oral cavity is the site of focal infections and toxins that significantly increase body-wide inflammation well over 95% of the time:</a:t>
            </a:r>
          </a:p>
          <a:p>
            <a:pPr marL="171450" indent="-171450">
              <a:buFont typeface="Arial" panose="020B0604020202020204" pitchFamily="34" charset="0"/>
              <a:buChar char="•"/>
            </a:pPr>
            <a:r>
              <a:rPr lang="en-US" sz="1200" dirty="0"/>
              <a:t>Acutely abscessed and painful teeth</a:t>
            </a:r>
          </a:p>
          <a:p>
            <a:pPr marL="171450" indent="-171450">
              <a:buFont typeface="Arial" panose="020B0604020202020204" pitchFamily="34" charset="0"/>
              <a:buChar char="•"/>
            </a:pPr>
            <a:r>
              <a:rPr lang="en-US" sz="1200" dirty="0"/>
              <a:t>Chronic periodontal (gum tissue) infection and inflammation</a:t>
            </a:r>
          </a:p>
          <a:p>
            <a:pPr marL="171450" indent="-171450">
              <a:buFont typeface="Arial" panose="020B0604020202020204" pitchFamily="34" charset="0"/>
              <a:buChar char="•"/>
            </a:pPr>
            <a:r>
              <a:rPr lang="en-US" sz="1200" dirty="0"/>
              <a:t>Cavitational osteonecrosis (death of bone tissue)</a:t>
            </a:r>
          </a:p>
          <a:p>
            <a:pPr marL="171450" indent="-171450">
              <a:buFont typeface="Arial" panose="020B0604020202020204" pitchFamily="34" charset="0"/>
              <a:buChar char="•"/>
            </a:pPr>
            <a:r>
              <a:rPr lang="en-US" sz="1200" dirty="0"/>
              <a:t>Chronically infected tonsils</a:t>
            </a:r>
          </a:p>
          <a:p>
            <a:pPr marL="171450" indent="-171450">
              <a:buFont typeface="Arial" panose="020B0604020202020204" pitchFamily="34" charset="0"/>
              <a:buChar char="•"/>
            </a:pPr>
            <a:r>
              <a:rPr lang="en-US" sz="1200" dirty="0"/>
              <a:t>Chronically infected sinuses</a:t>
            </a:r>
          </a:p>
          <a:p>
            <a:pPr marL="171450" indent="-171450">
              <a:buFont typeface="Arial" panose="020B0604020202020204" pitchFamily="34" charset="0"/>
              <a:buChar char="•"/>
            </a:pPr>
            <a:r>
              <a:rPr lang="en-US" sz="1200" dirty="0"/>
              <a:t>Infected dental implants</a:t>
            </a:r>
          </a:p>
          <a:p>
            <a:pPr marL="171450" indent="-171450">
              <a:buFont typeface="Arial" panose="020B0604020202020204" pitchFamily="34" charset="0"/>
              <a:buChar char="•"/>
            </a:pPr>
            <a:r>
              <a:rPr lang="en-US" sz="1200" dirty="0"/>
              <a:t>Infected lymph nodes in and close to the oral cavity</a:t>
            </a:r>
          </a:p>
          <a:p>
            <a:pPr marL="171450" indent="-171450">
              <a:buFont typeface="Arial" panose="020B0604020202020204" pitchFamily="34" charset="0"/>
              <a:buChar char="•"/>
            </a:pPr>
            <a:r>
              <a:rPr lang="en-US" sz="1200" dirty="0"/>
              <a:t>Toxic and biologically incompatible metals and other restorative materials</a:t>
            </a:r>
          </a:p>
        </p:txBody>
      </p:sp>
      <p:sp>
        <p:nvSpPr>
          <p:cNvPr id="3" name="Content Placeholder 2"/>
          <p:cNvSpPr>
            <a:spLocks noGrp="1"/>
          </p:cNvSpPr>
          <p:nvPr>
            <p:ph idx="1"/>
          </p:nvPr>
        </p:nvSpPr>
        <p:spPr>
          <a:xfrm>
            <a:off x="2297356" y="1603714"/>
            <a:ext cx="4469275" cy="838200"/>
          </a:xfrm>
        </p:spPr>
        <p:txBody>
          <a:bodyPr>
            <a:normAutofit/>
          </a:bodyPr>
          <a:lstStyle/>
          <a:p>
            <a:pPr marL="0" indent="0">
              <a:buNone/>
            </a:pPr>
            <a:r>
              <a:rPr lang="en-US" sz="2000" b="1" dirty="0"/>
              <a:t>Weston A. Price, DDS</a:t>
            </a:r>
          </a:p>
          <a:p>
            <a:pPr lvl="1"/>
            <a:r>
              <a:rPr lang="en-US" sz="1600" dirty="0"/>
              <a:t>Nutrition and Physical Degeneration</a:t>
            </a:r>
          </a:p>
          <a:p>
            <a:pPr marL="457200" indent="-457200">
              <a:buFont typeface="+mj-lt"/>
              <a:buAutoNum type="arabicPeriod"/>
            </a:pPr>
            <a:endParaRPr lang="en-US" sz="1600" dirty="0"/>
          </a:p>
        </p:txBody>
      </p:sp>
      <p:sp>
        <p:nvSpPr>
          <p:cNvPr id="2" name="Title 1"/>
          <p:cNvSpPr>
            <a:spLocks noGrp="1"/>
          </p:cNvSpPr>
          <p:nvPr>
            <p:ph type="title"/>
          </p:nvPr>
        </p:nvSpPr>
        <p:spPr>
          <a:xfrm>
            <a:off x="609600" y="274638"/>
            <a:ext cx="10972800" cy="1143000"/>
          </a:xfrm>
        </p:spPr>
        <p:txBody>
          <a:bodyPr>
            <a:normAutofit/>
          </a:bodyPr>
          <a:lstStyle/>
          <a:p>
            <a:r>
              <a:rPr lang="en-US" b="1" dirty="0"/>
              <a:t>Holistic Dentistry</a:t>
            </a:r>
            <a:endParaRPr lang="en-US" sz="2700" b="1" dirty="0"/>
          </a:p>
        </p:txBody>
      </p:sp>
      <p:sp>
        <p:nvSpPr>
          <p:cNvPr id="9" name="Slide Number Placeholder 8"/>
          <p:cNvSpPr>
            <a:spLocks noGrp="1"/>
          </p:cNvSpPr>
          <p:nvPr>
            <p:ph type="sldNum" sz="quarter" idx="12"/>
          </p:nvPr>
        </p:nvSpPr>
        <p:spPr/>
        <p:txBody>
          <a:bodyPr/>
          <a:lstStyle/>
          <a:p>
            <a:fld id="{7C4A7A4F-25D2-44C7-8F60-E6F823069186}" type="slidenum">
              <a:rPr lang="en-US" smtClean="0"/>
              <a:pPr/>
              <a:t>83</a:t>
            </a:fld>
            <a:r>
              <a:rPr lang="en-US" dirty="0"/>
              <a:t> of 132</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97" y="1787482"/>
            <a:ext cx="1235082" cy="1828800"/>
          </a:xfrm>
          <a:prstGeom prst="rect">
            <a:avLst/>
          </a:prstGeom>
        </p:spPr>
      </p:pic>
      <p:pic>
        <p:nvPicPr>
          <p:cNvPr id="2050" name="Picture 2">
            <a:extLst>
              <a:ext uri="{FF2B5EF4-FFF2-40B4-BE49-F238E27FC236}">
                <a16:creationId xmlns:a16="http://schemas.microsoft.com/office/drawing/2014/main" id="{9F346D35-43C2-EBCB-79E9-F08C6D9F8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880" y="1787482"/>
            <a:ext cx="12192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56AE2E75-41B6-D4B7-FCFD-088EF7CE6D0E}"/>
              </a:ext>
            </a:extLst>
          </p:cNvPr>
          <p:cNvSpPr txBox="1">
            <a:spLocks/>
          </p:cNvSpPr>
          <p:nvPr/>
        </p:nvSpPr>
        <p:spPr>
          <a:xfrm>
            <a:off x="6277806" y="1616501"/>
            <a:ext cx="3943460" cy="8382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200" b="1" dirty="0"/>
              <a:t>Nadine Artemis</a:t>
            </a:r>
          </a:p>
          <a:p>
            <a:pPr lvl="1"/>
            <a:r>
              <a:rPr lang="en-US" sz="1700" dirty="0"/>
              <a:t>Holistic Dental Care: The Complete Guide to Healthy Teeth and Gums</a:t>
            </a:r>
          </a:p>
          <a:p>
            <a:pPr marL="457200" indent="-457200">
              <a:buFont typeface="+mj-lt"/>
              <a:buAutoNum type="arabicPeriod"/>
            </a:pPr>
            <a:endParaRPr lang="en-US" sz="16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2483" y="1278495"/>
            <a:ext cx="8011466" cy="5579505"/>
          </a:xfrm>
          <a:prstGeom prst="rect">
            <a:avLst/>
          </a:prstGeom>
          <a:scene3d>
            <a:camera prst="orthographicFront"/>
            <a:lightRig rig="threePt" dir="t"/>
          </a:scene3d>
          <a:sp3d>
            <a:bevelT/>
          </a:sp3d>
        </p:spPr>
      </p:pic>
    </p:spTree>
    <p:extLst>
      <p:ext uri="{BB962C8B-B14F-4D97-AF65-F5344CB8AC3E}">
        <p14:creationId xmlns:p14="http://schemas.microsoft.com/office/powerpoint/2010/main" val="83297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828800" y="1600201"/>
            <a:ext cx="8686800" cy="4525963"/>
          </a:xfrm>
        </p:spPr>
        <p:txBody>
          <a:bodyPr>
            <a:normAutofit/>
          </a:bodyPr>
          <a:lstStyle/>
          <a:p>
            <a:pPr marL="0" indent="0" algn="just">
              <a:buNone/>
            </a:pPr>
            <a:r>
              <a:rPr lang="en-US" sz="2400" b="1" dirty="0"/>
              <a:t>The Human Brain </a:t>
            </a:r>
            <a:r>
              <a:rPr lang="en-US" sz="1600" dirty="0">
                <a:latin typeface="Arial" panose="020B0604020202020204" pitchFamily="34" charset="0"/>
              </a:rPr>
              <a:t>is the central organ of the human nervous system, and with the spinal cord makes up the central nervous system. The brain consists of the cerebrum, the brainstem and the cerebellum. It controls most of the activities of the body, processing, integrating, and coordinating the information it receives from the sense organs, and making decisions as to the instructions sent to the rest of the body. The brain is contained in, and protected by, the skull bones of the head.</a:t>
            </a:r>
            <a:endParaRPr lang="en-US" sz="1600" dirty="0"/>
          </a:p>
        </p:txBody>
      </p:sp>
      <p:sp>
        <p:nvSpPr>
          <p:cNvPr id="2" name="Title 1"/>
          <p:cNvSpPr>
            <a:spLocks noGrp="1"/>
          </p:cNvSpPr>
          <p:nvPr>
            <p:ph type="title"/>
          </p:nvPr>
        </p:nvSpPr>
        <p:spPr>
          <a:xfrm>
            <a:off x="609600" y="274638"/>
            <a:ext cx="10972800" cy="1143000"/>
          </a:xfrm>
        </p:spPr>
        <p:txBody>
          <a:bodyPr/>
          <a:lstStyle/>
          <a:p>
            <a:r>
              <a:rPr lang="en-US" b="1" dirty="0"/>
              <a:t>The Brain</a:t>
            </a:r>
          </a:p>
        </p:txBody>
      </p:sp>
      <p:sp>
        <p:nvSpPr>
          <p:cNvPr id="3" name="Slide Number Placeholder 2"/>
          <p:cNvSpPr>
            <a:spLocks noGrp="1"/>
          </p:cNvSpPr>
          <p:nvPr>
            <p:ph type="sldNum" sz="quarter" idx="12"/>
          </p:nvPr>
        </p:nvSpPr>
        <p:spPr/>
        <p:txBody>
          <a:bodyPr/>
          <a:lstStyle/>
          <a:p>
            <a:fld id="{7C4A7A4F-25D2-44C7-8F60-E6F823069186}" type="slidenum">
              <a:rPr lang="en-US" smtClean="0"/>
              <a:pPr/>
              <a:t>84</a:t>
            </a:fld>
            <a:r>
              <a:rPr lang="en-US" dirty="0"/>
              <a:t> of 132</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3352801"/>
            <a:ext cx="5715000" cy="3217545"/>
          </a:xfrm>
          <a:prstGeom prst="rect">
            <a:avLst/>
          </a:prstGeom>
        </p:spPr>
      </p:pic>
    </p:spTree>
    <p:extLst>
      <p:ext uri="{BB962C8B-B14F-4D97-AF65-F5344CB8AC3E}">
        <p14:creationId xmlns:p14="http://schemas.microsoft.com/office/powerpoint/2010/main" val="6505677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619797"/>
            <a:ext cx="6477000" cy="4953000"/>
          </a:xfrm>
        </p:spPr>
        <p:txBody>
          <a:bodyPr>
            <a:normAutofit fontScale="47500" lnSpcReduction="20000"/>
          </a:bodyPr>
          <a:lstStyle/>
          <a:p>
            <a:pPr marL="0" indent="0" algn="ctr">
              <a:buNone/>
            </a:pPr>
            <a:r>
              <a:rPr lang="en-US" sz="3400" dirty="0"/>
              <a:t>Eye problems show up in the brain; Brain problems show up in the eyes. </a:t>
            </a:r>
          </a:p>
          <a:p>
            <a:pPr marL="0" indent="0" algn="ctr">
              <a:buNone/>
            </a:pPr>
            <a:r>
              <a:rPr lang="en-US" sz="3400" dirty="0"/>
              <a:t>There's a Gut, Brain, Body connection. </a:t>
            </a:r>
          </a:p>
          <a:p>
            <a:endParaRPr lang="en-US" dirty="0"/>
          </a:p>
          <a:p>
            <a:pPr marL="0" indent="0">
              <a:buNone/>
            </a:pPr>
            <a:r>
              <a:rPr lang="en-US" sz="3400" b="1" u="sng" dirty="0"/>
              <a:t>The Wellness Wheel™:</a:t>
            </a:r>
          </a:p>
          <a:p>
            <a:pPr marL="914400" lvl="1" indent="-514350">
              <a:buFont typeface="+mj-lt"/>
              <a:buAutoNum type="arabicPeriod"/>
            </a:pPr>
            <a:r>
              <a:rPr lang="en-US" sz="2900" b="1" dirty="0"/>
              <a:t>Circulation:</a:t>
            </a:r>
            <a:r>
              <a:rPr lang="en-US" sz="2900" dirty="0"/>
              <a:t> blood, air, energy, lymph </a:t>
            </a:r>
          </a:p>
          <a:p>
            <a:pPr marL="914400" lvl="1" indent="-514350">
              <a:buFont typeface="+mj-lt"/>
              <a:buAutoNum type="arabicPeriod"/>
            </a:pPr>
            <a:r>
              <a:rPr lang="en-US" sz="2900" b="1" dirty="0"/>
              <a:t>Inflammation:</a:t>
            </a:r>
            <a:r>
              <a:rPr lang="en-US" sz="2900" dirty="0"/>
              <a:t> foods, diet, hot/cold</a:t>
            </a:r>
          </a:p>
          <a:p>
            <a:pPr marL="914400" lvl="1" indent="-514350">
              <a:buFont typeface="+mj-lt"/>
              <a:buAutoNum type="arabicPeriod"/>
            </a:pPr>
            <a:r>
              <a:rPr lang="en-US" sz="2900" b="1" dirty="0"/>
              <a:t>Minerals:</a:t>
            </a:r>
            <a:r>
              <a:rPr lang="en-US" sz="2900" dirty="0"/>
              <a:t> magnesium, selenium, potassium, sodium, zinc, iodine</a:t>
            </a:r>
          </a:p>
          <a:p>
            <a:pPr marL="914400" lvl="1" indent="-514350">
              <a:buFont typeface="+mj-lt"/>
              <a:buAutoNum type="arabicPeriod"/>
            </a:pPr>
            <a:r>
              <a:rPr lang="en-US" sz="2900" b="1" dirty="0"/>
              <a:t>Voltage:</a:t>
            </a:r>
            <a:r>
              <a:rPr lang="en-US" sz="2900" dirty="0"/>
              <a:t> pH, energy, meridians </a:t>
            </a:r>
          </a:p>
          <a:p>
            <a:pPr marL="0" indent="0">
              <a:buNone/>
            </a:pPr>
            <a:endParaRPr lang="en-US" sz="2200" b="1" dirty="0"/>
          </a:p>
          <a:p>
            <a:pPr marL="0" indent="0">
              <a:buNone/>
            </a:pPr>
            <a:r>
              <a:rPr lang="en-US" sz="3400" b="1" u="sng" dirty="0"/>
              <a:t>Fix Mix™:</a:t>
            </a:r>
          </a:p>
          <a:p>
            <a:pPr marL="914400" lvl="1" indent="-514350">
              <a:buFont typeface="+mj-lt"/>
              <a:buAutoNum type="arabicPeriod"/>
            </a:pPr>
            <a:r>
              <a:rPr lang="en-US" sz="2900" b="1" dirty="0"/>
              <a:t>Fix the Gut: </a:t>
            </a:r>
            <a:r>
              <a:rPr lang="en-US" sz="2900" dirty="0"/>
              <a:t>healthy gut bacteria known as the microbiome</a:t>
            </a:r>
          </a:p>
          <a:p>
            <a:pPr marL="914400" lvl="1" indent="-514350">
              <a:buFont typeface="+mj-lt"/>
              <a:buAutoNum type="arabicPeriod"/>
            </a:pPr>
            <a:r>
              <a:rPr lang="en-US" sz="2900" b="1" dirty="0"/>
              <a:t>Fix the Brain: </a:t>
            </a:r>
            <a:r>
              <a:rPr lang="en-US" sz="2900" dirty="0"/>
              <a:t>brain wellness is dependent on gut wellness</a:t>
            </a:r>
          </a:p>
          <a:p>
            <a:pPr marL="914400" lvl="1" indent="-514350">
              <a:buFont typeface="+mj-lt"/>
              <a:buAutoNum type="arabicPeriod"/>
            </a:pPr>
            <a:r>
              <a:rPr lang="en-US" sz="2900" b="1" dirty="0"/>
              <a:t>Fix the Eye: </a:t>
            </a:r>
            <a:r>
              <a:rPr lang="en-US" sz="2900" dirty="0"/>
              <a:t>eye is brain tissue</a:t>
            </a:r>
          </a:p>
          <a:p>
            <a:pPr marL="914400" lvl="1" indent="-514350">
              <a:buFont typeface="+mj-lt"/>
              <a:buAutoNum type="arabicPeriod"/>
            </a:pPr>
            <a:r>
              <a:rPr lang="en-US" sz="2900" b="1" dirty="0"/>
              <a:t>Fix the Body: </a:t>
            </a:r>
            <a:r>
              <a:rPr lang="en-US" sz="2900" dirty="0"/>
              <a:t>the</a:t>
            </a:r>
            <a:r>
              <a:rPr lang="en-US" sz="2900" b="1" dirty="0"/>
              <a:t> </a:t>
            </a:r>
            <a:r>
              <a:rPr lang="en-US" sz="2900" dirty="0"/>
              <a:t>body’s wellness follows the gut-brain wellness</a:t>
            </a:r>
          </a:p>
          <a:p>
            <a:pPr marL="914400" lvl="1" indent="-514350">
              <a:buFont typeface="+mj-lt"/>
              <a:buAutoNum type="arabicPeriod"/>
            </a:pPr>
            <a:endParaRPr lang="en-US" sz="2500" dirty="0"/>
          </a:p>
          <a:p>
            <a:pPr marL="0" indent="0">
              <a:buNone/>
            </a:pPr>
            <a:r>
              <a:rPr lang="en-US" sz="3400" b="1" u="sng" dirty="0"/>
              <a:t>Fix the root causes by:</a:t>
            </a:r>
          </a:p>
          <a:p>
            <a:pPr marL="914400" lvl="1" indent="-514350">
              <a:buFont typeface="+mj-lt"/>
              <a:buAutoNum type="arabicPeriod"/>
            </a:pPr>
            <a:r>
              <a:rPr lang="en-US" sz="2900" dirty="0"/>
              <a:t>Stop Stuff: Smoking, Drinking</a:t>
            </a:r>
          </a:p>
          <a:p>
            <a:pPr marL="914400" lvl="1" indent="-514350">
              <a:buFont typeface="+mj-lt"/>
              <a:buAutoNum type="arabicPeriod"/>
            </a:pPr>
            <a:r>
              <a:rPr lang="en-US" sz="2900" dirty="0"/>
              <a:t>Take Stuff: Supplement, Eat Real Food</a:t>
            </a:r>
          </a:p>
          <a:p>
            <a:pPr marL="914400" lvl="1" indent="-514350">
              <a:buFont typeface="+mj-lt"/>
              <a:buAutoNum type="arabicPeriod"/>
            </a:pPr>
            <a:r>
              <a:rPr lang="en-US" sz="2900" dirty="0"/>
              <a:t>Do Stuff: Exercise, PEMF, O-zone, Rife Frequency, Photobiomodulation (PBM), Red/Near Infrared Light Therapy, Essential Oils, Meditate</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err="1"/>
              <a:t>i-EnerGenetics</a:t>
            </a:r>
            <a:r>
              <a:rPr lang="en-US" b="1" dirty="0"/>
              <a:t> Wellness Consultants</a:t>
            </a:r>
            <a:br>
              <a:rPr lang="en-US" dirty="0"/>
            </a:br>
            <a:r>
              <a:rPr lang="en-US" sz="2700" b="1" dirty="0"/>
              <a:t>(Dr. Peter E. Wilcox, Hayes VA)</a:t>
            </a:r>
          </a:p>
        </p:txBody>
      </p:sp>
      <p:sp>
        <p:nvSpPr>
          <p:cNvPr id="4" name="Slide Number Placeholder 3"/>
          <p:cNvSpPr>
            <a:spLocks noGrp="1"/>
          </p:cNvSpPr>
          <p:nvPr>
            <p:ph type="sldNum" sz="quarter" idx="12"/>
          </p:nvPr>
        </p:nvSpPr>
        <p:spPr/>
        <p:txBody>
          <a:bodyPr/>
          <a:lstStyle/>
          <a:p>
            <a:fld id="{7C4A7A4F-25D2-44C7-8F60-E6F823069186}" type="slidenum">
              <a:rPr lang="en-US" smtClean="0"/>
              <a:pPr/>
              <a:t>85</a:t>
            </a:fld>
            <a:r>
              <a:rPr lang="en-US" dirty="0"/>
              <a:t> of 132</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1619797"/>
            <a:ext cx="3962400" cy="240729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4419600"/>
            <a:ext cx="3962400" cy="2122489"/>
          </a:xfrm>
          <a:prstGeom prst="rect">
            <a:avLst/>
          </a:prstGeom>
        </p:spPr>
      </p:pic>
    </p:spTree>
    <p:extLst>
      <p:ext uri="{BB962C8B-B14F-4D97-AF65-F5344CB8AC3E}">
        <p14:creationId xmlns:p14="http://schemas.microsoft.com/office/powerpoint/2010/main" val="36796685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619797"/>
            <a:ext cx="8686800" cy="971003"/>
          </a:xfrm>
        </p:spPr>
        <p:txBody>
          <a:bodyPr>
            <a:normAutofit/>
          </a:bodyPr>
          <a:lstStyle/>
          <a:p>
            <a:pPr marL="0" indent="0">
              <a:buNone/>
            </a:pPr>
            <a:r>
              <a:rPr lang="en-US" sz="2000" b="0" i="0" dirty="0">
                <a:effectLst/>
              </a:rPr>
              <a:t>Jacob Liberman, OD., PhD.</a:t>
            </a:r>
          </a:p>
          <a:p>
            <a:pPr>
              <a:buFont typeface="Calibri" panose="020F0502020204030204" pitchFamily="34" charset="0"/>
              <a:buChar char="—"/>
            </a:pPr>
            <a:r>
              <a:rPr lang="en-US" sz="1600" b="0" i="0" dirty="0">
                <a:effectLst/>
              </a:rPr>
              <a:t>Take Off Your Glasses and See: A Mind/Body Approach to Expanding Your Eyesight and Insight</a:t>
            </a:r>
          </a:p>
        </p:txBody>
      </p:sp>
      <p:sp>
        <p:nvSpPr>
          <p:cNvPr id="2" name="Title 1"/>
          <p:cNvSpPr>
            <a:spLocks noGrp="1"/>
          </p:cNvSpPr>
          <p:nvPr>
            <p:ph type="title"/>
          </p:nvPr>
        </p:nvSpPr>
        <p:spPr>
          <a:xfrm>
            <a:off x="609600" y="274638"/>
            <a:ext cx="10972800" cy="1143000"/>
          </a:xfrm>
        </p:spPr>
        <p:txBody>
          <a:bodyPr>
            <a:normAutofit/>
          </a:bodyPr>
          <a:lstStyle/>
          <a:p>
            <a:r>
              <a:rPr lang="en-US" b="1" dirty="0"/>
              <a:t>Holistic Vision Care</a:t>
            </a:r>
            <a:endParaRPr lang="en-US" sz="4400" b="1" dirty="0"/>
          </a:p>
        </p:txBody>
      </p:sp>
      <p:sp>
        <p:nvSpPr>
          <p:cNvPr id="4" name="Slide Number Placeholder 3"/>
          <p:cNvSpPr>
            <a:spLocks noGrp="1"/>
          </p:cNvSpPr>
          <p:nvPr>
            <p:ph type="sldNum" sz="quarter" idx="12"/>
          </p:nvPr>
        </p:nvSpPr>
        <p:spPr/>
        <p:txBody>
          <a:bodyPr/>
          <a:lstStyle/>
          <a:p>
            <a:fld id="{7C4A7A4F-25D2-44C7-8F60-E6F823069186}" type="slidenum">
              <a:rPr lang="en-US" smtClean="0"/>
              <a:pPr/>
              <a:t>86</a:t>
            </a:fld>
            <a:r>
              <a:rPr lang="en-US" dirty="0"/>
              <a:t> of 132</a:t>
            </a:r>
          </a:p>
        </p:txBody>
      </p:sp>
      <p:pic>
        <p:nvPicPr>
          <p:cNvPr id="4098" name="Picture 2">
            <a:extLst>
              <a:ext uri="{FF2B5EF4-FFF2-40B4-BE49-F238E27FC236}">
                <a16:creationId xmlns:a16="http://schemas.microsoft.com/office/drawing/2014/main" id="{3CC00BD7-72A4-428B-392D-6CD2789E5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2606" y="2806621"/>
            <a:ext cx="1219200"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A7ECF0-76F5-0A0A-1C84-A09D7422F7EE}"/>
              </a:ext>
            </a:extLst>
          </p:cNvPr>
          <p:cNvSpPr txBox="1"/>
          <p:nvPr/>
        </p:nvSpPr>
        <p:spPr>
          <a:xfrm>
            <a:off x="1447800" y="2412843"/>
            <a:ext cx="4419600" cy="287982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R="0" lvl="0">
              <a:lnSpc>
                <a:spcPct val="107000"/>
              </a:lnSpc>
              <a:spcBef>
                <a:spcPts val="0"/>
              </a:spcBef>
              <a:spcAft>
                <a:spcPts val="0"/>
              </a:spcAft>
              <a:buSzPts val="1100"/>
            </a:pPr>
            <a:r>
              <a:rPr lang="en-US" sz="1600" b="1" u="sng" kern="100" dirty="0">
                <a:solidFill>
                  <a:schemeClr val="bg1"/>
                </a:solidFill>
                <a:effectLst/>
                <a:latin typeface="+mj-lt"/>
                <a:ea typeface="Arial" panose="020B0604020202020204" pitchFamily="34" charset="0"/>
                <a:cs typeface="Times New Roman" panose="02020603050405020304" pitchFamily="18" charset="0"/>
              </a:rPr>
              <a:t>Supplements good for eyesight</a:t>
            </a:r>
            <a:r>
              <a:rPr lang="en-US" sz="1600" b="1" kern="100" dirty="0">
                <a:solidFill>
                  <a:schemeClr val="bg1"/>
                </a:solidFill>
                <a:effectLst/>
                <a:latin typeface="+mj-lt"/>
                <a:ea typeface="Arial" panose="020B0604020202020204" pitchFamily="34" charset="0"/>
                <a:cs typeface="Times New Roman" panose="02020603050405020304" pitchFamily="18" charset="0"/>
              </a:rPr>
              <a:t>:</a:t>
            </a: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mj-lt"/>
                <a:ea typeface="Arial" panose="020B0604020202020204" pitchFamily="34" charset="0"/>
                <a:cs typeface="Times New Roman" panose="02020603050405020304" pitchFamily="18" charset="0"/>
              </a:rPr>
              <a:t>Alpha Lipoic Acid (ALA)</a:t>
            </a:r>
            <a:endParaRPr lang="en-US" sz="14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mj-lt"/>
                <a:ea typeface="Arial" panose="020B0604020202020204" pitchFamily="34" charset="0"/>
                <a:cs typeface="Times New Roman" panose="02020603050405020304" pitchFamily="18" charset="0"/>
              </a:rPr>
              <a:t>Quercetin </a:t>
            </a:r>
            <a:endParaRPr lang="en-US" sz="14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mj-lt"/>
                <a:ea typeface="Arial" panose="020B0604020202020204" pitchFamily="34" charset="0"/>
                <a:cs typeface="Times New Roman" panose="02020603050405020304" pitchFamily="18" charset="0"/>
              </a:rPr>
              <a:t>Lycopene 》</a:t>
            </a:r>
            <a:r>
              <a:rPr lang="en-US" sz="1400" kern="100" dirty="0" err="1">
                <a:solidFill>
                  <a:schemeClr val="bg1"/>
                </a:solidFill>
                <a:effectLst/>
                <a:latin typeface="+mj-lt"/>
                <a:ea typeface="Arial" panose="020B0604020202020204" pitchFamily="34" charset="0"/>
                <a:cs typeface="Times New Roman" panose="02020603050405020304" pitchFamily="18" charset="0"/>
              </a:rPr>
              <a:t>Glutatine</a:t>
            </a:r>
            <a:r>
              <a:rPr lang="en-US" sz="1400" kern="100" dirty="0">
                <a:solidFill>
                  <a:schemeClr val="bg1"/>
                </a:solidFill>
                <a:effectLst/>
                <a:latin typeface="+mj-lt"/>
                <a:ea typeface="Arial" panose="020B0604020202020204" pitchFamily="34" charset="0"/>
                <a:cs typeface="Times New Roman" panose="02020603050405020304" pitchFamily="18" charset="0"/>
              </a:rPr>
              <a:t> </a:t>
            </a:r>
            <a:endParaRPr lang="en-US" sz="14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mj-lt"/>
                <a:ea typeface="Arial" panose="020B0604020202020204" pitchFamily="34" charset="0"/>
                <a:cs typeface="Times New Roman" panose="02020603050405020304" pitchFamily="18" charset="0"/>
              </a:rPr>
              <a:t>Zeaxanthin</a:t>
            </a:r>
            <a:endParaRPr lang="en-US" sz="14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mj-lt"/>
                <a:ea typeface="Arial" panose="020B0604020202020204" pitchFamily="34" charset="0"/>
                <a:cs typeface="Times New Roman" panose="02020603050405020304" pitchFamily="18" charset="0"/>
              </a:rPr>
              <a:t>Lutein</a:t>
            </a:r>
            <a:endParaRPr lang="en-US" sz="14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err="1">
                <a:solidFill>
                  <a:schemeClr val="bg1"/>
                </a:solidFill>
                <a:effectLst/>
                <a:latin typeface="+mj-lt"/>
                <a:ea typeface="Arial" panose="020B0604020202020204" pitchFamily="34" charset="0"/>
                <a:cs typeface="Times New Roman" panose="02020603050405020304" pitchFamily="18" charset="0"/>
              </a:rPr>
              <a:t>Rutein</a:t>
            </a:r>
            <a:r>
              <a:rPr lang="en-US" sz="1400" kern="100" dirty="0">
                <a:solidFill>
                  <a:schemeClr val="bg1"/>
                </a:solidFill>
                <a:effectLst/>
                <a:latin typeface="+mj-lt"/>
                <a:ea typeface="Arial" panose="020B0604020202020204" pitchFamily="34" charset="0"/>
                <a:cs typeface="Times New Roman" panose="02020603050405020304" pitchFamily="18" charset="0"/>
              </a:rPr>
              <a:t> (with vitamin C)</a:t>
            </a:r>
            <a:endParaRPr lang="en-US" sz="14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mj-lt"/>
                <a:ea typeface="Arial" panose="020B0604020202020204" pitchFamily="34" charset="0"/>
                <a:cs typeface="Times New Roman" panose="02020603050405020304" pitchFamily="18" charset="0"/>
              </a:rPr>
              <a:t>Eyebright</a:t>
            </a:r>
            <a:endParaRPr lang="en-US" sz="14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mj-lt"/>
                <a:ea typeface="Arial" panose="020B0604020202020204" pitchFamily="34" charset="0"/>
                <a:cs typeface="Times New Roman" panose="02020603050405020304" pitchFamily="18" charset="0"/>
              </a:rPr>
              <a:t>Bilberry</a:t>
            </a:r>
            <a:endParaRPr lang="en-US" sz="14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mj-lt"/>
                <a:ea typeface="Arial" panose="020B0604020202020204" pitchFamily="34" charset="0"/>
                <a:cs typeface="Times New Roman" panose="02020603050405020304" pitchFamily="18" charset="0"/>
              </a:rPr>
              <a:t>Astaxanthin</a:t>
            </a:r>
            <a:endParaRPr lang="en-US" sz="14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mj-lt"/>
                <a:ea typeface="Arial" panose="020B0604020202020204" pitchFamily="34" charset="0"/>
                <a:cs typeface="Times New Roman" panose="02020603050405020304" pitchFamily="18" charset="0"/>
              </a:rPr>
              <a:t>N-Acetyl Cysteine (NAC)</a:t>
            </a:r>
            <a:endParaRPr lang="en-US" sz="14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mj-lt"/>
                <a:ea typeface="Arial" panose="020B0604020202020204" pitchFamily="34" charset="0"/>
                <a:cs typeface="Times New Roman" panose="02020603050405020304" pitchFamily="18" charset="0"/>
              </a:rPr>
              <a:t>Castor oil (either as eye drops or rub on eye lids)</a:t>
            </a:r>
            <a:endParaRPr lang="en-US" sz="1400" kern="100" dirty="0">
              <a:solidFill>
                <a:schemeClr val="bg1"/>
              </a:solidFill>
              <a:effectLst/>
              <a:latin typeface="+mj-lt"/>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10C61FC-8CE0-EEC6-D3EA-23AE513A6A86}"/>
              </a:ext>
            </a:extLst>
          </p:cNvPr>
          <p:cNvSpPr txBox="1"/>
          <p:nvPr/>
        </p:nvSpPr>
        <p:spPr>
          <a:xfrm>
            <a:off x="1447800" y="5482236"/>
            <a:ext cx="7696200" cy="1035733"/>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a:lnSpc>
                <a:spcPct val="107000"/>
              </a:lnSpc>
              <a:spcBef>
                <a:spcPts val="0"/>
              </a:spcBef>
              <a:spcAft>
                <a:spcPts val="0"/>
              </a:spcAft>
            </a:pPr>
            <a:r>
              <a:rPr lang="en-US" sz="1600" b="1" u="sng" kern="100" dirty="0">
                <a:solidFill>
                  <a:schemeClr val="bg1"/>
                </a:solidFill>
                <a:effectLst/>
                <a:latin typeface="+mj-lt"/>
                <a:ea typeface="Arial" panose="020B0604020202020204" pitchFamily="34" charset="0"/>
                <a:cs typeface="Times New Roman" panose="02020603050405020304" pitchFamily="18" charset="0"/>
              </a:rPr>
              <a:t>Foods good for eyesight</a:t>
            </a:r>
            <a:r>
              <a:rPr lang="en-US" sz="1600" kern="100" dirty="0">
                <a:solidFill>
                  <a:schemeClr val="bg1"/>
                </a:solidFill>
                <a:effectLst/>
                <a:latin typeface="+mj-lt"/>
                <a:ea typeface="Arial" panose="020B0604020202020204" pitchFamily="34" charset="0"/>
                <a:cs typeface="Times New Roman" panose="02020603050405020304" pitchFamily="18" charset="0"/>
              </a:rPr>
              <a:t>:</a:t>
            </a:r>
            <a:endParaRPr lang="en-US" sz="16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mj-lt"/>
                <a:ea typeface="Arial" panose="020B0604020202020204" pitchFamily="34" charset="0"/>
                <a:cs typeface="Times New Roman" panose="02020603050405020304" pitchFamily="18" charset="0"/>
              </a:rPr>
              <a:t>Eggs, good source of lutein and zeaxanthin</a:t>
            </a:r>
            <a:endParaRPr lang="en-US" sz="14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mj-lt"/>
                <a:ea typeface="Arial" panose="020B0604020202020204" pitchFamily="34" charset="0"/>
                <a:cs typeface="Times New Roman" panose="02020603050405020304" pitchFamily="18" charset="0"/>
              </a:rPr>
              <a:t>Fatty fish like salmon or sardines; high in omega 3</a:t>
            </a:r>
            <a:endParaRPr lang="en-US" sz="14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mj-lt"/>
                <a:ea typeface="Arial" panose="020B0604020202020204" pitchFamily="34" charset="0"/>
                <a:cs typeface="Times New Roman" panose="02020603050405020304" pitchFamily="18" charset="0"/>
              </a:rPr>
              <a:t>Anthocyanins; found in blueberries, blackberries, red grapes and purple cabbage</a:t>
            </a:r>
            <a:endParaRPr lang="en-US" sz="1400" kern="100" dirty="0">
              <a:solidFill>
                <a:schemeClr val="bg1"/>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54237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4379D-9EFD-8AAE-8ABB-795E50F7E7A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1374CA-A427-42A9-06AD-E4C08BE28AE1}"/>
              </a:ext>
            </a:extLst>
          </p:cNvPr>
          <p:cNvSpPr>
            <a:spLocks noGrp="1"/>
          </p:cNvSpPr>
          <p:nvPr>
            <p:ph idx="1"/>
          </p:nvPr>
        </p:nvSpPr>
        <p:spPr>
          <a:xfrm>
            <a:off x="990600" y="1619797"/>
            <a:ext cx="8686800" cy="971003"/>
          </a:xfrm>
        </p:spPr>
        <p:txBody>
          <a:bodyPr>
            <a:normAutofit/>
          </a:bodyPr>
          <a:lstStyle/>
          <a:p>
            <a:pPr marL="0" indent="0">
              <a:buNone/>
            </a:pPr>
            <a:r>
              <a:rPr lang="en-US" sz="2000" b="0" i="0" dirty="0">
                <a:effectLst/>
              </a:rPr>
              <a:t>Michael D. Seidman, MD, FACS</a:t>
            </a:r>
          </a:p>
          <a:p>
            <a:pPr>
              <a:buFont typeface="Calibri" panose="020F0502020204030204" pitchFamily="34" charset="0"/>
              <a:buChar char="—"/>
            </a:pPr>
            <a:r>
              <a:rPr lang="en-US" sz="1600" b="0" i="0" dirty="0">
                <a:effectLst/>
              </a:rPr>
              <a:t>Save Your Hearing Now: The Revolutionary Program That Can Prevent And May Even Reverse Hearing Loss</a:t>
            </a:r>
          </a:p>
        </p:txBody>
      </p:sp>
      <p:sp>
        <p:nvSpPr>
          <p:cNvPr id="2" name="Title 1">
            <a:extLst>
              <a:ext uri="{FF2B5EF4-FFF2-40B4-BE49-F238E27FC236}">
                <a16:creationId xmlns:a16="http://schemas.microsoft.com/office/drawing/2014/main" id="{A7D08EBF-F6B6-4DBC-4978-2116E0198F1B}"/>
              </a:ext>
            </a:extLst>
          </p:cNvPr>
          <p:cNvSpPr>
            <a:spLocks noGrp="1"/>
          </p:cNvSpPr>
          <p:nvPr>
            <p:ph type="title"/>
          </p:nvPr>
        </p:nvSpPr>
        <p:spPr>
          <a:xfrm>
            <a:off x="609600" y="274638"/>
            <a:ext cx="10972800" cy="1143000"/>
          </a:xfrm>
        </p:spPr>
        <p:txBody>
          <a:bodyPr>
            <a:normAutofit/>
          </a:bodyPr>
          <a:lstStyle/>
          <a:p>
            <a:r>
              <a:rPr lang="en-US" b="1" dirty="0"/>
              <a:t>Holistic Hearing Care</a:t>
            </a:r>
            <a:endParaRPr lang="en-US" sz="4400" b="1" dirty="0"/>
          </a:p>
        </p:txBody>
      </p:sp>
      <p:sp>
        <p:nvSpPr>
          <p:cNvPr id="4" name="Slide Number Placeholder 3">
            <a:extLst>
              <a:ext uri="{FF2B5EF4-FFF2-40B4-BE49-F238E27FC236}">
                <a16:creationId xmlns:a16="http://schemas.microsoft.com/office/drawing/2014/main" id="{139F46FB-A585-16C4-274F-FFFC8045E3E3}"/>
              </a:ext>
            </a:extLst>
          </p:cNvPr>
          <p:cNvSpPr>
            <a:spLocks noGrp="1"/>
          </p:cNvSpPr>
          <p:nvPr>
            <p:ph type="sldNum" sz="quarter" idx="12"/>
          </p:nvPr>
        </p:nvSpPr>
        <p:spPr/>
        <p:txBody>
          <a:bodyPr/>
          <a:lstStyle/>
          <a:p>
            <a:fld id="{7C4A7A4F-25D2-44C7-8F60-E6F823069186}" type="slidenum">
              <a:rPr lang="en-US" smtClean="0"/>
              <a:pPr/>
              <a:t>87</a:t>
            </a:fld>
            <a:r>
              <a:rPr lang="en-US" dirty="0"/>
              <a:t> of 132</a:t>
            </a:r>
          </a:p>
        </p:txBody>
      </p:sp>
      <p:pic>
        <p:nvPicPr>
          <p:cNvPr id="6" name="Picture 5">
            <a:extLst>
              <a:ext uri="{FF2B5EF4-FFF2-40B4-BE49-F238E27FC236}">
                <a16:creationId xmlns:a16="http://schemas.microsoft.com/office/drawing/2014/main" id="{DF0A978A-42EC-C0F9-1E71-9434260199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4437" y="1676400"/>
            <a:ext cx="1196963" cy="1828800"/>
          </a:xfrm>
          <a:prstGeom prst="rect">
            <a:avLst/>
          </a:prstGeom>
        </p:spPr>
      </p:pic>
      <p:sp>
        <p:nvSpPr>
          <p:cNvPr id="8" name="TextBox 7">
            <a:extLst>
              <a:ext uri="{FF2B5EF4-FFF2-40B4-BE49-F238E27FC236}">
                <a16:creationId xmlns:a16="http://schemas.microsoft.com/office/drawing/2014/main" id="{72DF66AF-3BC0-12D9-3594-8C4BD6DA3656}"/>
              </a:ext>
            </a:extLst>
          </p:cNvPr>
          <p:cNvSpPr txBox="1"/>
          <p:nvPr/>
        </p:nvSpPr>
        <p:spPr>
          <a:xfrm>
            <a:off x="2819400" y="2792959"/>
            <a:ext cx="2819400" cy="273921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solidFill>
                  <a:schemeClr val="bg1"/>
                </a:solidFill>
                <a:latin typeface="Calibri" panose="020F0502020204030204" pitchFamily="34" charset="0"/>
                <a:ea typeface="Times New Roman" panose="02020603050405020304" pitchFamily="18" charset="0"/>
              </a:rPr>
              <a:t>The Complete Save Your Hearing Now Top Ten List:</a:t>
            </a:r>
            <a:endParaRPr lang="en-US" sz="1600" b="1" u="sng" dirty="0">
              <a:solidFill>
                <a:schemeClr val="bg1"/>
              </a:solidFill>
              <a:latin typeface="Calibri" panose="020F0502020204030204" pitchFamily="34" charset="0"/>
              <a:ea typeface="Calibri" panose="020F0502020204030204" pitchFamily="34" charset="0"/>
            </a:endParaRPr>
          </a:p>
          <a:p>
            <a:pPr marL="800100" lvl="1" indent="-342900">
              <a:buFont typeface="+mj-lt"/>
              <a:buAutoNum type="arabicPeriod"/>
            </a:pPr>
            <a:r>
              <a:rPr lang="en-US" sz="1400" kern="100" dirty="0">
                <a:solidFill>
                  <a:schemeClr val="bg1"/>
                </a:solidFill>
                <a:effectLst/>
                <a:latin typeface="+mj-lt"/>
                <a:ea typeface="Arial" panose="020B0604020202020204" pitchFamily="34" charset="0"/>
                <a:cs typeface="Times New Roman" panose="02020603050405020304" pitchFamily="18" charset="0"/>
              </a:rPr>
              <a:t>Alpha Lipoic Acid (</a:t>
            </a:r>
            <a:r>
              <a:rPr lang="en-US" sz="1400" dirty="0">
                <a:solidFill>
                  <a:schemeClr val="bg1"/>
                </a:solidFill>
                <a:latin typeface="Calibri" panose="020F0502020204030204" pitchFamily="34" charset="0"/>
                <a:ea typeface="Times New Roman" panose="02020603050405020304" pitchFamily="18" charset="0"/>
              </a:rPr>
              <a:t>ALA)</a:t>
            </a:r>
          </a:p>
          <a:p>
            <a:pPr marL="800100" lvl="1" indent="-342900">
              <a:buFont typeface="+mj-lt"/>
              <a:buAutoNum type="arabicPeriod"/>
            </a:pPr>
            <a:r>
              <a:rPr lang="en-US" sz="1400" dirty="0">
                <a:solidFill>
                  <a:schemeClr val="bg1"/>
                </a:solidFill>
              </a:rPr>
              <a:t>Acetyl L-Carnitine (</a:t>
            </a:r>
            <a:r>
              <a:rPr lang="en-US" sz="1400" dirty="0">
                <a:solidFill>
                  <a:schemeClr val="bg1"/>
                </a:solidFill>
                <a:latin typeface="Calibri" panose="020F0502020204030204" pitchFamily="34" charset="0"/>
                <a:ea typeface="Times New Roman" panose="02020603050405020304" pitchFamily="18" charset="0"/>
              </a:rPr>
              <a:t>ALC)</a:t>
            </a:r>
          </a:p>
          <a:p>
            <a:pPr marL="800100" lvl="1" indent="-342900">
              <a:buFont typeface="+mj-lt"/>
              <a:buAutoNum type="arabicPeriod"/>
            </a:pPr>
            <a:r>
              <a:rPr lang="en-US" sz="1400" dirty="0">
                <a:solidFill>
                  <a:schemeClr val="bg1"/>
                </a:solidFill>
                <a:latin typeface="Calibri" panose="020F0502020204030204" pitchFamily="34" charset="0"/>
                <a:ea typeface="Times New Roman" panose="02020603050405020304" pitchFamily="18" charset="0"/>
              </a:rPr>
              <a:t>Glutathione</a:t>
            </a:r>
          </a:p>
          <a:p>
            <a:pPr marL="800100" lvl="1" indent="-342900">
              <a:buFont typeface="+mj-lt"/>
              <a:buAutoNum type="arabicPeriod"/>
            </a:pPr>
            <a:r>
              <a:rPr lang="en-US" sz="1400" dirty="0">
                <a:solidFill>
                  <a:schemeClr val="bg1"/>
                </a:solidFill>
                <a:latin typeface="Calibri" panose="020F0502020204030204" pitchFamily="34" charset="0"/>
                <a:ea typeface="Times New Roman" panose="02020603050405020304" pitchFamily="18" charset="0"/>
              </a:rPr>
              <a:t>Coenzyme Q10</a:t>
            </a:r>
          </a:p>
          <a:p>
            <a:pPr marL="800100" lvl="1" indent="-342900">
              <a:buFont typeface="+mj-lt"/>
              <a:buAutoNum type="arabicPeriod"/>
            </a:pPr>
            <a:r>
              <a:rPr lang="en-US" sz="1400" dirty="0">
                <a:solidFill>
                  <a:schemeClr val="bg1"/>
                </a:solidFill>
                <a:latin typeface="Calibri" panose="020F0502020204030204" pitchFamily="34" charset="0"/>
                <a:ea typeface="Times New Roman" panose="02020603050405020304" pitchFamily="18" charset="0"/>
              </a:rPr>
              <a:t>Vitamin B complex </a:t>
            </a:r>
          </a:p>
          <a:p>
            <a:pPr marL="800100" lvl="1" indent="-342900">
              <a:buFont typeface="+mj-lt"/>
              <a:buAutoNum type="arabicPeriod"/>
            </a:pPr>
            <a:r>
              <a:rPr lang="en-US" sz="1400" dirty="0">
                <a:solidFill>
                  <a:schemeClr val="bg1"/>
                </a:solidFill>
                <a:latin typeface="Calibri" panose="020F0502020204030204" pitchFamily="34" charset="0"/>
                <a:ea typeface="Times New Roman" panose="02020603050405020304" pitchFamily="18" charset="0"/>
              </a:rPr>
              <a:t>Lecithin </a:t>
            </a:r>
          </a:p>
          <a:p>
            <a:pPr marL="800100" lvl="1" indent="-342900">
              <a:buFont typeface="+mj-lt"/>
              <a:buAutoNum type="arabicPeriod"/>
            </a:pPr>
            <a:r>
              <a:rPr lang="en-US" sz="1400" dirty="0">
                <a:solidFill>
                  <a:schemeClr val="bg1"/>
                </a:solidFill>
                <a:latin typeface="Calibri" panose="020F0502020204030204" pitchFamily="34" charset="0"/>
                <a:ea typeface="Times New Roman" panose="02020603050405020304" pitchFamily="18" charset="0"/>
              </a:rPr>
              <a:t>N-acetylcysteine (NAC)</a:t>
            </a:r>
          </a:p>
          <a:p>
            <a:pPr marL="800100" lvl="1" indent="-342900">
              <a:buFont typeface="+mj-lt"/>
              <a:buAutoNum type="arabicPeriod"/>
            </a:pPr>
            <a:r>
              <a:rPr lang="en-US" sz="1400" dirty="0">
                <a:solidFill>
                  <a:schemeClr val="bg1"/>
                </a:solidFill>
                <a:latin typeface="Calibri" panose="020F0502020204030204" pitchFamily="34" charset="0"/>
                <a:ea typeface="Times New Roman" panose="02020603050405020304" pitchFamily="18" charset="0"/>
              </a:rPr>
              <a:t>Quercetin</a:t>
            </a:r>
          </a:p>
          <a:p>
            <a:pPr marL="800100" lvl="1" indent="-342900">
              <a:buFont typeface="+mj-lt"/>
              <a:buAutoNum type="arabicPeriod"/>
            </a:pPr>
            <a:r>
              <a:rPr lang="en-US" sz="1400" dirty="0">
                <a:solidFill>
                  <a:schemeClr val="bg1"/>
                </a:solidFill>
                <a:latin typeface="Calibri" panose="020F0502020204030204" pitchFamily="34" charset="0"/>
                <a:ea typeface="Times New Roman" panose="02020603050405020304" pitchFamily="18" charset="0"/>
              </a:rPr>
              <a:t>Resveratrol</a:t>
            </a:r>
          </a:p>
          <a:p>
            <a:pPr marL="800100" lvl="1" indent="-342900">
              <a:buFont typeface="+mj-lt"/>
              <a:buAutoNum type="arabicPeriod"/>
            </a:pPr>
            <a:r>
              <a:rPr lang="en-US" sz="1400" dirty="0">
                <a:solidFill>
                  <a:schemeClr val="bg1"/>
                </a:solidFill>
                <a:latin typeface="Calibri" panose="020F0502020204030204" pitchFamily="34" charset="0"/>
                <a:ea typeface="Times New Roman" panose="02020603050405020304" pitchFamily="18" charset="0"/>
              </a:rPr>
              <a:t>Zinc </a:t>
            </a:r>
            <a:endParaRPr lang="en-US" sz="1400" dirty="0">
              <a:solidFill>
                <a:schemeClr val="bg1"/>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67397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562398"/>
            <a:ext cx="10134599" cy="4953000"/>
          </a:xfrm>
        </p:spPr>
        <p:txBody>
          <a:bodyPr>
            <a:normAutofit/>
          </a:bodyPr>
          <a:lstStyle/>
          <a:p>
            <a:pPr marL="0" indent="0">
              <a:buNone/>
            </a:pPr>
            <a:r>
              <a:rPr lang="en-US" sz="2000" b="1" dirty="0" err="1"/>
              <a:t>Wendie</a:t>
            </a:r>
            <a:r>
              <a:rPr lang="en-US" sz="2000" b="1" dirty="0"/>
              <a:t> Webber</a:t>
            </a:r>
          </a:p>
          <a:p>
            <a:pPr marL="685800" lvl="1"/>
            <a:r>
              <a:rPr lang="en-US" sz="1600" dirty="0"/>
              <a:t>Dream Healing Practitioner Guidebook: A Healer's Guide to Uncovering the Secret Messages of Your Dreams	</a:t>
            </a:r>
          </a:p>
        </p:txBody>
      </p:sp>
      <p:sp>
        <p:nvSpPr>
          <p:cNvPr id="2" name="Title 1"/>
          <p:cNvSpPr>
            <a:spLocks noGrp="1"/>
          </p:cNvSpPr>
          <p:nvPr>
            <p:ph type="title"/>
          </p:nvPr>
        </p:nvSpPr>
        <p:spPr>
          <a:xfrm>
            <a:off x="609600" y="274638"/>
            <a:ext cx="10972800" cy="1143000"/>
          </a:xfrm>
        </p:spPr>
        <p:txBody>
          <a:bodyPr>
            <a:normAutofit/>
          </a:bodyPr>
          <a:lstStyle/>
          <a:p>
            <a:r>
              <a:rPr lang="en-US" b="1" dirty="0"/>
              <a:t>Sleep/Dreaming</a:t>
            </a:r>
            <a:endParaRPr lang="en-US" sz="2700" dirty="0"/>
          </a:p>
        </p:txBody>
      </p:sp>
      <p:sp>
        <p:nvSpPr>
          <p:cNvPr id="4" name="Slide Number Placeholder 3"/>
          <p:cNvSpPr>
            <a:spLocks noGrp="1"/>
          </p:cNvSpPr>
          <p:nvPr>
            <p:ph type="sldNum" sz="quarter" idx="12"/>
          </p:nvPr>
        </p:nvSpPr>
        <p:spPr/>
        <p:txBody>
          <a:bodyPr/>
          <a:lstStyle/>
          <a:p>
            <a:fld id="{7C4A7A4F-25D2-44C7-8F60-E6F823069186}" type="slidenum">
              <a:rPr lang="en-US" smtClean="0"/>
              <a:pPr/>
              <a:t>88</a:t>
            </a:fld>
            <a:r>
              <a:rPr lang="en-US" dirty="0"/>
              <a:t> of 132</a:t>
            </a:r>
          </a:p>
        </p:txBody>
      </p:sp>
      <p:sp>
        <p:nvSpPr>
          <p:cNvPr id="10" name="TextBox 9"/>
          <p:cNvSpPr txBox="1"/>
          <p:nvPr/>
        </p:nvSpPr>
        <p:spPr>
          <a:xfrm>
            <a:off x="6324601" y="2430298"/>
            <a:ext cx="2743200" cy="236988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The Tools of Dream Healing:</a:t>
            </a:r>
          </a:p>
          <a:p>
            <a:pPr marL="342900" indent="-342900">
              <a:buFont typeface="+mj-lt"/>
              <a:buAutoNum type="arabicPeriod"/>
            </a:pPr>
            <a:r>
              <a:rPr lang="en-US" sz="1200" dirty="0"/>
              <a:t>Dream Catching</a:t>
            </a:r>
          </a:p>
          <a:p>
            <a:pPr marL="342900" indent="-342900">
              <a:buFont typeface="+mj-lt"/>
              <a:buAutoNum type="arabicPeriod"/>
            </a:pPr>
            <a:r>
              <a:rPr lang="en-US" sz="1200" dirty="0"/>
              <a:t>Dream Incubation</a:t>
            </a:r>
          </a:p>
          <a:p>
            <a:pPr marL="342900" indent="-342900">
              <a:buFont typeface="+mj-lt"/>
              <a:buAutoNum type="arabicPeriod"/>
            </a:pPr>
            <a:r>
              <a:rPr lang="en-US" sz="1200" dirty="0"/>
              <a:t>Dream Journaling</a:t>
            </a:r>
          </a:p>
          <a:p>
            <a:pPr marL="342900" indent="-342900">
              <a:buFont typeface="+mj-lt"/>
              <a:buAutoNum type="arabicPeriod"/>
            </a:pPr>
            <a:r>
              <a:rPr lang="en-US" sz="1200" dirty="0"/>
              <a:t>The ABCs of Dream Healing</a:t>
            </a:r>
          </a:p>
          <a:p>
            <a:pPr marL="342900" indent="-342900">
              <a:buFont typeface="+mj-lt"/>
              <a:buAutoNum type="arabicPeriod"/>
            </a:pPr>
            <a:r>
              <a:rPr lang="en-US" sz="1200" dirty="0"/>
              <a:t>The Dream Walk</a:t>
            </a:r>
          </a:p>
          <a:p>
            <a:pPr marL="342900" indent="-342900">
              <a:buFont typeface="+mj-lt"/>
              <a:buAutoNum type="arabicPeriod"/>
            </a:pPr>
            <a:r>
              <a:rPr lang="en-US" sz="1200" dirty="0"/>
              <a:t>The Inquiry Method</a:t>
            </a:r>
          </a:p>
          <a:p>
            <a:pPr marL="342900" indent="-342900">
              <a:buFont typeface="+mj-lt"/>
              <a:buAutoNum type="arabicPeriod"/>
            </a:pPr>
            <a:r>
              <a:rPr lang="en-US" sz="1200" dirty="0"/>
              <a:t>The Alien Interview</a:t>
            </a:r>
          </a:p>
          <a:p>
            <a:pPr marL="342900" indent="-342900">
              <a:buFont typeface="+mj-lt"/>
              <a:buAutoNum type="arabicPeriod"/>
            </a:pPr>
            <a:r>
              <a:rPr lang="en-US" sz="1200" dirty="0"/>
              <a:t>Dream Coaching Rules</a:t>
            </a:r>
          </a:p>
          <a:p>
            <a:pPr marL="342900" indent="-342900">
              <a:buFont typeface="+mj-lt"/>
              <a:buAutoNum type="arabicPeriod"/>
            </a:pPr>
            <a:r>
              <a:rPr lang="en-US" sz="1200" dirty="0"/>
              <a:t>The Aesthetic Experience</a:t>
            </a:r>
          </a:p>
          <a:p>
            <a:pPr marL="342900" indent="-342900">
              <a:buFont typeface="+mj-lt"/>
              <a:buAutoNum type="arabicPeriod"/>
            </a:pPr>
            <a:r>
              <a:rPr lang="en-US" sz="1200" dirty="0"/>
              <a:t>Push Process</a:t>
            </a:r>
          </a:p>
          <a:p>
            <a:pPr marL="342900" indent="-342900">
              <a:buFont typeface="+mj-lt"/>
              <a:buAutoNum type="arabicPeriod"/>
            </a:pPr>
            <a:r>
              <a:rPr lang="en-US" sz="1200" dirty="0"/>
              <a:t>Story Boarding Technique</a:t>
            </a:r>
          </a:p>
        </p:txBody>
      </p:sp>
      <p:sp>
        <p:nvSpPr>
          <p:cNvPr id="11" name="TextBox 10"/>
          <p:cNvSpPr txBox="1"/>
          <p:nvPr/>
        </p:nvSpPr>
        <p:spPr>
          <a:xfrm>
            <a:off x="6400800" y="5499735"/>
            <a:ext cx="2667001" cy="83099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i="1" dirty="0"/>
              <a:t>“Dreams don’t tell us what we already know. They show us what our conscious, thinking mind doesn't know, can’t fix, or doesn’t want to look at.”</a:t>
            </a:r>
            <a:endParaRPr lang="en-US" sz="1100" dirty="0"/>
          </a:p>
        </p:txBody>
      </p:sp>
      <p:sp>
        <p:nvSpPr>
          <p:cNvPr id="12" name="TextBox 11"/>
          <p:cNvSpPr txBox="1"/>
          <p:nvPr/>
        </p:nvSpPr>
        <p:spPr>
          <a:xfrm>
            <a:off x="1436917" y="2430298"/>
            <a:ext cx="4506683" cy="235449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t>Sleep</a:t>
            </a:r>
          </a:p>
          <a:p>
            <a:pPr marL="285750" indent="-285750">
              <a:buFont typeface="Arial" panose="020B0604020202020204" pitchFamily="34" charset="0"/>
              <a:buChar char="•"/>
            </a:pPr>
            <a:r>
              <a:rPr lang="en-US" sz="1200" dirty="0"/>
              <a:t>If you’re sleep deprived, you’re going to be dream deprived</a:t>
            </a:r>
          </a:p>
          <a:p>
            <a:pPr marL="285750" indent="-285750">
              <a:buFont typeface="Arial" panose="020B0604020202020204" pitchFamily="34" charset="0"/>
              <a:buChar char="•"/>
            </a:pPr>
            <a:r>
              <a:rPr lang="en-US" sz="1200" dirty="0"/>
              <a:t>Sleep is when the body works on physical maintenance and repairs</a:t>
            </a:r>
          </a:p>
          <a:p>
            <a:pPr marL="285750" indent="-285750">
              <a:buFont typeface="Arial" panose="020B0604020202020204" pitchFamily="34" charset="0"/>
              <a:buChar char="•"/>
            </a:pPr>
            <a:r>
              <a:rPr lang="en-US" sz="1200" dirty="0"/>
              <a:t>Five stages of sleep that we cycle through repeatedly each night</a:t>
            </a:r>
          </a:p>
          <a:p>
            <a:pPr marL="285750" indent="-285750">
              <a:buFont typeface="Arial" panose="020B0604020202020204" pitchFamily="34" charset="0"/>
              <a:buChar char="•"/>
            </a:pPr>
            <a:r>
              <a:rPr lang="en-US" sz="1200" dirty="0"/>
              <a:t>Stage five is where we dream in living color</a:t>
            </a:r>
          </a:p>
          <a:p>
            <a:pPr marL="285750" indent="-285750">
              <a:buFont typeface="Arial" panose="020B0604020202020204" pitchFamily="34" charset="0"/>
              <a:buChar char="•"/>
            </a:pPr>
            <a:r>
              <a:rPr lang="en-US" sz="1200" dirty="0"/>
              <a:t>Language of your innermost mind is image and emotion</a:t>
            </a:r>
          </a:p>
          <a:p>
            <a:pPr marL="285750" indent="-285750">
              <a:buFont typeface="Arial" panose="020B0604020202020204" pitchFamily="34" charset="0"/>
              <a:buChar char="•"/>
            </a:pPr>
            <a:r>
              <a:rPr lang="en-US" sz="1200" dirty="0"/>
              <a:t>The subconscious mind makes no distinction between real and imagined</a:t>
            </a:r>
          </a:p>
          <a:p>
            <a:pPr marL="285750" indent="-285750">
              <a:buFont typeface="Arial" panose="020B0604020202020204" pitchFamily="34" charset="0"/>
              <a:buChar char="•"/>
            </a:pPr>
            <a:r>
              <a:rPr lang="en-US" sz="1200" dirty="0"/>
              <a:t>3 categories of dreams—physiological dreams, psychological dreams and spiritual dreams</a:t>
            </a:r>
          </a:p>
          <a:p>
            <a:pPr marL="285750" indent="-285750">
              <a:buFont typeface="Arial" panose="020B0604020202020204" pitchFamily="34" charset="0"/>
              <a:buChar char="•"/>
            </a:pPr>
            <a:endParaRPr lang="en-US" sz="1100" dirty="0"/>
          </a:p>
        </p:txBody>
      </p:sp>
      <p:pic>
        <p:nvPicPr>
          <p:cNvPr id="1026" name="Picture 2" descr="Dream Healing Practitioner Guidebook: A Healer's Guide to Uncovering the Secret Messages of Your Dreams by [Wendie Webb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9800" y="2700838"/>
            <a:ext cx="114482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5 Stages of Sleep (REM and Non-REM Sleep Cycles) - Simply Psychology">
            <a:extLst>
              <a:ext uri="{FF2B5EF4-FFF2-40B4-BE49-F238E27FC236}">
                <a16:creationId xmlns:a16="http://schemas.microsoft.com/office/drawing/2014/main" id="{16051D36-E01F-12F3-9D48-623158B8848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470" r="398" b="16491"/>
          <a:stretch/>
        </p:blipFill>
        <p:spPr bwMode="auto">
          <a:xfrm>
            <a:off x="1905000" y="5013515"/>
            <a:ext cx="3276600" cy="1737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8336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600200"/>
            <a:ext cx="9829799" cy="4953000"/>
          </a:xfrm>
        </p:spPr>
        <p:txBody>
          <a:bodyPr>
            <a:normAutofit/>
          </a:bodyPr>
          <a:lstStyle/>
          <a:p>
            <a:pPr marL="0" indent="0">
              <a:buNone/>
            </a:pPr>
            <a:r>
              <a:rPr lang="en-US" sz="2000" b="1" dirty="0"/>
              <a:t>Angela A. Stanton, PhD</a:t>
            </a:r>
          </a:p>
          <a:p>
            <a:pPr marL="685800" lvl="1"/>
            <a:r>
              <a:rPr lang="en-US" sz="1600" dirty="0"/>
              <a:t>Fighting The Migraine Epidemic: Complete Guide: How to Treat &amp; Prevent Migraines Without Medicines</a:t>
            </a:r>
            <a:endParaRPr lang="en-US" sz="1100" dirty="0"/>
          </a:p>
          <a:p>
            <a:pPr marL="0" indent="0">
              <a:buNone/>
            </a:pPr>
            <a:r>
              <a:rPr lang="en-US" sz="1600" dirty="0"/>
              <a:t>	</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Feeding the Brain</a:t>
            </a:r>
            <a:br>
              <a:rPr lang="en-US" b="1" dirty="0"/>
            </a:br>
            <a:r>
              <a:rPr lang="en-US" sz="2700" dirty="0"/>
              <a:t>(Migraine)</a:t>
            </a:r>
          </a:p>
        </p:txBody>
      </p:sp>
      <p:sp>
        <p:nvSpPr>
          <p:cNvPr id="4" name="Slide Number Placeholder 3"/>
          <p:cNvSpPr>
            <a:spLocks noGrp="1"/>
          </p:cNvSpPr>
          <p:nvPr>
            <p:ph type="sldNum" sz="quarter" idx="12"/>
          </p:nvPr>
        </p:nvSpPr>
        <p:spPr/>
        <p:txBody>
          <a:bodyPr/>
          <a:lstStyle/>
          <a:p>
            <a:fld id="{7C4A7A4F-25D2-44C7-8F60-E6F823069186}" type="slidenum">
              <a:rPr lang="en-US" smtClean="0"/>
              <a:pPr/>
              <a:t>89</a:t>
            </a:fld>
            <a:r>
              <a:rPr lang="en-US" dirty="0"/>
              <a:t> of 132</a:t>
            </a:r>
          </a:p>
        </p:txBody>
      </p:sp>
      <p:sp>
        <p:nvSpPr>
          <p:cNvPr id="10" name="TextBox 9"/>
          <p:cNvSpPr txBox="1"/>
          <p:nvPr/>
        </p:nvSpPr>
        <p:spPr>
          <a:xfrm>
            <a:off x="1981200" y="2399550"/>
            <a:ext cx="6405453" cy="163121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The tri-migraine complex contains:</a:t>
            </a:r>
          </a:p>
          <a:p>
            <a:pPr marL="228600" indent="-228600" algn="just">
              <a:buFont typeface="+mj-lt"/>
              <a:buAutoNum type="arabicPeriod"/>
            </a:pPr>
            <a:r>
              <a:rPr lang="en-US" sz="1400" dirty="0"/>
              <a:t>Heightened sensory sensitivity years before migraines start</a:t>
            </a:r>
          </a:p>
          <a:p>
            <a:pPr marL="228600" indent="-228600" algn="just">
              <a:buFont typeface="+mj-lt"/>
              <a:buAutoNum type="arabicPeriod"/>
            </a:pPr>
            <a:r>
              <a:rPr lang="en-US" sz="1400" dirty="0"/>
              <a:t>Fight-or-flight response as a result of the heightened sensory input that leads to stress hormone release with negative consequences</a:t>
            </a:r>
          </a:p>
          <a:p>
            <a:pPr marL="228600" indent="-228600" algn="just">
              <a:buFont typeface="+mj-lt"/>
              <a:buAutoNum type="arabicPeriod"/>
            </a:pPr>
            <a:r>
              <a:rPr lang="en-US" sz="1400" dirty="0"/>
              <a:t>Biochemical imbalance caused by the hypersensitive, excitable brain, glucose intolerance, and the suboptimal concentration of minerals that are needed for proper electrolyte homeostasis.</a:t>
            </a:r>
            <a:endParaRPr lang="en-US" sz="1200" dirty="0"/>
          </a:p>
        </p:txBody>
      </p:sp>
      <p:sp>
        <p:nvSpPr>
          <p:cNvPr id="11" name="TextBox 10"/>
          <p:cNvSpPr txBox="1"/>
          <p:nvPr/>
        </p:nvSpPr>
        <p:spPr>
          <a:xfrm>
            <a:off x="8223870" y="5028962"/>
            <a:ext cx="2286000" cy="160043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i="1" dirty="0"/>
              <a:t>“The most prominent migraine cause is carbohydrate consumption”.</a:t>
            </a:r>
          </a:p>
          <a:p>
            <a:pPr algn="ctr"/>
            <a:endParaRPr lang="en-US" sz="1400" i="1" dirty="0"/>
          </a:p>
          <a:p>
            <a:pPr algn="ctr"/>
            <a:r>
              <a:rPr lang="en-US" sz="1400" i="1" dirty="0"/>
              <a:t>“It is the result of an overstimulated brain running low on energy”</a:t>
            </a:r>
            <a:r>
              <a:rPr lang="en-US" sz="1400" dirty="0"/>
              <a:t>.</a:t>
            </a:r>
            <a:endParaRPr lang="en-US" sz="1200" dirty="0"/>
          </a:p>
        </p:txBody>
      </p:sp>
      <p:sp>
        <p:nvSpPr>
          <p:cNvPr id="12" name="TextBox 11"/>
          <p:cNvSpPr txBox="1"/>
          <p:nvPr/>
        </p:nvSpPr>
        <p:spPr>
          <a:xfrm>
            <a:off x="1953392" y="4351853"/>
            <a:ext cx="5567253" cy="227754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t>Stanton Migraine Protocol®</a:t>
            </a:r>
            <a:r>
              <a:rPr lang="en-US" sz="1600" b="1" dirty="0"/>
              <a:t>:</a:t>
            </a:r>
          </a:p>
          <a:p>
            <a:pPr marL="228600" indent="-228600">
              <a:buFont typeface="Arial" panose="020B0604020202020204" pitchFamily="34" charset="0"/>
              <a:buChar char="•"/>
            </a:pPr>
            <a:r>
              <a:rPr lang="en-US" sz="1400" dirty="0"/>
              <a:t>Water, stay hydrated</a:t>
            </a:r>
          </a:p>
          <a:p>
            <a:pPr marL="228600" indent="-228600">
              <a:buFont typeface="Arial" panose="020B0604020202020204" pitchFamily="34" charset="0"/>
              <a:buChar char="•"/>
            </a:pPr>
            <a:r>
              <a:rPr lang="en-US" sz="1400" dirty="0"/>
              <a:t>Food, Electrolyte-Balanced Meals</a:t>
            </a:r>
          </a:p>
          <a:p>
            <a:pPr marL="685800" lvl="1" indent="-228600">
              <a:buFont typeface="Arial" panose="020B0604020202020204" pitchFamily="34" charset="0"/>
              <a:buChar char="•"/>
            </a:pPr>
            <a:r>
              <a:rPr lang="en-US" sz="1400" dirty="0"/>
              <a:t>Potassium to Sodium ratio (2:1.75)</a:t>
            </a:r>
          </a:p>
          <a:p>
            <a:pPr marL="685800" lvl="1" indent="-228600">
              <a:buFont typeface="Arial" panose="020B0604020202020204" pitchFamily="34" charset="0"/>
              <a:buChar char="•"/>
            </a:pPr>
            <a:r>
              <a:rPr lang="en-US" sz="1400" dirty="0"/>
              <a:t>Start each morning with 1/8</a:t>
            </a:r>
            <a:r>
              <a:rPr lang="en-US" sz="1400" baseline="30000" dirty="0"/>
              <a:t>th</a:t>
            </a:r>
            <a:r>
              <a:rPr lang="en-US" sz="1400" dirty="0"/>
              <a:t> teaspoon salt with glass of water (4-6 times during day), every 4</a:t>
            </a:r>
            <a:r>
              <a:rPr lang="en-US" sz="1400" baseline="30000" dirty="0"/>
              <a:t>th</a:t>
            </a:r>
            <a:r>
              <a:rPr lang="en-US" sz="1400" dirty="0"/>
              <a:t> glass consume potassium</a:t>
            </a:r>
          </a:p>
          <a:p>
            <a:pPr marL="228600" indent="-228600">
              <a:buFont typeface="Arial" panose="020B0604020202020204" pitchFamily="34" charset="0"/>
              <a:buChar char="•"/>
            </a:pPr>
            <a:r>
              <a:rPr lang="en-US" sz="1400" dirty="0"/>
              <a:t>Macronutrients, ideal ratio</a:t>
            </a:r>
          </a:p>
          <a:p>
            <a:pPr marL="685800" lvl="1" indent="-228600">
              <a:buFont typeface="Arial" panose="020B0604020202020204" pitchFamily="34" charset="0"/>
              <a:buChar char="•"/>
            </a:pPr>
            <a:r>
              <a:rPr lang="en-US" sz="1400" dirty="0"/>
              <a:t>60% Fat, 15-25% Protein and 15 -20% Carbs</a:t>
            </a:r>
          </a:p>
          <a:p>
            <a:pPr marL="685800" lvl="1" indent="-228600">
              <a:buFont typeface="Arial" panose="020B0604020202020204" pitchFamily="34" charset="0"/>
              <a:buChar char="•"/>
            </a:pPr>
            <a:r>
              <a:rPr lang="en-US" sz="1400" dirty="0"/>
              <a:t>No refined Carbohydrates (no pastas, breads, cereals, corn flour)</a:t>
            </a:r>
          </a:p>
          <a:p>
            <a:pPr marL="685800" lvl="1" indent="-228600">
              <a:buFont typeface="Arial" panose="020B0604020202020204" pitchFamily="34" charset="0"/>
              <a:buChar char="•"/>
            </a:pPr>
            <a:r>
              <a:rPr lang="en-US" sz="1400" dirty="0"/>
              <a:t>No added sugars allowed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0200" y="2523053"/>
            <a:ext cx="1289670" cy="1828800"/>
          </a:xfrm>
          <a:prstGeom prst="rect">
            <a:avLst/>
          </a:prstGeom>
        </p:spPr>
      </p:pic>
    </p:spTree>
    <p:extLst>
      <p:ext uri="{BB962C8B-B14F-4D97-AF65-F5344CB8AC3E}">
        <p14:creationId xmlns:p14="http://schemas.microsoft.com/office/powerpoint/2010/main" val="4127984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3188" y="1600200"/>
            <a:ext cx="8229600" cy="5181600"/>
          </a:xfrm>
        </p:spPr>
        <p:txBody>
          <a:bodyPr>
            <a:normAutofit/>
          </a:bodyPr>
          <a:lstStyle/>
          <a:p>
            <a:pPr marL="0" indent="0">
              <a:buNone/>
            </a:pPr>
            <a:r>
              <a:rPr lang="en-US" sz="2000" b="1" dirty="0"/>
              <a:t>David </a:t>
            </a:r>
            <a:r>
              <a:rPr lang="en-US" sz="2000" b="1" dirty="0" err="1"/>
              <a:t>Hanscom</a:t>
            </a:r>
            <a:r>
              <a:rPr lang="en-US" sz="2000" b="1" dirty="0"/>
              <a:t>, MD</a:t>
            </a:r>
          </a:p>
          <a:p>
            <a:pPr marL="1028700" lvl="2">
              <a:buFont typeface="+mj-lt"/>
              <a:buAutoNum type="arabicPeriod"/>
            </a:pPr>
            <a:endParaRPr lang="en-US" sz="12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NPD</a:t>
            </a:r>
            <a:r>
              <a:rPr lang="en-US" dirty="0"/>
              <a:t> </a:t>
            </a:r>
            <a:br>
              <a:rPr lang="en-US" dirty="0"/>
            </a:br>
            <a:r>
              <a:rPr lang="en-US" sz="2700" dirty="0"/>
              <a:t>(Neurophysiologic Disorder)</a:t>
            </a:r>
          </a:p>
        </p:txBody>
      </p:sp>
      <p:sp>
        <p:nvSpPr>
          <p:cNvPr id="6" name="Slide Number Placeholder 5"/>
          <p:cNvSpPr>
            <a:spLocks noGrp="1"/>
          </p:cNvSpPr>
          <p:nvPr>
            <p:ph type="sldNum" sz="quarter" idx="12"/>
          </p:nvPr>
        </p:nvSpPr>
        <p:spPr/>
        <p:txBody>
          <a:bodyPr/>
          <a:lstStyle/>
          <a:p>
            <a:fld id="{7C4A7A4F-25D2-44C7-8F60-E6F823069186}" type="slidenum">
              <a:rPr lang="en-US" smtClean="0"/>
              <a:pPr/>
              <a:t>9</a:t>
            </a:fld>
            <a:r>
              <a:rPr lang="en-US" dirty="0"/>
              <a:t> of 132</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1601" y="1981200"/>
            <a:ext cx="1214325" cy="1828800"/>
          </a:xfrm>
          <a:prstGeom prst="rect">
            <a:avLst/>
          </a:prstGeom>
        </p:spPr>
      </p:pic>
      <p:sp>
        <p:nvSpPr>
          <p:cNvPr id="5" name="TextBox 4"/>
          <p:cNvSpPr txBox="1"/>
          <p:nvPr/>
        </p:nvSpPr>
        <p:spPr>
          <a:xfrm>
            <a:off x="2057400" y="1949708"/>
            <a:ext cx="5943600" cy="475488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514350" indent="-285750">
              <a:buFont typeface="Calibri" panose="020F0502020204030204" pitchFamily="34" charset="0"/>
              <a:buChar char="—"/>
            </a:pPr>
            <a:r>
              <a:rPr lang="en-US" sz="1600" dirty="0"/>
              <a:t>Back In Control</a:t>
            </a:r>
          </a:p>
          <a:p>
            <a:pPr marL="800100" lvl="2"/>
            <a:r>
              <a:rPr lang="en-US" sz="1200" i="1" dirty="0"/>
              <a:t>Stage 1—Laying  the Foundation</a:t>
            </a:r>
          </a:p>
          <a:p>
            <a:pPr marL="1714500" lvl="3" indent="-228600">
              <a:buFont typeface="+mj-lt"/>
              <a:buAutoNum type="arabicPeriod"/>
            </a:pPr>
            <a:r>
              <a:rPr lang="en-US" sz="1200" dirty="0"/>
              <a:t>Expressive Writing Exercises</a:t>
            </a:r>
          </a:p>
          <a:p>
            <a:pPr marL="1714500" lvl="3" indent="-228600">
              <a:buFont typeface="+mj-lt"/>
              <a:buAutoNum type="arabicPeriod"/>
            </a:pPr>
            <a:r>
              <a:rPr lang="en-US" sz="1200" dirty="0"/>
              <a:t>Active Meditation Exercises</a:t>
            </a:r>
          </a:p>
          <a:p>
            <a:pPr marL="1714500" lvl="3" indent="-228600">
              <a:buFont typeface="+mj-lt"/>
              <a:buAutoNum type="arabicPeriod"/>
            </a:pPr>
            <a:r>
              <a:rPr lang="en-US" sz="1200" dirty="0"/>
              <a:t>Good Night’s Sleep</a:t>
            </a:r>
          </a:p>
          <a:p>
            <a:pPr marL="1714500" lvl="3" indent="-228600">
              <a:buFont typeface="+mj-lt"/>
              <a:buAutoNum type="arabicPeriod"/>
            </a:pPr>
            <a:r>
              <a:rPr lang="en-US" sz="1200" dirty="0"/>
              <a:t>Understand the neurophysiologic nature of chronic pain</a:t>
            </a:r>
          </a:p>
          <a:p>
            <a:pPr marL="800100" lvl="2"/>
            <a:r>
              <a:rPr lang="en-US" sz="1200" i="1" dirty="0"/>
              <a:t>Stage 2—Forgiveness and Play</a:t>
            </a:r>
          </a:p>
          <a:p>
            <a:pPr marL="1714500" lvl="3" indent="-228600">
              <a:buFont typeface="+mj-lt"/>
              <a:buAutoNum type="arabicPeriod"/>
            </a:pPr>
            <a:r>
              <a:rPr lang="en-US" sz="1200" i="1" dirty="0"/>
              <a:t>Understand the impact of anger on your life</a:t>
            </a:r>
          </a:p>
          <a:p>
            <a:pPr marL="1714500" lvl="3" indent="-228600">
              <a:buFont typeface="+mj-lt"/>
              <a:buAutoNum type="arabicPeriod"/>
            </a:pPr>
            <a:r>
              <a:rPr lang="en-US" sz="1200" i="1" dirty="0"/>
              <a:t>Acknowledge your disguises</a:t>
            </a:r>
          </a:p>
          <a:p>
            <a:pPr marL="1714500" lvl="3" indent="-228600">
              <a:buFont typeface="+mj-lt"/>
              <a:buAutoNum type="arabicPeriod"/>
            </a:pPr>
            <a:r>
              <a:rPr lang="en-US" sz="1200" i="1" dirty="0"/>
              <a:t>Admit your victimhood</a:t>
            </a:r>
          </a:p>
          <a:p>
            <a:pPr marL="1714500" lvl="3" indent="-228600">
              <a:buFont typeface="+mj-lt"/>
              <a:buAutoNum type="arabicPeriod"/>
            </a:pPr>
            <a:r>
              <a:rPr lang="en-US" sz="1200" i="1" dirty="0"/>
              <a:t>Choose not to be a victim</a:t>
            </a:r>
          </a:p>
          <a:p>
            <a:pPr marL="1714500" lvl="3" indent="-228600">
              <a:buFont typeface="+mj-lt"/>
              <a:buAutoNum type="arabicPeriod"/>
            </a:pPr>
            <a:r>
              <a:rPr lang="en-US" sz="1200" i="1" dirty="0"/>
              <a:t>Forgive</a:t>
            </a:r>
          </a:p>
          <a:p>
            <a:pPr marL="1714500" lvl="3" indent="-228600">
              <a:buFont typeface="+mj-lt"/>
              <a:buAutoNum type="arabicPeriod"/>
            </a:pPr>
            <a:r>
              <a:rPr lang="en-US" sz="1200" i="1" dirty="0"/>
              <a:t>Play</a:t>
            </a:r>
          </a:p>
          <a:p>
            <a:pPr marL="800100" lvl="2"/>
            <a:r>
              <a:rPr lang="en-US" sz="1200" i="1" dirty="0"/>
              <a:t>Stage 3—Moving Forward</a:t>
            </a:r>
          </a:p>
          <a:p>
            <a:pPr marL="1714500" lvl="3" indent="-228600">
              <a:buFont typeface="+mj-lt"/>
              <a:buAutoNum type="arabicPeriod"/>
            </a:pPr>
            <a:r>
              <a:rPr lang="en-US" sz="1200" dirty="0"/>
              <a:t>Create a vision for your life</a:t>
            </a:r>
          </a:p>
          <a:p>
            <a:pPr marL="1714500" lvl="3" indent="-228600">
              <a:buFont typeface="+mj-lt"/>
              <a:buAutoNum type="arabicPeriod"/>
            </a:pPr>
            <a:r>
              <a:rPr lang="en-US" sz="1200" dirty="0"/>
              <a:t>Address family issues and create a safe haven-family</a:t>
            </a:r>
          </a:p>
          <a:p>
            <a:pPr marL="1714500" lvl="3" indent="-228600">
              <a:buFont typeface="+mj-lt"/>
              <a:buAutoNum type="arabicPeriod"/>
            </a:pPr>
            <a:r>
              <a:rPr lang="en-US" sz="1200" dirty="0"/>
              <a:t>Get organized</a:t>
            </a:r>
          </a:p>
          <a:p>
            <a:pPr marL="1714500" lvl="3" indent="-228600">
              <a:buFont typeface="+mj-lt"/>
              <a:buAutoNum type="arabicPeriod"/>
            </a:pPr>
            <a:r>
              <a:rPr lang="en-US" sz="1200" dirty="0"/>
              <a:t>Commit to daily practice</a:t>
            </a:r>
          </a:p>
          <a:p>
            <a:pPr marL="1714500" lvl="3" indent="-228600">
              <a:buFont typeface="+mj-lt"/>
              <a:buAutoNum type="arabicPeriod"/>
            </a:pPr>
            <a:r>
              <a:rPr lang="en-US" sz="1200" dirty="0"/>
              <a:t>Think about the life you desire and connect with it</a:t>
            </a:r>
          </a:p>
          <a:p>
            <a:pPr marL="800100" lvl="2"/>
            <a:r>
              <a:rPr lang="en-US" sz="1200" i="1" dirty="0"/>
              <a:t>Stage 4—Expanding Your Consciousness</a:t>
            </a:r>
          </a:p>
          <a:p>
            <a:pPr marL="1714500" lvl="3" indent="-228600">
              <a:buFont typeface="+mj-lt"/>
              <a:buAutoNum type="arabicPeriod"/>
            </a:pPr>
            <a:r>
              <a:rPr lang="en-US" sz="1200" dirty="0"/>
              <a:t>Step into your new life with or without pain</a:t>
            </a:r>
          </a:p>
          <a:p>
            <a:pPr marL="1714500" lvl="3" indent="-228600">
              <a:buFont typeface="+mj-lt"/>
              <a:buAutoNum type="arabicPeriod"/>
            </a:pPr>
            <a:r>
              <a:rPr lang="en-US" sz="1200" dirty="0"/>
              <a:t>Embark on your inward journey</a:t>
            </a:r>
          </a:p>
          <a:p>
            <a:pPr marL="1714500" lvl="3" indent="-228600">
              <a:buFont typeface="+mj-lt"/>
              <a:buAutoNum type="arabicPeriod"/>
            </a:pPr>
            <a:r>
              <a:rPr lang="en-US" sz="1200" dirty="0"/>
              <a:t>Fail well</a:t>
            </a:r>
          </a:p>
          <a:p>
            <a:pPr marL="1714500" lvl="3" indent="-228600">
              <a:buFont typeface="+mj-lt"/>
              <a:buAutoNum type="arabicPeriod"/>
            </a:pPr>
            <a:r>
              <a:rPr lang="en-US" sz="1200" dirty="0"/>
              <a:t>Go on a spiritual journey</a:t>
            </a:r>
          </a:p>
          <a:p>
            <a:pPr marL="1714500" lvl="3" indent="-228600">
              <a:buFont typeface="+mj-lt"/>
              <a:buAutoNum type="arabicPeriod"/>
            </a:pPr>
            <a:r>
              <a:rPr lang="en-US" sz="1200" dirty="0"/>
              <a:t>Give back</a:t>
            </a:r>
          </a:p>
        </p:txBody>
      </p:sp>
      <p:pic>
        <p:nvPicPr>
          <p:cNvPr id="1026" name="Picture 2" descr="Expressive Writing To Free the Mind from Worry | Georgetown Psycholog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9600" y="4875788"/>
            <a:ext cx="277269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44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600201"/>
            <a:ext cx="9448800" cy="4867961"/>
          </a:xfrm>
        </p:spPr>
        <p:txBody>
          <a:bodyPr>
            <a:normAutofit/>
          </a:bodyPr>
          <a:lstStyle/>
          <a:p>
            <a:pPr marL="0" indent="0">
              <a:buNone/>
            </a:pPr>
            <a:r>
              <a:rPr lang="en-US" sz="2000" b="1" dirty="0"/>
              <a:t>Daniel Amen, MD</a:t>
            </a:r>
          </a:p>
          <a:p>
            <a:pPr marL="685800" lvl="1"/>
            <a:r>
              <a:rPr lang="en-US" sz="1600" dirty="0"/>
              <a:t>Memory Rescue: Supercharge Your Brain, Reverse Memory Loss, and Remember What Matters Most</a:t>
            </a:r>
          </a:p>
          <a:p>
            <a:pPr marL="0" indent="0">
              <a:buNone/>
            </a:pPr>
            <a:r>
              <a:rPr lang="en-US" sz="1600" dirty="0"/>
              <a:t>	</a:t>
            </a:r>
          </a:p>
        </p:txBody>
      </p:sp>
      <p:sp>
        <p:nvSpPr>
          <p:cNvPr id="2" name="Title 1"/>
          <p:cNvSpPr>
            <a:spLocks noGrp="1"/>
          </p:cNvSpPr>
          <p:nvPr>
            <p:ph type="title"/>
          </p:nvPr>
        </p:nvSpPr>
        <p:spPr>
          <a:xfrm>
            <a:off x="609600" y="274638"/>
            <a:ext cx="10972800" cy="1143000"/>
          </a:xfrm>
        </p:spPr>
        <p:txBody>
          <a:bodyPr>
            <a:normAutofit/>
          </a:bodyPr>
          <a:lstStyle/>
          <a:p>
            <a:r>
              <a:rPr lang="en-US" b="1" dirty="0"/>
              <a:t>Feeding the Brain</a:t>
            </a:r>
            <a:endParaRPr lang="en-US" sz="2700" dirty="0"/>
          </a:p>
        </p:txBody>
      </p:sp>
      <p:sp>
        <p:nvSpPr>
          <p:cNvPr id="4" name="Slide Number Placeholder 3"/>
          <p:cNvSpPr>
            <a:spLocks noGrp="1"/>
          </p:cNvSpPr>
          <p:nvPr>
            <p:ph type="sldNum" sz="quarter" idx="12"/>
          </p:nvPr>
        </p:nvSpPr>
        <p:spPr/>
        <p:txBody>
          <a:bodyPr/>
          <a:lstStyle/>
          <a:p>
            <a:fld id="{7C4A7A4F-25D2-44C7-8F60-E6F823069186}" type="slidenum">
              <a:rPr lang="en-US" smtClean="0"/>
              <a:pPr/>
              <a:t>90</a:t>
            </a:fld>
            <a:r>
              <a:rPr lang="en-US" dirty="0"/>
              <a:t> of 132</a:t>
            </a:r>
          </a:p>
        </p:txBody>
      </p:sp>
      <mc:AlternateContent xmlns:mc="http://schemas.openxmlformats.org/markup-compatibility/2006" xmlns:a14="http://schemas.microsoft.com/office/drawing/2010/main">
        <mc:Choice Requires="a14">
          <p:sp>
            <p:nvSpPr>
              <p:cNvPr id="10" name="TextBox 9"/>
              <p:cNvSpPr txBox="1"/>
              <p:nvPr/>
            </p:nvSpPr>
            <p:spPr>
              <a:xfrm>
                <a:off x="1752600" y="2743201"/>
                <a:ext cx="7237776" cy="2713243"/>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BRIGHTMINDS</a:t>
                </a:r>
                <a:r>
                  <a:rPr lang="en-US" sz="1600" b="1" dirty="0"/>
                  <a:t>:</a:t>
                </a:r>
              </a:p>
              <a:p>
                <a:pPr marL="342900" indent="-342900">
                  <a:buFont typeface="+mj-lt"/>
                  <a:buAutoNum type="arabicPeriod"/>
                </a:pPr>
                <a:r>
                  <a:rPr lang="en-US" sz="1400" b="1" dirty="0"/>
                  <a:t>B</a:t>
                </a:r>
                <a:r>
                  <a:rPr lang="en-US" sz="1400" dirty="0"/>
                  <a:t>—Blood flow, blood pressure, exercise</a:t>
                </a:r>
              </a:p>
              <a:p>
                <a:pPr marL="342900" indent="-342900">
                  <a:buFont typeface="+mj-lt"/>
                  <a:buAutoNum type="arabicPeriod"/>
                </a:pPr>
                <a:r>
                  <a:rPr lang="en-US" sz="1400" b="1" dirty="0"/>
                  <a:t>R</a:t>
                </a:r>
                <a:r>
                  <a:rPr lang="en-US" sz="1400" dirty="0"/>
                  <a:t>—Retirement &amp; Aging, when you stop learning</a:t>
                </a:r>
              </a:p>
              <a:p>
                <a:pPr marL="342900" indent="-342900">
                  <a:buFont typeface="+mj-lt"/>
                  <a:buAutoNum type="arabicPeriod"/>
                </a:pPr>
                <a:r>
                  <a:rPr lang="en-US" sz="1400" b="1" dirty="0"/>
                  <a:t>I</a:t>
                </a:r>
                <a:r>
                  <a:rPr lang="en-US" sz="1400" dirty="0"/>
                  <a:t>—Inflammation, low levels of omega 3</a:t>
                </a:r>
              </a:p>
              <a:p>
                <a:pPr marL="342900" indent="-342900">
                  <a:buFont typeface="+mj-lt"/>
                  <a:buAutoNum type="arabicPeriod"/>
                </a:pPr>
                <a:r>
                  <a:rPr lang="en-US" sz="1400" b="1" dirty="0"/>
                  <a:t>G</a:t>
                </a:r>
                <a:r>
                  <a:rPr lang="en-US" sz="1400" dirty="0"/>
                  <a:t>—Genetic Risks, Vitamin D, curcumin, green tea</a:t>
                </a:r>
              </a:p>
              <a:p>
                <a:pPr marL="342900" indent="-342900">
                  <a:buFont typeface="+mj-lt"/>
                  <a:buAutoNum type="arabicPeriod"/>
                </a:pPr>
                <a:r>
                  <a:rPr lang="en-US" sz="1400" b="1" dirty="0"/>
                  <a:t>H</a:t>
                </a:r>
                <a:r>
                  <a:rPr lang="en-US" sz="1400" dirty="0"/>
                  <a:t>—Head Trauma</a:t>
                </a:r>
              </a:p>
              <a:p>
                <a:pPr marL="342900" indent="-342900">
                  <a:buFont typeface="+mj-lt"/>
                  <a:buAutoNum type="arabicPeriod"/>
                </a:pPr>
                <a:r>
                  <a:rPr lang="en-US" sz="1400" b="1" dirty="0"/>
                  <a:t>T</a:t>
                </a:r>
                <a:r>
                  <a:rPr lang="en-US" sz="1400" dirty="0"/>
                  <a:t>—Toxins, Think Dirty, Skin, Liver, Kidney, and Gut</a:t>
                </a:r>
              </a:p>
              <a:p>
                <a:pPr marL="342900" indent="-342900">
                  <a:buFont typeface="+mj-lt"/>
                  <a:buAutoNum type="arabicPeriod"/>
                </a:pPr>
                <a:r>
                  <a:rPr lang="en-US" sz="1400" b="1" dirty="0"/>
                  <a:t>M</a:t>
                </a:r>
                <a:r>
                  <a:rPr lang="en-US" sz="1400" dirty="0"/>
                  <a:t>—Mental Health, Depression, PDST, Grief, Killing the (ANTs) Automatic Negative Thoughts</a:t>
                </a:r>
              </a:p>
              <a:p>
                <a:pPr marL="342900" indent="-342900">
                  <a:buFont typeface="+mj-lt"/>
                  <a:buAutoNum type="arabicPeriod"/>
                </a:pPr>
                <a14:m>
                  <m:oMath xmlns:m="http://schemas.openxmlformats.org/officeDocument/2006/math">
                    <m:sSup>
                      <m:sSupPr>
                        <m:ctrlPr>
                          <a:rPr lang="en-US" sz="1400" b="1" i="1">
                            <a:latin typeface="Cambria Math" panose="02040503050406030204" pitchFamily="18" charset="0"/>
                          </a:rPr>
                        </m:ctrlPr>
                      </m:sSupPr>
                      <m:e>
                        <m:r>
                          <a:rPr lang="en-US" sz="1400" b="1" i="1">
                            <a:latin typeface="Cambria Math" panose="02040503050406030204" pitchFamily="18" charset="0"/>
                          </a:rPr>
                          <m:t>𝑰</m:t>
                        </m:r>
                      </m:e>
                      <m:sup>
                        <m:r>
                          <a:rPr lang="en-US" sz="1400" b="1" i="1">
                            <a:latin typeface="Cambria Math" panose="02040503050406030204" pitchFamily="18" charset="0"/>
                          </a:rPr>
                          <m:t>𝟐</m:t>
                        </m:r>
                      </m:sup>
                    </m:sSup>
                  </m:oMath>
                </a14:m>
                <a:r>
                  <a:rPr lang="en-US" sz="1400" dirty="0"/>
                  <a:t>—Immunity &amp; Infections, Gut Health Problems</a:t>
                </a:r>
              </a:p>
              <a:p>
                <a:pPr marL="342900" indent="-342900">
                  <a:buFont typeface="+mj-lt"/>
                  <a:buAutoNum type="arabicPeriod"/>
                </a:pPr>
                <a:r>
                  <a:rPr lang="en-US" sz="1400" b="1" dirty="0"/>
                  <a:t>N</a:t>
                </a:r>
                <a:r>
                  <a:rPr lang="en-US" sz="1400" dirty="0"/>
                  <a:t>—Neuro Hormones</a:t>
                </a:r>
              </a:p>
              <a:p>
                <a:pPr marL="342900" indent="-342900">
                  <a:buFont typeface="+mj-lt"/>
                  <a:buAutoNum type="arabicPeriod"/>
                </a:pPr>
                <a:r>
                  <a:rPr lang="en-US" sz="1400" b="1" dirty="0"/>
                  <a:t>D</a:t>
                </a:r>
                <a:r>
                  <a:rPr lang="en-US" sz="1400" dirty="0"/>
                  <a:t>—Diabetics/Obesity, </a:t>
                </a:r>
                <a:r>
                  <a:rPr lang="en-US" sz="1400" dirty="0" err="1"/>
                  <a:t>Diabesity</a:t>
                </a:r>
                <a:r>
                  <a:rPr lang="en-US" sz="1400" dirty="0"/>
                  <a:t>, Kill the Sugars</a:t>
                </a:r>
              </a:p>
              <a:p>
                <a:pPr marL="342900" indent="-342900">
                  <a:buFont typeface="+mj-lt"/>
                  <a:buAutoNum type="arabicPeriod"/>
                </a:pPr>
                <a:r>
                  <a:rPr lang="en-US" sz="1400" b="1" dirty="0"/>
                  <a:t>S</a:t>
                </a:r>
                <a:r>
                  <a:rPr lang="en-US" sz="1400" dirty="0"/>
                  <a:t>—Sleep, 7 hours, cleans up the Brain</a:t>
                </a:r>
              </a:p>
            </p:txBody>
          </p:sp>
        </mc:Choice>
        <mc:Fallback xmlns="">
          <p:sp>
            <p:nvSpPr>
              <p:cNvPr id="10" name="TextBox 9"/>
              <p:cNvSpPr txBox="1">
                <a:spLocks noRot="1" noChangeAspect="1" noMove="1" noResize="1" noEditPoints="1" noAdjustHandles="1" noChangeArrowheads="1" noChangeShapeType="1" noTextEdit="1"/>
              </p:cNvSpPr>
              <p:nvPr/>
            </p:nvSpPr>
            <p:spPr>
              <a:xfrm>
                <a:off x="1752600" y="2743201"/>
                <a:ext cx="7237776" cy="2713243"/>
              </a:xfrm>
              <a:prstGeom prst="rect">
                <a:avLst/>
              </a:prstGeom>
              <a:blipFill rotWithShape="0">
                <a:blip r:embed="rId2"/>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7824" y="2743200"/>
            <a:ext cx="1220424" cy="1828800"/>
          </a:xfrm>
          <a:prstGeom prst="rect">
            <a:avLst/>
          </a:prstGeom>
        </p:spPr>
      </p:pic>
    </p:spTree>
    <p:extLst>
      <p:ext uri="{BB962C8B-B14F-4D97-AF65-F5344CB8AC3E}">
        <p14:creationId xmlns:p14="http://schemas.microsoft.com/office/powerpoint/2010/main" val="18368524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514891"/>
            <a:ext cx="9677400" cy="4867961"/>
          </a:xfrm>
        </p:spPr>
        <p:txBody>
          <a:bodyPr>
            <a:normAutofit/>
          </a:bodyPr>
          <a:lstStyle/>
          <a:p>
            <a:pPr marL="0" indent="0">
              <a:buNone/>
            </a:pPr>
            <a:r>
              <a:rPr lang="en-US" sz="2000" b="1" dirty="0"/>
              <a:t>Howard </a:t>
            </a:r>
            <a:r>
              <a:rPr lang="en-US" sz="2000" b="1" dirty="0" err="1"/>
              <a:t>Shifke</a:t>
            </a:r>
            <a:endParaRPr lang="en-US" sz="2000" b="1" dirty="0"/>
          </a:p>
          <a:p>
            <a:pPr marL="685800" lvl="1"/>
            <a:r>
              <a:rPr lang="en-US" sz="1600" dirty="0"/>
              <a:t>Fighting Parkinson's...and Winning: A memoir of my recovery from Parkinson's Disease	</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Neurodegenerative Disorders</a:t>
            </a:r>
            <a:br>
              <a:rPr lang="en-US" b="1" dirty="0"/>
            </a:br>
            <a:r>
              <a:rPr lang="en-US" sz="2700" dirty="0"/>
              <a:t>(Parkinson’s)</a:t>
            </a:r>
          </a:p>
        </p:txBody>
      </p:sp>
      <p:sp>
        <p:nvSpPr>
          <p:cNvPr id="4" name="Slide Number Placeholder 3"/>
          <p:cNvSpPr>
            <a:spLocks noGrp="1"/>
          </p:cNvSpPr>
          <p:nvPr>
            <p:ph type="sldNum" sz="quarter" idx="12"/>
          </p:nvPr>
        </p:nvSpPr>
        <p:spPr/>
        <p:txBody>
          <a:bodyPr/>
          <a:lstStyle/>
          <a:p>
            <a:fld id="{7C4A7A4F-25D2-44C7-8F60-E6F823069186}" type="slidenum">
              <a:rPr lang="en-US" smtClean="0"/>
              <a:pPr/>
              <a:t>91</a:t>
            </a:fld>
            <a:r>
              <a:rPr lang="en-US" dirty="0"/>
              <a:t> of 132</a:t>
            </a:r>
          </a:p>
        </p:txBody>
      </p:sp>
      <p:sp>
        <p:nvSpPr>
          <p:cNvPr id="10" name="TextBox 9"/>
          <p:cNvSpPr txBox="1"/>
          <p:nvPr/>
        </p:nvSpPr>
        <p:spPr>
          <a:xfrm>
            <a:off x="1981200" y="2286000"/>
            <a:ext cx="6858000" cy="313932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Parkinson’s Recipe for Recovery®:</a:t>
            </a:r>
          </a:p>
          <a:p>
            <a:pPr marL="171450" indent="-171450">
              <a:buFont typeface="Arial" panose="020B0604020202020204" pitchFamily="34" charset="0"/>
              <a:buChar char="•"/>
            </a:pPr>
            <a:r>
              <a:rPr lang="en-US" sz="1400" dirty="0"/>
              <a:t>Exercise: Medical Qigong for the Liver (15 min. morning &amp; 15 min. evening)</a:t>
            </a:r>
          </a:p>
          <a:p>
            <a:pPr marL="171450" indent="-171450">
              <a:buFont typeface="Arial" panose="020B0604020202020204" pitchFamily="34" charset="0"/>
              <a:buChar char="•"/>
            </a:pPr>
            <a:r>
              <a:rPr lang="en-US" sz="1400" dirty="0"/>
              <a:t>Exercise: Medical Qigong for the Kidneys (10 min. morning &amp; 10 min. evening)</a:t>
            </a:r>
          </a:p>
          <a:p>
            <a:pPr marL="171450" indent="-171450">
              <a:buFont typeface="Arial" panose="020B0604020202020204" pitchFamily="34" charset="0"/>
              <a:buChar char="•"/>
            </a:pPr>
            <a:r>
              <a:rPr lang="en-US" sz="1400" dirty="0"/>
              <a:t>Exercise: Qigong for Clearing Liver Wind (5 min. morning)</a:t>
            </a:r>
          </a:p>
          <a:p>
            <a:pPr marL="171450" indent="-171450">
              <a:buFont typeface="Arial" panose="020B0604020202020204" pitchFamily="34" charset="0"/>
              <a:buChar char="•"/>
            </a:pPr>
            <a:r>
              <a:rPr lang="en-US" sz="1400" dirty="0"/>
              <a:t>Exercise: Neck Exercises (5 min. morning)</a:t>
            </a:r>
          </a:p>
          <a:p>
            <a:pPr marL="171450" indent="-171450">
              <a:buFont typeface="Arial" panose="020B0604020202020204" pitchFamily="34" charset="0"/>
              <a:buChar char="•"/>
            </a:pPr>
            <a:r>
              <a:rPr lang="en-US" sz="1400" dirty="0"/>
              <a:t>Exercise: Awareness of Neural (electrical) Impulses (15 min. morning)</a:t>
            </a:r>
          </a:p>
          <a:p>
            <a:pPr marL="171450" indent="-171450">
              <a:buFont typeface="Arial" panose="020B0604020202020204" pitchFamily="34" charset="0"/>
              <a:buChar char="•"/>
            </a:pPr>
            <a:r>
              <a:rPr lang="en-US" sz="1400" dirty="0"/>
              <a:t>Exercise: Near hand-far hand Exercise for Kidney and Brain (10 min. afternoon)</a:t>
            </a:r>
          </a:p>
          <a:p>
            <a:pPr marL="171450" indent="-171450">
              <a:buFont typeface="Arial" panose="020B0604020202020204" pitchFamily="34" charset="0"/>
              <a:buChar char="•"/>
            </a:pPr>
            <a:r>
              <a:rPr lang="en-US" sz="1400" dirty="0"/>
              <a:t>Acupressure for Tremors: Governing Vessel, GV2-20 (5 min evening)</a:t>
            </a:r>
          </a:p>
          <a:p>
            <a:pPr marL="171450" indent="-171450">
              <a:buFont typeface="Arial" panose="020B0604020202020204" pitchFamily="34" charset="0"/>
              <a:buChar char="•"/>
            </a:pPr>
            <a:r>
              <a:rPr lang="en-US" sz="1400" dirty="0" err="1"/>
              <a:t>Jin</a:t>
            </a:r>
            <a:r>
              <a:rPr lang="en-US" sz="1400" dirty="0"/>
              <a:t> Shin Jyutsu for Balancing Energy Flows (12 min. morning)</a:t>
            </a:r>
          </a:p>
          <a:p>
            <a:pPr marL="171450" indent="-171450">
              <a:buFont typeface="Arial" panose="020B0604020202020204" pitchFamily="34" charset="0"/>
              <a:buChar char="•"/>
            </a:pPr>
            <a:r>
              <a:rPr lang="en-US" sz="1400" dirty="0"/>
              <a:t>Brain Vibration Chanting (5 min. morning, 5 min. afternoon, 5 min. evening)</a:t>
            </a:r>
          </a:p>
          <a:p>
            <a:pPr marL="171450" indent="-171450">
              <a:buFont typeface="Arial" panose="020B0604020202020204" pitchFamily="34" charset="0"/>
              <a:buChar char="•"/>
            </a:pPr>
            <a:r>
              <a:rPr lang="en-US" sz="1400" dirty="0"/>
              <a:t>Sitting Zazen (10 min. morning)</a:t>
            </a:r>
          </a:p>
          <a:p>
            <a:pPr marL="171450" indent="-171450">
              <a:buFont typeface="Arial" panose="020B0604020202020204" pitchFamily="34" charset="0"/>
              <a:buChar char="•"/>
            </a:pPr>
            <a:r>
              <a:rPr lang="en-US" sz="1400" dirty="0"/>
              <a:t>Vegetarian diet</a:t>
            </a:r>
          </a:p>
          <a:p>
            <a:pPr marL="171450" indent="-171450">
              <a:buFont typeface="Arial" panose="020B0604020202020204" pitchFamily="34" charset="0"/>
              <a:buChar char="•"/>
            </a:pPr>
            <a:r>
              <a:rPr lang="en-US" sz="1400" dirty="0"/>
              <a:t>Yin </a:t>
            </a:r>
            <a:r>
              <a:rPr lang="en-US" sz="1400" dirty="0" err="1"/>
              <a:t>Tui</a:t>
            </a:r>
            <a:r>
              <a:rPr lang="en-US" sz="1400" dirty="0"/>
              <a:t> Na (Forceless Spontaneous Release) (30 min. evening for days)</a:t>
            </a:r>
          </a:p>
          <a:p>
            <a:pPr marL="171450" indent="-171450">
              <a:buFont typeface="Arial" panose="020B0604020202020204" pitchFamily="34" charset="0"/>
              <a:buChar char="•"/>
            </a:pPr>
            <a:r>
              <a:rPr lang="en-US" sz="1400" dirty="0"/>
              <a:t>Meditations, affirmations, prayers (Varied throughout the day)</a:t>
            </a:r>
          </a:p>
        </p:txBody>
      </p:sp>
      <p:sp>
        <p:nvSpPr>
          <p:cNvPr id="11" name="TextBox 10"/>
          <p:cNvSpPr txBox="1"/>
          <p:nvPr/>
        </p:nvSpPr>
        <p:spPr>
          <a:xfrm>
            <a:off x="9117738" y="5562600"/>
            <a:ext cx="1321662" cy="1015663"/>
          </a:xfrm>
          <a:prstGeom prst="rect">
            <a:avLst/>
          </a:prstGeom>
        </p:spPr>
        <p:style>
          <a:lnRef idx="0">
            <a:schemeClr val="accent4"/>
          </a:lnRef>
          <a:fillRef idx="3">
            <a:schemeClr val="accent4"/>
          </a:fillRef>
          <a:effectRef idx="3">
            <a:schemeClr val="accent4"/>
          </a:effectRef>
          <a:fontRef idx="minor">
            <a:schemeClr val="lt1"/>
          </a:fontRef>
        </p:style>
        <p:txBody>
          <a:bodyPr wrap="square" rtlCol="0" anchor="ctr">
            <a:spAutoFit/>
          </a:bodyPr>
          <a:lstStyle/>
          <a:p>
            <a:pPr algn="ctr"/>
            <a:r>
              <a:rPr lang="en-US" sz="1200" b="1" i="1" dirty="0"/>
              <a:t>“Parkinson’s  is an electrical problem, not a chemical imbalance”</a:t>
            </a:r>
          </a:p>
        </p:txBody>
      </p:sp>
      <p:sp>
        <p:nvSpPr>
          <p:cNvPr id="12" name="TextBox 11"/>
          <p:cNvSpPr txBox="1"/>
          <p:nvPr/>
        </p:nvSpPr>
        <p:spPr>
          <a:xfrm>
            <a:off x="1981200" y="5550694"/>
            <a:ext cx="6853346" cy="123110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Three main causes of Parkinson’s from a TCM viewpoint:</a:t>
            </a:r>
          </a:p>
          <a:p>
            <a:pPr marL="228600" indent="-228600">
              <a:buFont typeface="+mj-lt"/>
              <a:buAutoNum type="arabicPeriod"/>
            </a:pPr>
            <a:r>
              <a:rPr lang="en-US" sz="1200" dirty="0"/>
              <a:t>Qi and Blood Deficiency, which is caused by emotional stress, anger, frustration, and resentment</a:t>
            </a:r>
          </a:p>
          <a:p>
            <a:pPr marL="228600" indent="-228600" algn="just">
              <a:buFont typeface="+mj-lt"/>
              <a:buAutoNum type="arabicPeriod"/>
            </a:pPr>
            <a:r>
              <a:rPr lang="en-US" sz="1200" dirty="0"/>
              <a:t>Phlegm-Fire Agitating Wind, which is caused by dietary considerations such as consumption of too much greasy, fried or sweet foods</a:t>
            </a:r>
          </a:p>
          <a:p>
            <a:pPr marL="228600" indent="-228600" algn="just">
              <a:buFont typeface="+mj-lt"/>
              <a:buAutoNum type="arabicPeriod"/>
            </a:pPr>
            <a:r>
              <a:rPr lang="en-US" sz="1200" dirty="0"/>
              <a:t>Kidney and Liver Wind Deficiency, which is caused by overwork and insufficient rest which unbalances the body’s natural rhythm</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5218" y="3581400"/>
            <a:ext cx="1217982" cy="1828800"/>
          </a:xfrm>
          <a:prstGeom prst="rect">
            <a:avLst/>
          </a:prstGeom>
        </p:spPr>
      </p:pic>
    </p:spTree>
    <p:extLst>
      <p:ext uri="{BB962C8B-B14F-4D97-AF65-F5344CB8AC3E}">
        <p14:creationId xmlns:p14="http://schemas.microsoft.com/office/powerpoint/2010/main" val="16856138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600201"/>
            <a:ext cx="9220200" cy="4867961"/>
          </a:xfrm>
        </p:spPr>
        <p:txBody>
          <a:bodyPr>
            <a:normAutofit/>
          </a:bodyPr>
          <a:lstStyle/>
          <a:p>
            <a:pPr marL="0" indent="0">
              <a:buNone/>
            </a:pPr>
            <a:r>
              <a:rPr lang="en-US" sz="2000" b="1" dirty="0"/>
              <a:t>Dale </a:t>
            </a:r>
            <a:r>
              <a:rPr lang="en-US" sz="2000" b="1" dirty="0" err="1"/>
              <a:t>Bredesen</a:t>
            </a:r>
            <a:endParaRPr lang="en-US" sz="2000" b="1" dirty="0"/>
          </a:p>
          <a:p>
            <a:pPr marL="685800" lvl="1"/>
            <a:r>
              <a:rPr lang="en-US" sz="1600" dirty="0"/>
              <a:t>The End of Alzheimer’s: The First Program to Prevent and Reverse Cognitive Decline</a:t>
            </a:r>
          </a:p>
          <a:p>
            <a:pPr marL="400050" lvl="1" indent="0">
              <a:buNone/>
            </a:pPr>
            <a:endParaRPr lang="en-US" sz="1100" dirty="0"/>
          </a:p>
          <a:p>
            <a:pPr marL="0" indent="0">
              <a:buNone/>
            </a:pPr>
            <a:r>
              <a:rPr lang="en-US" sz="1600" dirty="0"/>
              <a:t>	</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Neurodegenerative Disorders</a:t>
            </a:r>
            <a:br>
              <a:rPr lang="en-US" b="1" dirty="0"/>
            </a:br>
            <a:r>
              <a:rPr lang="en-US" sz="2700" dirty="0"/>
              <a:t>(Alzheimer’s)</a:t>
            </a:r>
          </a:p>
        </p:txBody>
      </p:sp>
      <p:sp>
        <p:nvSpPr>
          <p:cNvPr id="4" name="Slide Number Placeholder 3"/>
          <p:cNvSpPr>
            <a:spLocks noGrp="1"/>
          </p:cNvSpPr>
          <p:nvPr>
            <p:ph type="sldNum" sz="quarter" idx="12"/>
          </p:nvPr>
        </p:nvSpPr>
        <p:spPr/>
        <p:txBody>
          <a:bodyPr/>
          <a:lstStyle/>
          <a:p>
            <a:fld id="{7C4A7A4F-25D2-44C7-8F60-E6F823069186}" type="slidenum">
              <a:rPr lang="en-US" smtClean="0"/>
              <a:pPr/>
              <a:t>92</a:t>
            </a:fld>
            <a:r>
              <a:rPr lang="en-US" dirty="0"/>
              <a:t> of 132</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8471" y="2367978"/>
            <a:ext cx="1214328" cy="1828800"/>
          </a:xfrm>
          <a:prstGeom prst="rect">
            <a:avLst/>
          </a:prstGeom>
        </p:spPr>
      </p:pic>
      <p:sp>
        <p:nvSpPr>
          <p:cNvPr id="10" name="TextBox 9"/>
          <p:cNvSpPr txBox="1"/>
          <p:nvPr/>
        </p:nvSpPr>
        <p:spPr>
          <a:xfrm>
            <a:off x="2057400" y="2362200"/>
            <a:ext cx="6939071" cy="107721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dirty="0"/>
              <a:t>Alzheimer's disease is what happens when the brain tries to protect itself from three metabolic and toxic threats: </a:t>
            </a:r>
          </a:p>
          <a:p>
            <a:pPr marL="342900" indent="-342900">
              <a:buFont typeface="+mj-lt"/>
              <a:buAutoNum type="arabicPeriod"/>
            </a:pPr>
            <a:r>
              <a:rPr lang="en-US" sz="1200" dirty="0"/>
              <a:t>Inflammation (from infection, diet, or other causes) </a:t>
            </a:r>
          </a:p>
          <a:p>
            <a:pPr marL="342900" indent="-342900">
              <a:buFont typeface="+mj-lt"/>
              <a:buAutoNum type="arabicPeriod"/>
            </a:pPr>
            <a:r>
              <a:rPr lang="en-US" sz="1200" dirty="0"/>
              <a:t>Decline and shortage of supportive nutrients, hormones, and other brain supporting molecules </a:t>
            </a:r>
          </a:p>
          <a:p>
            <a:pPr marL="342900" indent="-342900">
              <a:buFont typeface="+mj-lt"/>
              <a:buAutoNum type="arabicPeriod"/>
            </a:pPr>
            <a:r>
              <a:rPr lang="en-US" sz="1200" dirty="0"/>
              <a:t>Toxic substances such as metals or biotoxins (poisons produced by microbes such as molds)</a:t>
            </a:r>
            <a:endParaRPr lang="en-US" sz="1200" b="1" u="sng" dirty="0"/>
          </a:p>
        </p:txBody>
      </p:sp>
      <p:sp>
        <p:nvSpPr>
          <p:cNvPr id="11" name="TextBox 10"/>
          <p:cNvSpPr txBox="1"/>
          <p:nvPr/>
        </p:nvSpPr>
        <p:spPr>
          <a:xfrm>
            <a:off x="2057400" y="3550146"/>
            <a:ext cx="3276600" cy="323165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b="1" u="sng" dirty="0"/>
              <a:t>The </a:t>
            </a:r>
            <a:r>
              <a:rPr lang="en-US" sz="1200" b="1" u="sng" dirty="0" err="1"/>
              <a:t>Cognoscopy</a:t>
            </a:r>
            <a:r>
              <a:rPr lang="en-US" sz="1200" b="1" u="sng" dirty="0"/>
              <a:t>:</a:t>
            </a:r>
          </a:p>
          <a:p>
            <a:r>
              <a:rPr lang="en-US" sz="1200" b="1" dirty="0"/>
              <a:t>Homocysteine:</a:t>
            </a:r>
            <a:endParaRPr lang="en-US" sz="1200" dirty="0"/>
          </a:p>
          <a:p>
            <a:pPr marL="171450" indent="-171450">
              <a:buFont typeface="Arial" panose="020B0604020202020204" pitchFamily="34" charset="0"/>
              <a:buChar char="•"/>
            </a:pPr>
            <a:r>
              <a:rPr lang="en-US" sz="1200" dirty="0"/>
              <a:t>Goal: Homocysteine &lt; 7 micro molar </a:t>
            </a:r>
          </a:p>
          <a:p>
            <a:r>
              <a:rPr lang="en-US" sz="1200" b="1" dirty="0"/>
              <a:t>Vitamins B12, Folate, and </a:t>
            </a:r>
            <a:r>
              <a:rPr lang="en-US" sz="1200" dirty="0"/>
              <a:t>B6:</a:t>
            </a:r>
          </a:p>
          <a:p>
            <a:pPr marL="171450" indent="-171450">
              <a:buFont typeface="Arial" panose="020B0604020202020204" pitchFamily="34" charset="0"/>
              <a:buChar char="•"/>
            </a:pPr>
            <a:r>
              <a:rPr lang="en-US" sz="1200" dirty="0"/>
              <a:t>Goal: Vitamin B12 = 500-1500 </a:t>
            </a:r>
            <a:r>
              <a:rPr lang="en-US" sz="1200" dirty="0" err="1"/>
              <a:t>pg</a:t>
            </a:r>
            <a:r>
              <a:rPr lang="en-US" sz="1200" dirty="0"/>
              <a:t>/ml</a:t>
            </a:r>
          </a:p>
          <a:p>
            <a:pPr marL="171450" indent="-171450">
              <a:buFont typeface="Arial" panose="020B0604020202020204" pitchFamily="34" charset="0"/>
              <a:buChar char="•"/>
            </a:pPr>
            <a:r>
              <a:rPr lang="en-US" sz="1200" dirty="0"/>
              <a:t>Goal: Folate = 10-25 ng/ml</a:t>
            </a:r>
          </a:p>
          <a:p>
            <a:pPr marL="171450" indent="-171450">
              <a:buFont typeface="Arial" panose="020B0604020202020204" pitchFamily="34" charset="0"/>
              <a:buChar char="•"/>
            </a:pPr>
            <a:r>
              <a:rPr lang="en-US" sz="1200" dirty="0"/>
              <a:t>Goal: Vitamin B6 = 60-100 mcg/L</a:t>
            </a:r>
          </a:p>
          <a:p>
            <a:r>
              <a:rPr lang="en-US" sz="1200" b="1" dirty="0"/>
              <a:t>Insulin Resistance:</a:t>
            </a:r>
            <a:endParaRPr lang="en-US" sz="1200" dirty="0"/>
          </a:p>
          <a:p>
            <a:pPr marL="171450" indent="-171450">
              <a:buFont typeface="Arial" panose="020B0604020202020204" pitchFamily="34" charset="0"/>
              <a:buChar char="•"/>
            </a:pPr>
            <a:r>
              <a:rPr lang="en-US" sz="1200" dirty="0"/>
              <a:t>Goal: fasting insulin &lt; = 4.5 </a:t>
            </a:r>
            <a:r>
              <a:rPr lang="en-US" sz="1200" dirty="0" err="1"/>
              <a:t>microIU</a:t>
            </a:r>
            <a:r>
              <a:rPr lang="en-US" sz="1200" dirty="0"/>
              <a:t>/ml</a:t>
            </a:r>
          </a:p>
          <a:p>
            <a:pPr marL="171450" indent="-171450">
              <a:buFont typeface="Arial" panose="020B0604020202020204" pitchFamily="34" charset="0"/>
              <a:buChar char="•"/>
            </a:pPr>
            <a:r>
              <a:rPr lang="en-US" sz="1200" dirty="0"/>
              <a:t>Goal: hemoglobin A1c &lt; 5.6 percent</a:t>
            </a:r>
          </a:p>
          <a:p>
            <a:pPr marL="171450" indent="-171450">
              <a:buFont typeface="Arial" panose="020B0604020202020204" pitchFamily="34" charset="0"/>
              <a:buChar char="•"/>
            </a:pPr>
            <a:r>
              <a:rPr lang="en-US" sz="1200" dirty="0"/>
              <a:t>Goal: fasting glucose = 70-90 mg/do</a:t>
            </a:r>
          </a:p>
          <a:p>
            <a:r>
              <a:rPr lang="en-US" sz="1200" b="1" dirty="0"/>
              <a:t>Inflammation, </a:t>
            </a:r>
            <a:r>
              <a:rPr lang="en-US" sz="1200" b="1" dirty="0" err="1"/>
              <a:t>Infammaging</a:t>
            </a:r>
            <a:r>
              <a:rPr lang="en-US" sz="1200" b="1" dirty="0"/>
              <a:t>, and AD: </a:t>
            </a:r>
            <a:endParaRPr lang="en-US" sz="1200" dirty="0"/>
          </a:p>
          <a:p>
            <a:pPr marL="171450" indent="-171450">
              <a:buFont typeface="Arial" panose="020B0604020202020204" pitchFamily="34" charset="0"/>
              <a:buChar char="•"/>
            </a:pPr>
            <a:r>
              <a:rPr lang="en-US" sz="1200" dirty="0"/>
              <a:t>Goal: </a:t>
            </a:r>
            <a:r>
              <a:rPr lang="en-US" sz="1200" dirty="0" err="1"/>
              <a:t>hs</a:t>
            </a:r>
            <a:r>
              <a:rPr lang="en-US" sz="1200" dirty="0"/>
              <a:t>-CRP &lt; 0.9 mg/L</a:t>
            </a:r>
          </a:p>
          <a:p>
            <a:pPr marL="171450" indent="-171450">
              <a:buFont typeface="Arial" panose="020B0604020202020204" pitchFamily="34" charset="0"/>
              <a:buChar char="•"/>
            </a:pPr>
            <a:r>
              <a:rPr lang="en-US" sz="1200" dirty="0"/>
              <a:t>Goal: albumin &gt; = 4.5 g/do</a:t>
            </a:r>
          </a:p>
          <a:p>
            <a:pPr marL="171450" indent="-171450">
              <a:buFont typeface="Arial" panose="020B0604020202020204" pitchFamily="34" charset="0"/>
              <a:buChar char="•"/>
            </a:pPr>
            <a:r>
              <a:rPr lang="en-US" sz="1200" dirty="0"/>
              <a:t>Goal: A/G ratio &gt; = 1.8</a:t>
            </a:r>
          </a:p>
          <a:p>
            <a:r>
              <a:rPr lang="en-US" sz="1200" b="1" dirty="0"/>
              <a:t>Vitamin D3:</a:t>
            </a:r>
            <a:endParaRPr lang="en-US" sz="1200" dirty="0"/>
          </a:p>
          <a:p>
            <a:pPr marL="171450" indent="-171450">
              <a:buFont typeface="Arial" panose="020B0604020202020204" pitchFamily="34" charset="0"/>
              <a:buChar char="•"/>
            </a:pPr>
            <a:r>
              <a:rPr lang="en-US" sz="1200" dirty="0"/>
              <a:t>Goal: Vitamin D3 (25-hyd) = 50-80 ng/mL</a:t>
            </a:r>
          </a:p>
        </p:txBody>
      </p:sp>
      <p:sp>
        <p:nvSpPr>
          <p:cNvPr id="12" name="TextBox 11"/>
          <p:cNvSpPr txBox="1"/>
          <p:nvPr/>
        </p:nvSpPr>
        <p:spPr>
          <a:xfrm>
            <a:off x="5638800" y="3550146"/>
            <a:ext cx="3352800" cy="323165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b="1" u="sng" dirty="0" err="1"/>
              <a:t>ReCode</a:t>
            </a:r>
            <a:r>
              <a:rPr lang="en-US" sz="1200" b="1" u="sng" dirty="0"/>
              <a:t> (Reversing Cognitive Decline) protocol</a:t>
            </a:r>
            <a:r>
              <a:rPr lang="en-US" sz="1200" b="1" dirty="0"/>
              <a:t>:</a:t>
            </a:r>
          </a:p>
          <a:p>
            <a:pPr marL="228600" indent="-228600">
              <a:buFont typeface="+mj-lt"/>
              <a:buAutoNum type="arabicPeriod"/>
            </a:pPr>
            <a:r>
              <a:rPr lang="en-US" sz="1200" dirty="0"/>
              <a:t>Foods with a glycemic index lower than 35</a:t>
            </a:r>
          </a:p>
          <a:p>
            <a:pPr marL="228600" indent="-228600">
              <a:buFont typeface="+mj-lt"/>
              <a:buAutoNum type="arabicPeriod"/>
            </a:pPr>
            <a:r>
              <a:rPr lang="en-US" sz="1200" dirty="0"/>
              <a:t>Avoid fruit juices in favor of whole fruits</a:t>
            </a:r>
          </a:p>
          <a:p>
            <a:pPr marL="228600" indent="-228600">
              <a:buFont typeface="+mj-lt"/>
              <a:buAutoNum type="arabicPeriod"/>
            </a:pPr>
            <a:r>
              <a:rPr lang="en-US" sz="1200" dirty="0"/>
              <a:t>Avoid the “</a:t>
            </a:r>
            <a:r>
              <a:rPr lang="en-US" sz="1200" dirty="0" err="1"/>
              <a:t>Berfooda</a:t>
            </a:r>
            <a:r>
              <a:rPr lang="en-US" sz="1200" dirty="0"/>
              <a:t> Triangle”</a:t>
            </a:r>
          </a:p>
          <a:p>
            <a:pPr marL="228600" indent="-228600">
              <a:buFont typeface="+mj-lt"/>
              <a:buAutoNum type="arabicPeriod"/>
            </a:pPr>
            <a:r>
              <a:rPr lang="en-US" sz="1200" dirty="0"/>
              <a:t>Avoid gluten and dairy as much as possible</a:t>
            </a:r>
          </a:p>
          <a:p>
            <a:pPr marL="228600" indent="-228600">
              <a:buFont typeface="+mj-lt"/>
              <a:buAutoNum type="arabicPeriod"/>
            </a:pPr>
            <a:r>
              <a:rPr lang="en-US" sz="1200" dirty="0"/>
              <a:t>Reduce toxins by eating specific detoxifying plants</a:t>
            </a:r>
          </a:p>
          <a:p>
            <a:pPr marL="228600" indent="-228600">
              <a:buFont typeface="+mj-lt"/>
              <a:buAutoNum type="arabicPeriod"/>
            </a:pPr>
            <a:r>
              <a:rPr lang="en-US" sz="1200" dirty="0"/>
              <a:t>Include good fats in your diet (avocados, nuts, seeds, olive oil, coconut oil and MCT oil)</a:t>
            </a:r>
          </a:p>
          <a:p>
            <a:pPr marL="228600" indent="-228600">
              <a:buFont typeface="+mj-lt"/>
              <a:buAutoNum type="arabicPeriod"/>
            </a:pPr>
            <a:r>
              <a:rPr lang="en-US" sz="1200" dirty="0"/>
              <a:t>Avoid processed foods in favor of whole foods</a:t>
            </a:r>
          </a:p>
          <a:p>
            <a:pPr marL="228600" indent="-228600">
              <a:buFont typeface="+mj-lt"/>
              <a:buAutoNum type="arabicPeriod"/>
            </a:pPr>
            <a:r>
              <a:rPr lang="en-US" sz="1200" dirty="0"/>
              <a:t>Fish are optional</a:t>
            </a:r>
          </a:p>
          <a:p>
            <a:pPr marL="228600" indent="-228600">
              <a:buFont typeface="+mj-lt"/>
              <a:buAutoNum type="arabicPeriod"/>
            </a:pPr>
            <a:r>
              <a:rPr lang="en-US" sz="1200" dirty="0"/>
              <a:t>Meat is a condiment, not a main course</a:t>
            </a:r>
          </a:p>
          <a:p>
            <a:pPr marL="228600" indent="-228600">
              <a:buFont typeface="+mj-lt"/>
              <a:buAutoNum type="arabicPeriod"/>
            </a:pPr>
            <a:r>
              <a:rPr lang="en-US" sz="1200" dirty="0"/>
              <a:t>Probiotics and prebiotics should be included</a:t>
            </a:r>
          </a:p>
          <a:p>
            <a:pPr marL="228600" indent="-228600">
              <a:buFont typeface="+mj-lt"/>
              <a:buAutoNum type="arabicPeriod"/>
            </a:pPr>
            <a:r>
              <a:rPr lang="en-US" sz="1200" dirty="0"/>
              <a:t>Digestive enzymes are helpful</a:t>
            </a:r>
          </a:p>
          <a:p>
            <a:pPr marL="228600" indent="-228600">
              <a:buFont typeface="+mj-lt"/>
              <a:buAutoNum type="arabicPeriod"/>
            </a:pPr>
            <a:r>
              <a:rPr lang="en-US" sz="1200" dirty="0"/>
              <a:t>Optimize nutrition and cognitive protection with supplements</a:t>
            </a:r>
          </a:p>
          <a:p>
            <a:pPr marL="228600" indent="-228600">
              <a:buFont typeface="+mj-lt"/>
              <a:buAutoNum type="arabicPeriod"/>
            </a:pPr>
            <a:r>
              <a:rPr lang="en-US" sz="1200" dirty="0"/>
              <a:t>Specific herbs support synaptic function</a:t>
            </a:r>
          </a:p>
        </p:txBody>
      </p:sp>
      <p:sp>
        <p:nvSpPr>
          <p:cNvPr id="9" name="TextBox 8"/>
          <p:cNvSpPr txBox="1"/>
          <p:nvPr/>
        </p:nvSpPr>
        <p:spPr>
          <a:xfrm>
            <a:off x="9220200" y="4648200"/>
            <a:ext cx="2595672"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i="1" dirty="0"/>
              <a:t>Death from Alzheimer’s Disease in the US: 121,404 (4.3%)</a:t>
            </a:r>
          </a:p>
        </p:txBody>
      </p:sp>
    </p:spTree>
    <p:extLst>
      <p:ext uri="{BB962C8B-B14F-4D97-AF65-F5344CB8AC3E}">
        <p14:creationId xmlns:p14="http://schemas.microsoft.com/office/powerpoint/2010/main" val="23628610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600201"/>
            <a:ext cx="9144000" cy="4867961"/>
          </a:xfrm>
        </p:spPr>
        <p:txBody>
          <a:bodyPr>
            <a:normAutofit/>
          </a:bodyPr>
          <a:lstStyle/>
          <a:p>
            <a:pPr marL="0" indent="0">
              <a:buNone/>
            </a:pPr>
            <a:r>
              <a:rPr lang="en-US" sz="2000" b="1" dirty="0"/>
              <a:t>Amy Berger</a:t>
            </a:r>
          </a:p>
          <a:p>
            <a:pPr marL="685800" lvl="1" algn="just"/>
            <a:r>
              <a:rPr lang="en-US" sz="1600" dirty="0"/>
              <a:t>The Alzheimer’s Antidote: Using a Low-Carb, High-Fat Diet to Fight Alzheimer’s Disease, Memory Loss, and Cognitive Decline</a:t>
            </a:r>
          </a:p>
          <a:p>
            <a:pPr marL="400050" lvl="1" indent="0">
              <a:buNone/>
            </a:pPr>
            <a:endParaRPr lang="en-US" sz="1100" dirty="0"/>
          </a:p>
          <a:p>
            <a:pPr marL="0" indent="0">
              <a:buNone/>
            </a:pPr>
            <a:r>
              <a:rPr lang="en-US" sz="1600" dirty="0"/>
              <a:t>	</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Neurodegenerative Disorders</a:t>
            </a:r>
            <a:br>
              <a:rPr lang="en-US" b="1" dirty="0"/>
            </a:br>
            <a:r>
              <a:rPr lang="en-US" sz="2700" dirty="0"/>
              <a:t>(Alzheimer’s)</a:t>
            </a:r>
          </a:p>
        </p:txBody>
      </p:sp>
      <p:sp>
        <p:nvSpPr>
          <p:cNvPr id="5" name="Slide Number Placeholder 4"/>
          <p:cNvSpPr>
            <a:spLocks noGrp="1"/>
          </p:cNvSpPr>
          <p:nvPr>
            <p:ph type="sldNum" sz="quarter" idx="12"/>
          </p:nvPr>
        </p:nvSpPr>
        <p:spPr/>
        <p:txBody>
          <a:bodyPr/>
          <a:lstStyle/>
          <a:p>
            <a:fld id="{7C4A7A4F-25D2-44C7-8F60-E6F823069186}" type="slidenum">
              <a:rPr lang="en-US" smtClean="0"/>
              <a:pPr/>
              <a:t>93</a:t>
            </a:fld>
            <a:r>
              <a:rPr lang="en-US" dirty="0"/>
              <a:t> of 132</a:t>
            </a:r>
          </a:p>
        </p:txBody>
      </p:sp>
      <p:sp>
        <p:nvSpPr>
          <p:cNvPr id="10" name="TextBox 9"/>
          <p:cNvSpPr txBox="1"/>
          <p:nvPr/>
        </p:nvSpPr>
        <p:spPr>
          <a:xfrm>
            <a:off x="2362200" y="2779693"/>
            <a:ext cx="6477001" cy="95410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400" b="1" dirty="0"/>
              <a:t>Alzheimer's disease is a metabolic problem, </a:t>
            </a:r>
            <a:r>
              <a:rPr lang="en-US" sz="1400" dirty="0"/>
              <a:t>then the most promising avenue for addressing the root cause of the condition is a metabolic strategy that restores energy utilization in the brain.  Specifically, this relates to a dietary overhaul and lifestyle modifications to alter fuel metabolism throughout the body, in particular, the brain</a:t>
            </a:r>
            <a:endParaRPr lang="en-US" sz="1200" u="sng" dirty="0"/>
          </a:p>
        </p:txBody>
      </p:sp>
      <p:sp>
        <p:nvSpPr>
          <p:cNvPr id="11" name="TextBox 10"/>
          <p:cNvSpPr txBox="1"/>
          <p:nvPr/>
        </p:nvSpPr>
        <p:spPr>
          <a:xfrm>
            <a:off x="2362200" y="3970853"/>
            <a:ext cx="2971800" cy="227754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t>Cause:</a:t>
            </a:r>
          </a:p>
          <a:p>
            <a:pPr marL="228600" indent="-228600">
              <a:buFont typeface="+mj-lt"/>
              <a:buAutoNum type="arabicPeriod"/>
            </a:pPr>
            <a:r>
              <a:rPr lang="en-US" sz="1400" dirty="0"/>
              <a:t>ApoE4 Gene, one copy has a fivefold increased risk of developing AD, two copies have between 50% to 90% risk</a:t>
            </a:r>
          </a:p>
          <a:p>
            <a:pPr marL="228600" indent="-228600">
              <a:buFont typeface="+mj-lt"/>
              <a:buAutoNum type="arabicPeriod"/>
            </a:pPr>
            <a:r>
              <a:rPr lang="en-US" sz="1400" dirty="0"/>
              <a:t>High carb diets are proposed to be the primary cause of AD</a:t>
            </a:r>
          </a:p>
          <a:p>
            <a:pPr marL="228600" indent="-228600">
              <a:buFont typeface="+mj-lt"/>
              <a:buAutoNum type="arabicPeriod"/>
            </a:pPr>
            <a:r>
              <a:rPr lang="en-US" sz="1400" dirty="0"/>
              <a:t>Real root cause: Chronic hyperinsulinemia, driven by excessive carbohydrate intake</a:t>
            </a:r>
          </a:p>
        </p:txBody>
      </p:sp>
      <p:sp>
        <p:nvSpPr>
          <p:cNvPr id="12" name="TextBox 11"/>
          <p:cNvSpPr txBox="1"/>
          <p:nvPr/>
        </p:nvSpPr>
        <p:spPr>
          <a:xfrm>
            <a:off x="5638800" y="3962400"/>
            <a:ext cx="3200400" cy="187743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t>Brain Fuel Metabolism: Key to Understanding AD</a:t>
            </a:r>
            <a:r>
              <a:rPr lang="en-US" sz="1600" b="1" dirty="0"/>
              <a:t>:</a:t>
            </a:r>
          </a:p>
          <a:p>
            <a:pPr marL="228600" indent="-228600">
              <a:buFont typeface="+mj-lt"/>
              <a:buAutoNum type="arabicPeriod"/>
            </a:pPr>
            <a:r>
              <a:rPr lang="en-US" sz="1400" dirty="0"/>
              <a:t>Simplest and most cost effective way to raise ketones in the body is by consuming medium chain triglycerides (MCTs)…coconut oil, palm kernel oil, MCT oil</a:t>
            </a:r>
          </a:p>
          <a:p>
            <a:pPr marL="228600" indent="-228600">
              <a:buFont typeface="+mj-lt"/>
              <a:buAutoNum type="arabicPeriod"/>
            </a:pPr>
            <a:r>
              <a:rPr lang="en-US" sz="1400" dirty="0"/>
              <a:t>Carbohydrate reduction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800" y="2747552"/>
            <a:ext cx="1215675" cy="1828800"/>
          </a:xfrm>
          <a:prstGeom prst="rect">
            <a:avLst/>
          </a:prstGeom>
        </p:spPr>
      </p:pic>
    </p:spTree>
    <p:extLst>
      <p:ext uri="{BB962C8B-B14F-4D97-AF65-F5344CB8AC3E}">
        <p14:creationId xmlns:p14="http://schemas.microsoft.com/office/powerpoint/2010/main" val="13735114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17AB7-D006-BC71-746B-CCA954D065E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E31868-DC96-B2C4-861F-E827FB33EB52}"/>
              </a:ext>
            </a:extLst>
          </p:cNvPr>
          <p:cNvSpPr>
            <a:spLocks noGrp="1"/>
          </p:cNvSpPr>
          <p:nvPr>
            <p:ph idx="1"/>
          </p:nvPr>
        </p:nvSpPr>
        <p:spPr>
          <a:xfrm>
            <a:off x="1143000" y="1600201"/>
            <a:ext cx="9601200" cy="4867961"/>
          </a:xfrm>
        </p:spPr>
        <p:txBody>
          <a:bodyPr>
            <a:normAutofit/>
          </a:bodyPr>
          <a:lstStyle/>
          <a:p>
            <a:pPr marL="0" indent="0">
              <a:buNone/>
            </a:pPr>
            <a:r>
              <a:rPr lang="en-US" sz="2000" b="1" dirty="0"/>
              <a:t>Agota </a:t>
            </a:r>
            <a:r>
              <a:rPr lang="en-US" sz="2000" b="1" dirty="0" err="1"/>
              <a:t>Nawroth</a:t>
            </a:r>
            <a:endParaRPr lang="en-US" sz="2000" b="1" dirty="0"/>
          </a:p>
          <a:p>
            <a:pPr marL="685800" lvl="1" algn="just"/>
            <a:r>
              <a:rPr lang="en-US" sz="1600" dirty="0"/>
              <a:t>Beating Multiple Sclerosis: Empowering Stories of Self-Healing and Thriving</a:t>
            </a:r>
          </a:p>
          <a:p>
            <a:pPr marL="400050" lvl="1" indent="0">
              <a:buNone/>
            </a:pPr>
            <a:endParaRPr lang="en-US" sz="1100" dirty="0"/>
          </a:p>
          <a:p>
            <a:pPr marL="0" indent="0">
              <a:buNone/>
            </a:pPr>
            <a:r>
              <a:rPr lang="en-US" sz="1600" dirty="0"/>
              <a:t>	</a:t>
            </a:r>
          </a:p>
        </p:txBody>
      </p:sp>
      <p:sp>
        <p:nvSpPr>
          <p:cNvPr id="2" name="Title 1">
            <a:extLst>
              <a:ext uri="{FF2B5EF4-FFF2-40B4-BE49-F238E27FC236}">
                <a16:creationId xmlns:a16="http://schemas.microsoft.com/office/drawing/2014/main" id="{0088F6D4-C877-5760-B915-DF22E3CBA7A8}"/>
              </a:ext>
            </a:extLst>
          </p:cNvPr>
          <p:cNvSpPr>
            <a:spLocks noGrp="1"/>
          </p:cNvSpPr>
          <p:nvPr>
            <p:ph type="title"/>
          </p:nvPr>
        </p:nvSpPr>
        <p:spPr>
          <a:xfrm>
            <a:off x="609600" y="274638"/>
            <a:ext cx="10972800" cy="1143000"/>
          </a:xfrm>
        </p:spPr>
        <p:txBody>
          <a:bodyPr>
            <a:normAutofit fontScale="90000"/>
          </a:bodyPr>
          <a:lstStyle/>
          <a:p>
            <a:r>
              <a:rPr lang="en-US" b="1" dirty="0"/>
              <a:t>Neurodegenerative Disorders</a:t>
            </a:r>
            <a:br>
              <a:rPr lang="en-US" b="1" dirty="0"/>
            </a:br>
            <a:r>
              <a:rPr lang="en-US" sz="2700" dirty="0"/>
              <a:t>(Multiple Sclerosis)</a:t>
            </a:r>
          </a:p>
        </p:txBody>
      </p:sp>
      <p:sp>
        <p:nvSpPr>
          <p:cNvPr id="5" name="Slide Number Placeholder 4">
            <a:extLst>
              <a:ext uri="{FF2B5EF4-FFF2-40B4-BE49-F238E27FC236}">
                <a16:creationId xmlns:a16="http://schemas.microsoft.com/office/drawing/2014/main" id="{97C833E2-5E09-A42C-C506-1BDA4A4045F2}"/>
              </a:ext>
            </a:extLst>
          </p:cNvPr>
          <p:cNvSpPr>
            <a:spLocks noGrp="1"/>
          </p:cNvSpPr>
          <p:nvPr>
            <p:ph type="sldNum" sz="quarter" idx="12"/>
          </p:nvPr>
        </p:nvSpPr>
        <p:spPr/>
        <p:txBody>
          <a:bodyPr/>
          <a:lstStyle/>
          <a:p>
            <a:fld id="{7C4A7A4F-25D2-44C7-8F60-E6F823069186}" type="slidenum">
              <a:rPr lang="en-US" smtClean="0"/>
              <a:pPr/>
              <a:t>94</a:t>
            </a:fld>
            <a:r>
              <a:rPr lang="en-US" dirty="0"/>
              <a:t> of 132</a:t>
            </a:r>
          </a:p>
        </p:txBody>
      </p:sp>
      <p:sp>
        <p:nvSpPr>
          <p:cNvPr id="10" name="TextBox 9">
            <a:extLst>
              <a:ext uri="{FF2B5EF4-FFF2-40B4-BE49-F238E27FC236}">
                <a16:creationId xmlns:a16="http://schemas.microsoft.com/office/drawing/2014/main" id="{959CE8C0-A2DE-D9D7-B9D9-6C6D9AC6C9E7}"/>
              </a:ext>
            </a:extLst>
          </p:cNvPr>
          <p:cNvSpPr txBox="1"/>
          <p:nvPr/>
        </p:nvSpPr>
        <p:spPr>
          <a:xfrm>
            <a:off x="2362200" y="2779693"/>
            <a:ext cx="6477001"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endParaRPr lang="en-US" sz="1200" u="sng" dirty="0"/>
          </a:p>
        </p:txBody>
      </p:sp>
      <p:pic>
        <p:nvPicPr>
          <p:cNvPr id="1026" name="Picture 2">
            <a:extLst>
              <a:ext uri="{FF2B5EF4-FFF2-40B4-BE49-F238E27FC236}">
                <a16:creationId xmlns:a16="http://schemas.microsoft.com/office/drawing/2014/main" id="{55ABFC47-B118-F79C-66EB-B329382C12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81554" y="1600201"/>
            <a:ext cx="1143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2058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524000"/>
            <a:ext cx="5181600" cy="4944163"/>
          </a:xfrm>
        </p:spPr>
        <p:txBody>
          <a:bodyPr>
            <a:normAutofit/>
          </a:bodyPr>
          <a:lstStyle/>
          <a:p>
            <a:pPr marL="0" indent="0">
              <a:buNone/>
            </a:pPr>
            <a:r>
              <a:rPr lang="en-US" sz="2000" b="1" dirty="0"/>
              <a:t>Dennis N Crouse, PhD</a:t>
            </a:r>
          </a:p>
          <a:p>
            <a:pPr marL="685800" lvl="1"/>
            <a:r>
              <a:rPr lang="en-US" sz="1600" dirty="0"/>
              <a:t>Prevent Alzheimer’s, Autism and Stroke: With 7 Supplements, 7 Lifestyle Choices, and a Dissolved Mineral </a:t>
            </a:r>
          </a:p>
          <a:p>
            <a:pPr marL="400050" lvl="1" indent="0">
              <a:buNone/>
            </a:pPr>
            <a:endParaRPr lang="en-US" sz="1100" dirty="0"/>
          </a:p>
          <a:p>
            <a:pPr marL="0" indent="0">
              <a:buNone/>
            </a:pPr>
            <a:r>
              <a:rPr lang="en-US" sz="1600" dirty="0"/>
              <a:t>	</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Neurodegenerative Disorders</a:t>
            </a:r>
            <a:br>
              <a:rPr lang="en-US" b="1" dirty="0"/>
            </a:br>
            <a:r>
              <a:rPr lang="en-US" sz="2700" dirty="0"/>
              <a:t>(Alzheimer’s, Autism, Stroke)</a:t>
            </a:r>
          </a:p>
        </p:txBody>
      </p:sp>
      <p:sp>
        <p:nvSpPr>
          <p:cNvPr id="4" name="Slide Number Placeholder 3"/>
          <p:cNvSpPr>
            <a:spLocks noGrp="1"/>
          </p:cNvSpPr>
          <p:nvPr>
            <p:ph type="sldNum" sz="quarter" idx="12"/>
          </p:nvPr>
        </p:nvSpPr>
        <p:spPr/>
        <p:txBody>
          <a:bodyPr/>
          <a:lstStyle/>
          <a:p>
            <a:fld id="{7C4A7A4F-25D2-44C7-8F60-E6F823069186}" type="slidenum">
              <a:rPr lang="en-US" smtClean="0"/>
              <a:pPr/>
              <a:t>95</a:t>
            </a:fld>
            <a:r>
              <a:rPr lang="en-US" dirty="0"/>
              <a:t> of 132</a:t>
            </a:r>
          </a:p>
        </p:txBody>
      </p:sp>
      <p:sp>
        <p:nvSpPr>
          <p:cNvPr id="10" name="TextBox 9"/>
          <p:cNvSpPr txBox="1"/>
          <p:nvPr/>
        </p:nvSpPr>
        <p:spPr>
          <a:xfrm>
            <a:off x="1524000" y="3031391"/>
            <a:ext cx="4800600" cy="329320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Aluminum</a:t>
            </a:r>
            <a:r>
              <a:rPr lang="en-US" sz="1400" b="1" dirty="0"/>
              <a:t>:</a:t>
            </a:r>
          </a:p>
          <a:p>
            <a:pPr marL="285750" lvl="0" indent="-285750">
              <a:buFont typeface="Arial" panose="020B0604020202020204" pitchFamily="34" charset="0"/>
              <a:buChar char="•"/>
            </a:pPr>
            <a:r>
              <a:rPr lang="en-US" sz="1200" dirty="0"/>
              <a:t>Aluminum in alum is the cause of AD </a:t>
            </a:r>
          </a:p>
          <a:p>
            <a:pPr marL="285750" lvl="0" indent="-285750" algn="just">
              <a:buFont typeface="Arial" panose="020B0604020202020204" pitchFamily="34" charset="0"/>
              <a:buChar char="•"/>
            </a:pPr>
            <a:r>
              <a:rPr lang="en-US" sz="1200" dirty="0"/>
              <a:t>Aluminum is the only suspect capable of causing AD and has both means and motive to cause AD</a:t>
            </a:r>
          </a:p>
          <a:p>
            <a:pPr marL="285750" lvl="0" indent="-285750">
              <a:buFont typeface="Arial" panose="020B0604020202020204" pitchFamily="34" charset="0"/>
              <a:buChar char="•"/>
            </a:pPr>
            <a:r>
              <a:rPr lang="en-US" sz="1200" dirty="0"/>
              <a:t>Aluminum causes the two hallmarks of AD: </a:t>
            </a:r>
          </a:p>
          <a:p>
            <a:pPr marL="800100" lvl="1" indent="-342900">
              <a:buFont typeface="+mj-lt"/>
              <a:buAutoNum type="arabicPeriod"/>
            </a:pPr>
            <a:r>
              <a:rPr lang="en-US" sz="1200" dirty="0"/>
              <a:t>AB-plaques (beta-amyloid plaque)</a:t>
            </a:r>
          </a:p>
          <a:p>
            <a:pPr marL="800100" lvl="1" indent="-342900">
              <a:buFont typeface="+mj-lt"/>
              <a:buAutoNum type="arabicPeriod"/>
            </a:pPr>
            <a:r>
              <a:rPr lang="en-US" sz="1200" dirty="0"/>
              <a:t>NFTs (Neurofibrillary Tangles)</a:t>
            </a:r>
          </a:p>
          <a:p>
            <a:pPr marL="285750" lvl="0" indent="-285750">
              <a:buFont typeface="Arial" panose="020B0604020202020204" pitchFamily="34" charset="0"/>
              <a:buChar char="•"/>
            </a:pPr>
            <a:r>
              <a:rPr lang="en-US" sz="1200" dirty="0"/>
              <a:t>Aluminum causes two symptoms of AD:</a:t>
            </a:r>
          </a:p>
          <a:p>
            <a:pPr marL="800100" lvl="1" indent="-342900">
              <a:buFont typeface="+mj-lt"/>
              <a:buAutoNum type="arabicPeriod"/>
            </a:pPr>
            <a:r>
              <a:rPr lang="en-US" sz="1200" dirty="0"/>
              <a:t>Mitochondrial disease </a:t>
            </a:r>
          </a:p>
          <a:p>
            <a:pPr marL="800100" lvl="1" indent="-342900">
              <a:buFont typeface="+mj-lt"/>
              <a:buAutoNum type="arabicPeriod"/>
            </a:pPr>
            <a:r>
              <a:rPr lang="en-US" sz="1200" dirty="0"/>
              <a:t>Memory impairment </a:t>
            </a:r>
          </a:p>
          <a:p>
            <a:r>
              <a:rPr lang="en-US" sz="1400" b="1" u="sng" dirty="0"/>
              <a:t>Silica:</a:t>
            </a:r>
            <a:endParaRPr lang="en-US" sz="1400" b="1" dirty="0"/>
          </a:p>
          <a:p>
            <a:pPr marL="285750" lvl="0" indent="-285750" algn="just">
              <a:buFont typeface="Arial" panose="020B0604020202020204" pitchFamily="34" charset="0"/>
              <a:buChar char="•"/>
            </a:pPr>
            <a:r>
              <a:rPr lang="en-US" sz="1200" dirty="0"/>
              <a:t>Silicon counteracts the effects of aluminum on the body and is important in prevention of Alzheimer's disease and osteoporosis. Silicon levels decrease with aging and therefore are needed in larger amounts by the elderly. </a:t>
            </a:r>
          </a:p>
          <a:p>
            <a:pPr marL="285750" lvl="0" indent="-285750" algn="just">
              <a:buFont typeface="Arial" panose="020B0604020202020204" pitchFamily="34" charset="0"/>
              <a:buChar char="•"/>
            </a:pPr>
            <a:r>
              <a:rPr lang="en-US" sz="1400" b="1" i="1" dirty="0">
                <a:solidFill>
                  <a:srgbClr val="FF0000"/>
                </a:solidFill>
              </a:rPr>
              <a:t>Fiji water has the most absorbable bioavailable source</a:t>
            </a:r>
          </a:p>
          <a:p>
            <a:pPr marL="285750" lvl="0" indent="-285750" algn="just">
              <a:buFont typeface="Arial" panose="020B0604020202020204" pitchFamily="34" charset="0"/>
              <a:buChar char="•"/>
            </a:pPr>
            <a:r>
              <a:rPr lang="en-US" sz="1200" dirty="0"/>
              <a:t>Bamboo extract is 33% silicon and horsetail is 3.3% silicon. </a:t>
            </a:r>
          </a:p>
        </p:txBody>
      </p:sp>
      <p:sp>
        <p:nvSpPr>
          <p:cNvPr id="11" name="TextBox 10"/>
          <p:cNvSpPr txBox="1"/>
          <p:nvPr/>
        </p:nvSpPr>
        <p:spPr>
          <a:xfrm>
            <a:off x="6705600" y="1812349"/>
            <a:ext cx="3124200" cy="181588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b="1" u="sng" dirty="0"/>
              <a:t>Seven Supplements to Preventing and Possibly Reversing Dementia:</a:t>
            </a:r>
            <a:endParaRPr lang="en-US" sz="1400" dirty="0"/>
          </a:p>
          <a:p>
            <a:pPr marL="342900" lvl="0" indent="-342900">
              <a:buFont typeface="+mj-lt"/>
              <a:buAutoNum type="arabicPeriod"/>
            </a:pPr>
            <a:r>
              <a:rPr lang="en-US" sz="1200" b="1" dirty="0"/>
              <a:t>PQQ</a:t>
            </a:r>
          </a:p>
          <a:p>
            <a:pPr marL="342900" lvl="0" indent="-342900">
              <a:buFont typeface="+mj-lt"/>
              <a:buAutoNum type="arabicPeriod"/>
            </a:pPr>
            <a:r>
              <a:rPr lang="en-US" sz="1200" b="1" dirty="0"/>
              <a:t>CoQ10</a:t>
            </a:r>
          </a:p>
          <a:p>
            <a:pPr marL="342900" lvl="0" indent="-342900">
              <a:buFont typeface="+mj-lt"/>
              <a:buAutoNum type="arabicPeriod"/>
            </a:pPr>
            <a:r>
              <a:rPr lang="en-US" sz="1200" b="1" dirty="0"/>
              <a:t>Vitamin D</a:t>
            </a:r>
          </a:p>
          <a:p>
            <a:pPr marL="342900" lvl="0" indent="-342900">
              <a:buFont typeface="+mj-lt"/>
              <a:buAutoNum type="arabicPeriod"/>
            </a:pPr>
            <a:r>
              <a:rPr lang="en-US" sz="1200" b="1" dirty="0"/>
              <a:t>Taurine</a:t>
            </a:r>
          </a:p>
          <a:p>
            <a:pPr marL="342900" lvl="0" indent="-342900">
              <a:buFont typeface="+mj-lt"/>
              <a:buAutoNum type="arabicPeriod"/>
            </a:pPr>
            <a:r>
              <a:rPr lang="en-US" sz="1200" b="1" dirty="0"/>
              <a:t>Vitamin K2</a:t>
            </a:r>
          </a:p>
          <a:p>
            <a:pPr marL="342900" lvl="0" indent="-342900">
              <a:buFont typeface="+mj-lt"/>
              <a:buAutoNum type="arabicPeriod"/>
            </a:pPr>
            <a:r>
              <a:rPr lang="en-US" sz="1200" b="1" dirty="0"/>
              <a:t>Vitamin B-100 Complex</a:t>
            </a:r>
            <a:endParaRPr lang="en-US" sz="1200" dirty="0"/>
          </a:p>
          <a:p>
            <a:pPr marL="342900" indent="-342900">
              <a:buFont typeface="+mj-lt"/>
              <a:buAutoNum type="arabicPeriod"/>
            </a:pPr>
            <a:r>
              <a:rPr lang="en-US" sz="1200" b="1" dirty="0"/>
              <a:t>5-MTHF</a:t>
            </a:r>
            <a:endParaRPr lang="en-US" sz="1100" b="1" dirty="0"/>
          </a:p>
        </p:txBody>
      </p:sp>
      <p:sp>
        <p:nvSpPr>
          <p:cNvPr id="12" name="TextBox 11"/>
          <p:cNvSpPr txBox="1"/>
          <p:nvPr/>
        </p:nvSpPr>
        <p:spPr>
          <a:xfrm>
            <a:off x="6705600" y="3962400"/>
            <a:ext cx="4723182" cy="236988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b="1" u="sng" dirty="0"/>
              <a:t>Seven Lifestyle Choices to Prevent </a:t>
            </a:r>
            <a:br>
              <a:rPr lang="en-US" sz="1400" b="1" u="sng" dirty="0"/>
            </a:br>
            <a:r>
              <a:rPr lang="en-US" sz="1400" b="1" u="sng" dirty="0"/>
              <a:t>Alzheimer's, Autism and Stroke:</a:t>
            </a:r>
            <a:endParaRPr lang="en-US" sz="1400" dirty="0"/>
          </a:p>
          <a:p>
            <a:pPr marL="342900" lvl="0" indent="-342900">
              <a:buFont typeface="+mj-lt"/>
              <a:buAutoNum type="arabicPeriod"/>
            </a:pPr>
            <a:r>
              <a:rPr lang="en-US" sz="1200" dirty="0"/>
              <a:t>Stop smoking </a:t>
            </a:r>
          </a:p>
          <a:p>
            <a:pPr marL="342900" lvl="0" indent="-342900">
              <a:buFont typeface="+mj-lt"/>
              <a:buAutoNum type="arabicPeriod"/>
            </a:pPr>
            <a:r>
              <a:rPr lang="en-US" sz="1200" dirty="0"/>
              <a:t>Decrease alcohol consumption </a:t>
            </a:r>
          </a:p>
          <a:p>
            <a:pPr marL="342900" lvl="0" indent="-342900">
              <a:buFont typeface="+mj-lt"/>
              <a:buAutoNum type="arabicPeriod"/>
            </a:pPr>
            <a:r>
              <a:rPr lang="en-US" sz="1200" dirty="0"/>
              <a:t>Avoid aluminum ingestion </a:t>
            </a:r>
          </a:p>
          <a:p>
            <a:pPr marL="342900" lvl="0" indent="-342900">
              <a:buFont typeface="+mj-lt"/>
              <a:buAutoNum type="arabicPeriod"/>
            </a:pPr>
            <a:r>
              <a:rPr lang="en-US" sz="1200" dirty="0"/>
              <a:t>Increase dissolved silica (Fiji water) in your diet (dissolved mineral orthosilicic acid, OSA)</a:t>
            </a:r>
          </a:p>
          <a:p>
            <a:pPr marL="342900" lvl="0" indent="-342900">
              <a:buFont typeface="+mj-lt"/>
              <a:buAutoNum type="arabicPeriod"/>
            </a:pPr>
            <a:r>
              <a:rPr lang="en-US" sz="1200" dirty="0"/>
              <a:t>Aerobically exercise</a:t>
            </a:r>
          </a:p>
          <a:p>
            <a:pPr marL="342900" lvl="0" indent="-342900">
              <a:buFont typeface="+mj-lt"/>
              <a:buAutoNum type="arabicPeriod"/>
            </a:pPr>
            <a:r>
              <a:rPr lang="en-US" sz="1200" dirty="0"/>
              <a:t>Avoid lack of sleep</a:t>
            </a:r>
          </a:p>
          <a:p>
            <a:pPr marL="342900" lvl="0" indent="-342900">
              <a:buFont typeface="+mj-lt"/>
              <a:buAutoNum type="arabicPeriod"/>
            </a:pPr>
            <a:r>
              <a:rPr lang="en-US" sz="1200" dirty="0"/>
              <a:t>Avoid head trauma</a:t>
            </a:r>
          </a:p>
          <a:p>
            <a:r>
              <a:rPr lang="en-US" sz="1200" dirty="0"/>
              <a:t>Pellagra results in dementia, painful disfigurement, and death and is now known to be caused by lack of niacin (vitamin B3) in the diet. </a:t>
            </a:r>
            <a:endParaRPr lang="en-US" sz="1100" dirty="0"/>
          </a:p>
        </p:txBody>
      </p:sp>
      <p:pic>
        <p:nvPicPr>
          <p:cNvPr id="1026" name="Picture 2" descr="Prevent Alzheimer's, Autism and Stroke: With 7 Supplements, 7 Lifestyle Choices, and a Dissolved Mineral by [Dennis N Crouse, Dennis Crous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0800" y="1775619"/>
            <a:ext cx="121798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ee the source image"/>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0121" y="3733800"/>
            <a:ext cx="1254479" cy="1254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7422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524001"/>
            <a:ext cx="7924800" cy="1143000"/>
          </a:xfrm>
        </p:spPr>
        <p:txBody>
          <a:bodyPr>
            <a:noAutofit/>
          </a:bodyPr>
          <a:lstStyle/>
          <a:p>
            <a:pPr marL="0" indent="0">
              <a:buNone/>
            </a:pPr>
            <a:r>
              <a:rPr lang="en-US" sz="1600" b="1" dirty="0"/>
              <a:t>Bruce Fife, N. D.</a:t>
            </a:r>
          </a:p>
          <a:p>
            <a:pPr marL="685800" lvl="1"/>
            <a:r>
              <a:rPr lang="en-US" sz="1600" dirty="0"/>
              <a:t>Stop Alzheimer’s Now!</a:t>
            </a:r>
            <a:r>
              <a:rPr lang="en-US" sz="1600" b="0" i="0" dirty="0">
                <a:solidFill>
                  <a:srgbClr val="0F1111"/>
                </a:solidFill>
                <a:effectLst/>
                <a:latin typeface="Amazon Ember"/>
              </a:rPr>
              <a:t> </a:t>
            </a:r>
            <a:r>
              <a:rPr lang="en-US" sz="1600" b="0" i="0" dirty="0">
                <a:effectLst/>
                <a:latin typeface="+mj-lt"/>
              </a:rPr>
              <a:t>How to Prevent and Reverse Dementia, Parkinson’s, Huntington’s, ALS, and Other Neurodegenerative Disorders </a:t>
            </a:r>
          </a:p>
          <a:p>
            <a:pPr marL="685800" lvl="1"/>
            <a:r>
              <a:rPr lang="en-US" sz="1600" b="0" i="0" dirty="0">
                <a:effectLst/>
                <a:latin typeface="Amazon Ember"/>
              </a:rPr>
              <a:t>Coconut Cures: Preventing and Treating Common Health Problems with Coconut</a:t>
            </a:r>
          </a:p>
          <a:p>
            <a:pPr marL="685800" lvl="1"/>
            <a:endParaRPr lang="en-US" sz="16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Neurodegenerative Disorders</a:t>
            </a:r>
            <a:br>
              <a:rPr lang="en-US" b="1" dirty="0"/>
            </a:br>
            <a:r>
              <a:rPr lang="en-US" sz="2700" dirty="0"/>
              <a:t>(Alzheimer’s, Parkinson’s, ALS, MS)</a:t>
            </a:r>
          </a:p>
        </p:txBody>
      </p:sp>
      <p:sp>
        <p:nvSpPr>
          <p:cNvPr id="4" name="Slide Number Placeholder 3"/>
          <p:cNvSpPr>
            <a:spLocks noGrp="1"/>
          </p:cNvSpPr>
          <p:nvPr>
            <p:ph type="sldNum" sz="quarter" idx="12"/>
          </p:nvPr>
        </p:nvSpPr>
        <p:spPr/>
        <p:txBody>
          <a:bodyPr/>
          <a:lstStyle/>
          <a:p>
            <a:fld id="{7C4A7A4F-25D2-44C7-8F60-E6F823069186}" type="slidenum">
              <a:rPr lang="en-US" smtClean="0"/>
              <a:pPr/>
              <a:t>96</a:t>
            </a:fld>
            <a:r>
              <a:rPr lang="en-US" dirty="0"/>
              <a:t> of 132</a:t>
            </a:r>
          </a:p>
        </p:txBody>
      </p:sp>
      <p:sp>
        <p:nvSpPr>
          <p:cNvPr id="10" name="TextBox 9"/>
          <p:cNvSpPr txBox="1"/>
          <p:nvPr/>
        </p:nvSpPr>
        <p:spPr>
          <a:xfrm>
            <a:off x="1158551" y="3581400"/>
            <a:ext cx="7086600" cy="2971800"/>
          </a:xfrm>
          <a:prstGeom prst="rect">
            <a:avLst/>
          </a:prstGeom>
        </p:spPr>
        <p:style>
          <a:lnRef idx="0">
            <a:schemeClr val="accent4"/>
          </a:lnRef>
          <a:fillRef idx="3">
            <a:schemeClr val="accent4"/>
          </a:fillRef>
          <a:effectRef idx="3">
            <a:schemeClr val="accent4"/>
          </a:effectRef>
          <a:fontRef idx="minor">
            <a:schemeClr val="lt1"/>
          </a:fontRef>
        </p:style>
        <p:txBody>
          <a:bodyPr wrap="square" numCol="2" rtlCol="0">
            <a:spAutoFit/>
          </a:bodyPr>
          <a:lstStyle/>
          <a:p>
            <a:pPr marL="0" marR="0">
              <a:lnSpc>
                <a:spcPct val="107000"/>
              </a:lnSpc>
              <a:spcBef>
                <a:spcPts val="0"/>
              </a:spcBef>
              <a:spcAft>
                <a:spcPts val="0"/>
              </a:spcAft>
            </a:pPr>
            <a:r>
              <a:rPr lang="en-US" sz="1400" b="1" u="sng" kern="100" dirty="0">
                <a:solidFill>
                  <a:schemeClr val="bg1"/>
                </a:solidFill>
                <a:effectLst/>
                <a:latin typeface="+mj-lt"/>
                <a:ea typeface="Arial" panose="020B0604020202020204" pitchFamily="34" charset="0"/>
                <a:cs typeface="Times New Roman" panose="02020603050405020304" pitchFamily="18" charset="0"/>
              </a:rPr>
              <a:t>The Alzheimer's Battle Plan</a:t>
            </a:r>
            <a:endParaRPr lang="en-US" sz="1400" b="1" u="sng" kern="100" dirty="0">
              <a:solidFill>
                <a:schemeClr val="bg1"/>
              </a:solidFill>
              <a:effectLst/>
              <a:latin typeface="+mj-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b="1" kern="100" dirty="0">
                <a:solidFill>
                  <a:schemeClr val="bg1"/>
                </a:solidFill>
                <a:effectLst/>
                <a:latin typeface="+mj-lt"/>
                <a:ea typeface="Arial" panose="020B0604020202020204" pitchFamily="34" charset="0"/>
                <a:cs typeface="Times New Roman" panose="02020603050405020304" pitchFamily="18" charset="0"/>
              </a:rPr>
              <a:t>Step 1: Ketone Therapy</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Raise ketone levels</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Consume at least 5 tablespoons of coconut oil every day</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b="1" kern="100" dirty="0">
                <a:solidFill>
                  <a:schemeClr val="bg1"/>
                </a:solidFill>
                <a:effectLst/>
                <a:latin typeface="+mj-lt"/>
                <a:ea typeface="Arial" panose="020B0604020202020204" pitchFamily="34" charset="0"/>
                <a:cs typeface="Times New Roman" panose="02020603050405020304" pitchFamily="18" charset="0"/>
              </a:rPr>
              <a:t>Step 2: Low-Carb Diet</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&lt; 25 to 50 grams of carbohydrates per day</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b="1" kern="100" dirty="0">
                <a:solidFill>
                  <a:schemeClr val="bg1"/>
                </a:solidFill>
                <a:effectLst/>
                <a:latin typeface="+mj-lt"/>
                <a:ea typeface="Arial" panose="020B0604020202020204" pitchFamily="34" charset="0"/>
                <a:cs typeface="Times New Roman" panose="02020603050405020304" pitchFamily="18" charset="0"/>
              </a:rPr>
              <a:t>Step 3: Oral Health</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Oil pull for 15 to 20 minutes at least once a day</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b="1" kern="100" dirty="0">
                <a:solidFill>
                  <a:schemeClr val="bg1"/>
                </a:solidFill>
                <a:effectLst/>
                <a:latin typeface="+mj-lt"/>
                <a:ea typeface="Arial" panose="020B0604020202020204" pitchFamily="34" charset="0"/>
                <a:cs typeface="Times New Roman" panose="02020603050405020304" pitchFamily="18" charset="0"/>
              </a:rPr>
              <a:t>Step 4: Dietary Supplements </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Iron free multiple vitamin</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Alpha-lipoic acid (ALA) 400 mg</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CoQ10 100 mg</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Magnesium 300 mg</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Vitamin C 500 mg</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L-carnitine 2 g</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Curcumin 450 mg</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b="1" kern="100" dirty="0">
                <a:solidFill>
                  <a:schemeClr val="bg1"/>
                </a:solidFill>
                <a:effectLst/>
                <a:latin typeface="+mj-lt"/>
                <a:ea typeface="Arial" panose="020B0604020202020204" pitchFamily="34" charset="0"/>
                <a:cs typeface="Times New Roman" panose="02020603050405020304" pitchFamily="18" charset="0"/>
              </a:rPr>
              <a:t>Step 5: Red Palm Oil</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1 tablespoon daily</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b="1" kern="100" dirty="0">
                <a:solidFill>
                  <a:schemeClr val="bg1"/>
                </a:solidFill>
                <a:effectLst/>
                <a:latin typeface="+mj-lt"/>
                <a:ea typeface="Arial" panose="020B0604020202020204" pitchFamily="34" charset="0"/>
                <a:cs typeface="Times New Roman" panose="02020603050405020304" pitchFamily="18" charset="0"/>
              </a:rPr>
              <a:t>Step 6: Fish</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One or two 4-ounce servings of fish per week or take 1 gram krill oil</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b="1" kern="100" dirty="0">
                <a:solidFill>
                  <a:schemeClr val="bg1"/>
                </a:solidFill>
                <a:effectLst/>
                <a:latin typeface="+mj-lt"/>
                <a:ea typeface="Arial" panose="020B0604020202020204" pitchFamily="34" charset="0"/>
                <a:cs typeface="Times New Roman" panose="02020603050405020304" pitchFamily="18" charset="0"/>
              </a:rPr>
              <a:t>Step 7: Vitamin D</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1 tablespoon of cod liver oil per day or Vitamin D3 supplement 5000 IU/day</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b="1" kern="100" dirty="0">
                <a:solidFill>
                  <a:schemeClr val="bg1"/>
                </a:solidFill>
                <a:effectLst/>
                <a:latin typeface="+mj-lt"/>
                <a:ea typeface="Arial" panose="020B0604020202020204" pitchFamily="34" charset="0"/>
                <a:cs typeface="Times New Roman" panose="02020603050405020304" pitchFamily="18" charset="0"/>
              </a:rPr>
              <a:t>Step 8: Exercise </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3 to 7 times a week for 30 to 60 minutes each session</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p:txBody>
      </p:sp>
      <p:pic>
        <p:nvPicPr>
          <p:cNvPr id="5" name="Picture 2" descr="Stop Alzheimer’s Now! Second Edition: How to Prevent and Reverse Dementia, Parkinson’s, Huntington’s, ALS, and Other Neurodegenerative Disorders">
            <a:extLst>
              <a:ext uri="{FF2B5EF4-FFF2-40B4-BE49-F238E27FC236}">
                <a16:creationId xmlns:a16="http://schemas.microsoft.com/office/drawing/2014/main" id="{A31C2FCF-7B5C-8005-BBC7-613BA0A28E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7805" y="1858964"/>
            <a:ext cx="127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umbnail image 2 of Great Value Organic Naturally Refined Coconut Oil, 56 fl oz, 2 of 7">
            <a:extLst>
              <a:ext uri="{FF2B5EF4-FFF2-40B4-BE49-F238E27FC236}">
                <a16:creationId xmlns:a16="http://schemas.microsoft.com/office/drawing/2014/main" id="{ED0BBE5C-C703-F06A-80FF-25AC5E53DE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7805" y="3976562"/>
            <a:ext cx="2529968" cy="2529968"/>
          </a:xfrm>
          <a:prstGeom prst="round2DiagRect">
            <a:avLst>
              <a:gd name="adj1" fmla="val 16667"/>
              <a:gd name="adj2" fmla="val 0"/>
            </a:avLst>
          </a:prstGeom>
          <a:ln w="88900" cap="sq">
            <a:solidFill>
              <a:schemeClr val="accent4">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FE0E69E-A498-AC0E-7A51-FD568068F471}"/>
              </a:ext>
            </a:extLst>
          </p:cNvPr>
          <p:cNvSpPr txBox="1"/>
          <p:nvPr/>
        </p:nvSpPr>
        <p:spPr>
          <a:xfrm>
            <a:off x="1149220" y="2752636"/>
            <a:ext cx="7086600" cy="60016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100" b="0" i="1" dirty="0">
                <a:solidFill>
                  <a:schemeClr val="bg1"/>
                </a:solidFill>
                <a:effectLst/>
                <a:latin typeface="+mj-lt"/>
              </a:rPr>
              <a:t>You will learn how to prevent and even reverse symptoms associated with Alzheimer’s disease, Parkinson’s disease, Multiple Sclerosis (MS), Amyotrophic Lateral Sclerosis (ALS), Huntington’s disease, epilepsy, diabetes, stroke, and various forms of dementia.</a:t>
            </a:r>
            <a:endParaRPr lang="en-US" sz="1100" b="1" i="1" dirty="0">
              <a:solidFill>
                <a:schemeClr val="bg1"/>
              </a:solidFill>
              <a:latin typeface="+mj-lt"/>
            </a:endParaRPr>
          </a:p>
        </p:txBody>
      </p:sp>
      <p:pic>
        <p:nvPicPr>
          <p:cNvPr id="3074" name="Picture 2">
            <a:extLst>
              <a:ext uri="{FF2B5EF4-FFF2-40B4-BE49-F238E27FC236}">
                <a16:creationId xmlns:a16="http://schemas.microsoft.com/office/drawing/2014/main" id="{23CBE29A-4A40-B290-5EBD-109E177E17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2707" y="1858964"/>
            <a:ext cx="1185066"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0133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7543800" cy="1142999"/>
          </a:xfrm>
        </p:spPr>
        <p:txBody>
          <a:bodyPr/>
          <a:lstStyle/>
          <a:p>
            <a:pPr marL="0" indent="0">
              <a:buNone/>
            </a:pPr>
            <a:r>
              <a:rPr lang="en-US" sz="2000" b="1" dirty="0"/>
              <a:t>Paul G </a:t>
            </a:r>
            <a:r>
              <a:rPr lang="en-US" sz="2000" b="1" dirty="0" err="1"/>
              <a:t>Harch</a:t>
            </a:r>
            <a:r>
              <a:rPr lang="en-US" sz="2000" b="1" dirty="0"/>
              <a:t>, MD</a:t>
            </a:r>
          </a:p>
          <a:p>
            <a:pPr lvl="1"/>
            <a:r>
              <a:rPr lang="en-US" sz="1400" dirty="0"/>
              <a:t>The Oxygen Revolution: </a:t>
            </a:r>
            <a:r>
              <a:rPr lang="en-US" sz="1400" b="0" i="0" dirty="0">
                <a:effectLst/>
              </a:rPr>
              <a:t>Hyperbaric Oxygen Therapy (HBOT): The Definitive Treatment of Traumatic Brain Injury (TBI) &amp; Other </a:t>
            </a:r>
            <a:r>
              <a:rPr lang="en-US" sz="1400" b="0" i="0" dirty="0">
                <a:effectLst/>
                <a:latin typeface="+mj-lt"/>
              </a:rPr>
              <a:t>Disorders</a:t>
            </a:r>
          </a:p>
          <a:p>
            <a:pPr lvl="1"/>
            <a:endParaRPr lang="en-US" sz="14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Hyperbaric Oxygen Therapy</a:t>
            </a:r>
            <a:br>
              <a:rPr lang="en-US" b="1" dirty="0"/>
            </a:br>
            <a:r>
              <a:rPr lang="en-US" sz="2700" b="1" dirty="0"/>
              <a:t>(Traumatic Brain Injury)</a:t>
            </a:r>
          </a:p>
        </p:txBody>
      </p:sp>
      <p:sp>
        <p:nvSpPr>
          <p:cNvPr id="5" name="Slide Number Placeholder 4"/>
          <p:cNvSpPr>
            <a:spLocks noGrp="1"/>
          </p:cNvSpPr>
          <p:nvPr>
            <p:ph type="sldNum" sz="quarter" idx="12"/>
          </p:nvPr>
        </p:nvSpPr>
        <p:spPr/>
        <p:txBody>
          <a:bodyPr/>
          <a:lstStyle/>
          <a:p>
            <a:fld id="{7C4A7A4F-25D2-44C7-8F60-E6F823069186}" type="slidenum">
              <a:rPr lang="en-US" smtClean="0"/>
              <a:pPr/>
              <a:t>97</a:t>
            </a:fld>
            <a:r>
              <a:rPr lang="en-US" dirty="0"/>
              <a:t> of 132</a:t>
            </a:r>
          </a:p>
        </p:txBody>
      </p:sp>
      <p:sp>
        <p:nvSpPr>
          <p:cNvPr id="7" name="TextBox 6"/>
          <p:cNvSpPr txBox="1"/>
          <p:nvPr/>
        </p:nvSpPr>
        <p:spPr>
          <a:xfrm>
            <a:off x="1011688" y="2599141"/>
            <a:ext cx="5029200" cy="418576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HBOT Benefits:</a:t>
            </a:r>
          </a:p>
          <a:p>
            <a:pPr marL="228600" indent="-228600">
              <a:buFont typeface="+mj-lt"/>
              <a:buAutoNum type="arabicPeriod"/>
            </a:pPr>
            <a:r>
              <a:rPr lang="en-US" sz="1400" dirty="0"/>
              <a:t>Every patient with a brain injury should seek HBOT treatment as soon a possible after receiving a brain injury </a:t>
            </a:r>
            <a:r>
              <a:rPr lang="en-US" sz="1400" b="1" i="1" dirty="0"/>
              <a:t>(TBI, strokes, drownings, Autism,  Parkinson’s, Alzheimer’s and Dementia, birth injuries and Cerebral Palsy, Multiple Sclerosis) </a:t>
            </a:r>
          </a:p>
          <a:p>
            <a:pPr marL="228600" indent="-228600">
              <a:buFont typeface="+mj-lt"/>
              <a:buAutoNum type="arabicPeriod"/>
            </a:pPr>
            <a:r>
              <a:rPr lang="en-US" sz="1400" dirty="0"/>
              <a:t>Joint replacement and arthritis and bone remodeling (knee and hip replacement, torn ALC)</a:t>
            </a:r>
          </a:p>
          <a:p>
            <a:pPr marL="228600" indent="-228600">
              <a:buFont typeface="+mj-lt"/>
              <a:buAutoNum type="arabicPeriod"/>
            </a:pPr>
            <a:r>
              <a:rPr lang="en-US" sz="1400" dirty="0"/>
              <a:t>Potential use in anti-aging medicine, Longevity, lengthens telomers</a:t>
            </a:r>
          </a:p>
          <a:p>
            <a:pPr marL="228600" indent="-228600">
              <a:buFont typeface="+mj-lt"/>
              <a:buAutoNum type="arabicPeriod"/>
            </a:pPr>
            <a:r>
              <a:rPr lang="en-US" sz="1400" dirty="0"/>
              <a:t>Promotes wound healing throughout the body</a:t>
            </a:r>
          </a:p>
          <a:p>
            <a:pPr marL="228600" indent="-228600">
              <a:buFont typeface="+mj-lt"/>
              <a:buAutoNum type="arabicPeriod"/>
            </a:pPr>
            <a:r>
              <a:rPr lang="en-US" sz="1400" dirty="0"/>
              <a:t>Treatment of foot wounds in diabetics</a:t>
            </a:r>
          </a:p>
          <a:p>
            <a:pPr marL="228600" indent="-228600">
              <a:buFont typeface="+mj-lt"/>
              <a:buAutoNum type="arabicPeriod"/>
            </a:pPr>
            <a:r>
              <a:rPr lang="en-US" sz="1400" dirty="0"/>
              <a:t>HBOT treats acute inflammatory process and long-term end products of the body’s inflammatory reaction</a:t>
            </a:r>
          </a:p>
          <a:p>
            <a:pPr marL="228600" indent="-228600">
              <a:buFont typeface="+mj-lt"/>
              <a:buAutoNum type="arabicPeriod"/>
            </a:pPr>
            <a:r>
              <a:rPr lang="en-US" sz="1400" dirty="0"/>
              <a:t>Radiation delivered as part of cancer treatment is known to damage the bone, HBOT promotes bone healing </a:t>
            </a:r>
          </a:p>
          <a:p>
            <a:pPr marL="228600" indent="-228600">
              <a:buFont typeface="+mj-lt"/>
              <a:buAutoNum type="arabicPeriod"/>
            </a:pPr>
            <a:r>
              <a:rPr lang="en-US" sz="1400" dirty="0"/>
              <a:t>Many Cancers exist and thrive in low oxygen conditions, especially rapidly growing Cancers, the higher the oxygen level the more Cancer is killed </a:t>
            </a:r>
          </a:p>
          <a:p>
            <a:pPr marL="228600" indent="-228600">
              <a:buFont typeface="+mj-lt"/>
              <a:buAutoNum type="arabicPeriod"/>
            </a:pPr>
            <a:r>
              <a:rPr lang="en-US" sz="1400" dirty="0"/>
              <a:t>HBOT used in 1918 during the Spanish flu</a:t>
            </a:r>
          </a:p>
        </p:txBody>
      </p:sp>
      <p:sp>
        <p:nvSpPr>
          <p:cNvPr id="8" name="TextBox 7"/>
          <p:cNvSpPr txBox="1"/>
          <p:nvPr/>
        </p:nvSpPr>
        <p:spPr>
          <a:xfrm>
            <a:off x="6331767" y="4541905"/>
            <a:ext cx="5029200" cy="224676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228600" indent="-228600">
              <a:buFont typeface="Arial" panose="020B0604020202020204" pitchFamily="34" charset="0"/>
              <a:buChar char="•"/>
            </a:pPr>
            <a:r>
              <a:rPr lang="en-US" sz="1400" dirty="0"/>
              <a:t>HBOT is performing gene therapy, turning on and off as many as 8,101 genes in the 24 hours following HBOT</a:t>
            </a:r>
          </a:p>
          <a:p>
            <a:pPr marL="228600" indent="-228600">
              <a:buFont typeface="Arial" panose="020B0604020202020204" pitchFamily="34" charset="0"/>
              <a:buChar char="•"/>
            </a:pPr>
            <a:r>
              <a:rPr lang="en-US" sz="1400" dirty="0"/>
              <a:t>Different pressures turn on different and overlapping sets of genes</a:t>
            </a:r>
          </a:p>
          <a:p>
            <a:pPr marL="228600" indent="-228600">
              <a:buFont typeface="Arial" panose="020B0604020202020204" pitchFamily="34" charset="0"/>
              <a:buChar char="•"/>
            </a:pPr>
            <a:r>
              <a:rPr lang="en-US" sz="1400" dirty="0"/>
              <a:t>Oxygen was responsible mostly for turning on genes and Pressure for turning off the genes</a:t>
            </a:r>
          </a:p>
          <a:p>
            <a:pPr marL="228600" indent="-228600">
              <a:buFont typeface="Arial" panose="020B0604020202020204" pitchFamily="34" charset="0"/>
              <a:buChar char="•"/>
            </a:pPr>
            <a:r>
              <a:rPr lang="en-US" sz="1400" dirty="0"/>
              <a:t>Harnessing the power of Oxygen and Pressure!</a:t>
            </a:r>
          </a:p>
          <a:p>
            <a:pPr marL="228600" indent="-228600">
              <a:buFont typeface="Arial" panose="020B0604020202020204" pitchFamily="34" charset="0"/>
              <a:buChar char="•"/>
            </a:pPr>
            <a:r>
              <a:rPr lang="en-US" sz="1400" dirty="0"/>
              <a:t>Its “secret of success” is its cumulative effect, after 25-35 treatments, the body’s tissues have been permanently changed</a:t>
            </a:r>
          </a:p>
          <a:p>
            <a:pPr marL="228600" indent="-228600">
              <a:buFont typeface="Arial" panose="020B0604020202020204" pitchFamily="34" charset="0"/>
              <a:buChar char="•"/>
            </a:pPr>
            <a:r>
              <a:rPr lang="en-US" sz="1400" dirty="0"/>
              <a:t>When oxygen is under pressure, it acts like a drug</a:t>
            </a:r>
          </a:p>
        </p:txBody>
      </p:sp>
      <p:pic>
        <p:nvPicPr>
          <p:cNvPr id="9" name="Picture 8">
            <a:extLst>
              <a:ext uri="{FF2B5EF4-FFF2-40B4-BE49-F238E27FC236}">
                <a16:creationId xmlns:a16="http://schemas.microsoft.com/office/drawing/2014/main" id="{E1A999AE-A1D4-E448-BDD8-861D36EAFF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0457" y="2493497"/>
            <a:ext cx="1220510" cy="1828800"/>
          </a:xfrm>
          <a:prstGeom prst="rect">
            <a:avLst/>
          </a:prstGeom>
        </p:spPr>
      </p:pic>
      <p:pic>
        <p:nvPicPr>
          <p:cNvPr id="1026" name="Picture 2">
            <a:extLst>
              <a:ext uri="{FF2B5EF4-FFF2-40B4-BE49-F238E27FC236}">
                <a16:creationId xmlns:a16="http://schemas.microsoft.com/office/drawing/2014/main" id="{B3545F00-91D4-12FB-9821-2891ED0F7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2976" y="2493497"/>
            <a:ext cx="2464478" cy="1828800"/>
          </a:xfrm>
          <a:prstGeom prst="round2DiagRect">
            <a:avLst>
              <a:gd name="adj1" fmla="val 16667"/>
              <a:gd name="adj2" fmla="val 0"/>
            </a:avLst>
          </a:prstGeom>
          <a:ln w="88900" cap="sq">
            <a:solidFill>
              <a:schemeClr val="accent4">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925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600200"/>
            <a:ext cx="7924800" cy="4572000"/>
          </a:xfrm>
        </p:spPr>
        <p:txBody>
          <a:bodyPr>
            <a:normAutofit/>
          </a:bodyPr>
          <a:lstStyle/>
          <a:p>
            <a:pPr marL="0" indent="0">
              <a:buNone/>
            </a:pPr>
            <a:r>
              <a:rPr lang="en-US" sz="1600" b="1" u="sng" dirty="0"/>
              <a:t>Lymphoid organs:</a:t>
            </a:r>
          </a:p>
          <a:p>
            <a:r>
              <a:rPr lang="en-US" sz="1400" dirty="0"/>
              <a:t>Bone marrow. Bone marrow is a sponge-like tissue found inside the bones</a:t>
            </a:r>
          </a:p>
          <a:p>
            <a:r>
              <a:rPr lang="en-US" sz="1400" dirty="0"/>
              <a:t>Thymus. The thymus is located behind the breastbone above the heart</a:t>
            </a:r>
          </a:p>
          <a:p>
            <a:r>
              <a:rPr lang="en-US" sz="1400" dirty="0"/>
              <a:t>Lymph nodes. Lymph nodes are small bean-shaped tissues found along the lymphatic vessels</a:t>
            </a:r>
          </a:p>
          <a:p>
            <a:r>
              <a:rPr lang="en-US" sz="1400" dirty="0"/>
              <a:t>Spleen</a:t>
            </a:r>
          </a:p>
          <a:p>
            <a:r>
              <a:rPr lang="en-US" sz="1400" dirty="0"/>
              <a:t>Tonsils</a:t>
            </a:r>
          </a:p>
          <a:p>
            <a:r>
              <a:rPr lang="en-US" sz="1400" dirty="0"/>
              <a:t>Mucous membranes</a:t>
            </a:r>
          </a:p>
          <a:p>
            <a:pPr marL="0" indent="0">
              <a:buNone/>
            </a:pPr>
            <a:endParaRPr lang="en-US" sz="1400" dirty="0"/>
          </a:p>
        </p:txBody>
      </p:sp>
      <p:sp>
        <p:nvSpPr>
          <p:cNvPr id="2" name="Title 1"/>
          <p:cNvSpPr>
            <a:spLocks noGrp="1"/>
          </p:cNvSpPr>
          <p:nvPr>
            <p:ph type="title"/>
          </p:nvPr>
        </p:nvSpPr>
        <p:spPr>
          <a:xfrm>
            <a:off x="609600" y="274638"/>
            <a:ext cx="10972800" cy="1143000"/>
          </a:xfrm>
        </p:spPr>
        <p:txBody>
          <a:bodyPr/>
          <a:lstStyle/>
          <a:p>
            <a:r>
              <a:rPr lang="en-US" b="1" dirty="0"/>
              <a:t>The </a:t>
            </a:r>
            <a:r>
              <a:rPr lang="en-US" b="1" dirty="0">
                <a:effectLst/>
              </a:rPr>
              <a:t>Lymphatic</a:t>
            </a:r>
            <a:r>
              <a:rPr lang="en-US" b="1" dirty="0"/>
              <a:t> System</a:t>
            </a:r>
          </a:p>
        </p:txBody>
      </p:sp>
      <p:sp>
        <p:nvSpPr>
          <p:cNvPr id="6" name="Slide Number Placeholder 5"/>
          <p:cNvSpPr>
            <a:spLocks noGrp="1"/>
          </p:cNvSpPr>
          <p:nvPr>
            <p:ph type="sldNum" sz="quarter" idx="12"/>
          </p:nvPr>
        </p:nvSpPr>
        <p:spPr/>
        <p:txBody>
          <a:bodyPr/>
          <a:lstStyle/>
          <a:p>
            <a:fld id="{7C4A7A4F-25D2-44C7-8F60-E6F823069186}" type="slidenum">
              <a:rPr lang="en-US" smtClean="0"/>
              <a:pPr/>
              <a:t>98</a:t>
            </a:fld>
            <a:r>
              <a:rPr lang="en-US" dirty="0"/>
              <a:t> of 132</a:t>
            </a:r>
          </a:p>
        </p:txBody>
      </p:sp>
      <p:sp>
        <p:nvSpPr>
          <p:cNvPr id="5" name="TextBox 4"/>
          <p:cNvSpPr txBox="1"/>
          <p:nvPr/>
        </p:nvSpPr>
        <p:spPr>
          <a:xfrm>
            <a:off x="1143000" y="4038600"/>
            <a:ext cx="4876800" cy="132343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600" dirty="0"/>
              <a:t>The lymphatic system is </a:t>
            </a:r>
            <a:r>
              <a:rPr lang="en-US" sz="1600" b="1" dirty="0"/>
              <a:t>our body's 'sewerage system'</a:t>
            </a:r>
            <a:r>
              <a:rPr lang="en-US" sz="1600" dirty="0"/>
              <a:t>. It maintains fluid levels in our body tissues by removing all fluids that leak out of our blood vessels. The lymphatic system is important for the optimal functioning of our general and specific immune responses.</a:t>
            </a:r>
          </a:p>
        </p:txBody>
      </p:sp>
      <p:pic>
        <p:nvPicPr>
          <p:cNvPr id="2050" name="Picture 2" descr="Lymphatic system - Wikipedia"/>
          <p:cNvPicPr>
            <a:picLocks noChangeAspect="1" noChangeArrowheads="1"/>
          </p:cNvPicPr>
          <p:nvPr/>
        </p:nvPicPr>
        <p:blipFill>
          <a:blip r:embed="rId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7696200" y="2971800"/>
            <a:ext cx="3765324" cy="3474720"/>
          </a:xfrm>
          <a:prstGeom prst="round2DiagRect">
            <a:avLst>
              <a:gd name="adj1" fmla="val 16667"/>
              <a:gd name="adj2" fmla="val 0"/>
            </a:avLst>
          </a:prstGeom>
          <a:ln w="88900" cap="sq">
            <a:solidFill>
              <a:schemeClr val="accent4">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2942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03549" y="2187234"/>
            <a:ext cx="3698815" cy="1554162"/>
          </a:xfrm>
        </p:spPr>
        <p:style>
          <a:lnRef idx="0">
            <a:schemeClr val="accent4"/>
          </a:lnRef>
          <a:fillRef idx="3">
            <a:schemeClr val="accent4"/>
          </a:fillRef>
          <a:effectRef idx="3">
            <a:schemeClr val="accent4"/>
          </a:effectRef>
          <a:fontRef idx="minor">
            <a:schemeClr val="lt1"/>
          </a:fontRef>
        </p:style>
        <p:txBody>
          <a:bodyPr>
            <a:normAutofit fontScale="85000" lnSpcReduction="10000"/>
          </a:bodyPr>
          <a:lstStyle/>
          <a:p>
            <a:pPr marL="0" indent="0">
              <a:buNone/>
            </a:pPr>
            <a:r>
              <a:rPr lang="en-US" sz="1900" b="1" u="sng" dirty="0"/>
              <a:t>Reflexology:</a:t>
            </a:r>
          </a:p>
          <a:p>
            <a:r>
              <a:rPr lang="en-US" sz="1400" dirty="0"/>
              <a:t>Reflexology, also known as zone therapy, involving application of pressure to the feet and hands with specific thumb, finger, and hand techniques without the use of oil or lotion.</a:t>
            </a:r>
          </a:p>
          <a:p>
            <a:r>
              <a:rPr lang="en-US" sz="1400" dirty="0"/>
              <a:t>The Chinese believe that reflexology stimulates the body into </a:t>
            </a:r>
            <a:r>
              <a:rPr lang="en-US" sz="1400" b="1" dirty="0"/>
              <a:t>healing</a:t>
            </a:r>
            <a:r>
              <a:rPr lang="en-US" sz="1400" dirty="0"/>
              <a:t> itself by improving circulation, reducing stress, pain and restoring natural balance.</a:t>
            </a:r>
          </a:p>
        </p:txBody>
      </p:sp>
      <p:sp>
        <p:nvSpPr>
          <p:cNvPr id="2" name="Title 1"/>
          <p:cNvSpPr>
            <a:spLocks noGrp="1"/>
          </p:cNvSpPr>
          <p:nvPr>
            <p:ph type="title"/>
          </p:nvPr>
        </p:nvSpPr>
        <p:spPr>
          <a:xfrm>
            <a:off x="609600" y="274638"/>
            <a:ext cx="10972800" cy="1143000"/>
          </a:xfrm>
        </p:spPr>
        <p:txBody>
          <a:bodyPr/>
          <a:lstStyle/>
          <a:p>
            <a:r>
              <a:rPr lang="en-US" b="1" dirty="0"/>
              <a:t>Massage &amp; Reflexology</a:t>
            </a:r>
          </a:p>
        </p:txBody>
      </p:sp>
      <p:sp>
        <p:nvSpPr>
          <p:cNvPr id="4" name="Slide Number Placeholder 3"/>
          <p:cNvSpPr>
            <a:spLocks noGrp="1"/>
          </p:cNvSpPr>
          <p:nvPr>
            <p:ph type="sldNum" sz="quarter" idx="12"/>
          </p:nvPr>
        </p:nvSpPr>
        <p:spPr/>
        <p:txBody>
          <a:bodyPr/>
          <a:lstStyle/>
          <a:p>
            <a:fld id="{7C4A7A4F-25D2-44C7-8F60-E6F823069186}" type="slidenum">
              <a:rPr lang="en-US" smtClean="0"/>
              <a:pPr/>
              <a:t>99</a:t>
            </a:fld>
            <a:r>
              <a:rPr lang="en-US" dirty="0"/>
              <a:t> of 132</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3549" y="3863555"/>
            <a:ext cx="3680235" cy="2232445"/>
          </a:xfrm>
          <a:prstGeom prst="rect">
            <a:avLst/>
          </a:prstGeom>
        </p:spPr>
      </p:pic>
      <p:pic>
        <p:nvPicPr>
          <p:cNvPr id="2050" name="Picture 2" descr="Deep Tissue Therapeutic Massage Course (Fully Accredited) | Ude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21267"/>
            <a:ext cx="2327097" cy="13075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3400" y="2164080"/>
            <a:ext cx="5181600" cy="39319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Massage:</a:t>
            </a:r>
            <a:r>
              <a:rPr lang="en-US" sz="1600" b="1" dirty="0"/>
              <a:t> </a:t>
            </a:r>
            <a:r>
              <a:rPr lang="en-US" sz="1200" i="1" dirty="0"/>
              <a:t>(Soft Tissue Manipulation)</a:t>
            </a:r>
          </a:p>
          <a:p>
            <a:pPr marL="171450" indent="-171450">
              <a:lnSpc>
                <a:spcPct val="80000"/>
              </a:lnSpc>
              <a:buFont typeface="Arial" panose="020B0604020202020204" pitchFamily="34" charset="0"/>
              <a:buChar char="•"/>
            </a:pPr>
            <a:r>
              <a:rPr lang="en-US" altLang="en-US" sz="1200" b="1" dirty="0">
                <a:solidFill>
                  <a:schemeClr val="bg1"/>
                </a:solidFill>
              </a:rPr>
              <a:t>Swedish Relaxation Massage </a:t>
            </a:r>
            <a:r>
              <a:rPr lang="en-US" altLang="en-US" sz="1200" dirty="0">
                <a:solidFill>
                  <a:schemeClr val="bg1"/>
                </a:solidFill>
              </a:rPr>
              <a:t>– a system of long strokes, kneading and friction techniques on the more superficial layers of the muscles, combined with active and passive movements of the joints.</a:t>
            </a:r>
          </a:p>
          <a:p>
            <a:pPr marL="171450" indent="-171450">
              <a:lnSpc>
                <a:spcPct val="80000"/>
              </a:lnSpc>
              <a:buFont typeface="Arial" panose="020B0604020202020204" pitchFamily="34" charset="0"/>
              <a:buChar char="•"/>
            </a:pPr>
            <a:r>
              <a:rPr lang="en-US" altLang="en-US" sz="1200" b="1" dirty="0">
                <a:solidFill>
                  <a:schemeClr val="bg1"/>
                </a:solidFill>
              </a:rPr>
              <a:t>Deep (Hot) Stone Therapy </a:t>
            </a:r>
            <a:r>
              <a:rPr lang="en-US" altLang="en-US" sz="1200" dirty="0">
                <a:solidFill>
                  <a:schemeClr val="bg1"/>
                </a:solidFill>
              </a:rPr>
              <a:t>– utilizing heated stones to soften tight muscles, trigger points, and soothe chronic muscle pain while lessening discomfort during therapy.  Also used with Swedish relaxation massage to de-stress and relax with the added warmth from smooth stones being pressed against the skin</a:t>
            </a:r>
            <a:r>
              <a:rPr lang="en-US" altLang="en-US" sz="1200" dirty="0">
                <a:solidFill>
                  <a:srgbClr val="CC9900"/>
                </a:solidFill>
              </a:rPr>
              <a:t>.</a:t>
            </a:r>
          </a:p>
          <a:p>
            <a:pPr marL="171450" indent="-171450">
              <a:lnSpc>
                <a:spcPct val="80000"/>
              </a:lnSpc>
              <a:buFont typeface="Arial" panose="020B0604020202020204" pitchFamily="34" charset="0"/>
              <a:buChar char="•"/>
            </a:pPr>
            <a:r>
              <a:rPr lang="en-US" altLang="en-US" sz="1200" b="1" dirty="0">
                <a:solidFill>
                  <a:schemeClr val="bg1"/>
                </a:solidFill>
                <a:cs typeface="Times New Roman" panose="02020603050405020304" pitchFamily="18" charset="0"/>
              </a:rPr>
              <a:t>Chair Massage </a:t>
            </a:r>
            <a:r>
              <a:rPr lang="en-US" altLang="en-US" sz="1200" dirty="0">
                <a:solidFill>
                  <a:schemeClr val="bg1"/>
                </a:solidFill>
                <a:cs typeface="Times New Roman" panose="02020603050405020304" pitchFamily="18" charset="0"/>
              </a:rPr>
              <a:t>– is administered while the client is clothed and seated in a specially designed chair. These chairs most often slope forward allowing access to the large muscles of the back. On-site massage usually lasts between 15 and 30 minutes and is intended to relax and improve circulation.</a:t>
            </a:r>
          </a:p>
          <a:p>
            <a:pPr marL="171450" indent="-171450">
              <a:lnSpc>
                <a:spcPct val="80000"/>
              </a:lnSpc>
              <a:buFont typeface="Arial" panose="020B0604020202020204" pitchFamily="34" charset="0"/>
              <a:buChar char="•"/>
            </a:pPr>
            <a:r>
              <a:rPr lang="en-US" altLang="en-US" sz="1200" b="1" dirty="0">
                <a:solidFill>
                  <a:schemeClr val="bg1"/>
                </a:solidFill>
                <a:cs typeface="Times New Roman" panose="02020603050405020304" pitchFamily="18" charset="0"/>
              </a:rPr>
              <a:t>Pregnancy Massage </a:t>
            </a:r>
            <a:r>
              <a:rPr lang="en-US" altLang="en-US" sz="1200" dirty="0">
                <a:solidFill>
                  <a:schemeClr val="bg1"/>
                </a:solidFill>
                <a:cs typeface="Times New Roman" panose="02020603050405020304" pitchFamily="18" charset="0"/>
              </a:rPr>
              <a:t>– acquire special skills in working from preconception massage through pregnancy and labor to post partum massage. Contraindications, proper positioning, and specific routine are covered. </a:t>
            </a:r>
          </a:p>
          <a:p>
            <a:pPr marL="171450" indent="-171450">
              <a:lnSpc>
                <a:spcPct val="80000"/>
              </a:lnSpc>
              <a:buFont typeface="Arial" panose="020B0604020202020204" pitchFamily="34" charset="0"/>
              <a:buChar char="•"/>
            </a:pPr>
            <a:r>
              <a:rPr lang="en-US" altLang="en-US" sz="1200" b="1" dirty="0">
                <a:solidFill>
                  <a:schemeClr val="bg1"/>
                </a:solidFill>
                <a:cs typeface="Times New Roman" panose="02020603050405020304" pitchFamily="18" charset="0"/>
              </a:rPr>
              <a:t>Sports Massage </a:t>
            </a:r>
            <a:r>
              <a:rPr lang="en-US" altLang="en-US" sz="1200" dirty="0">
                <a:solidFill>
                  <a:schemeClr val="bg1"/>
                </a:solidFill>
                <a:cs typeface="Times New Roman" panose="02020603050405020304" pitchFamily="18" charset="0"/>
              </a:rPr>
              <a:t>– </a:t>
            </a:r>
            <a:r>
              <a:rPr lang="en-US" altLang="en-US" sz="1200" dirty="0">
                <a:solidFill>
                  <a:schemeClr val="bg1"/>
                </a:solidFill>
              </a:rPr>
              <a:t>therapy focusing on muscle systems relevant to a particular sport. Pre-event therapy to increase joint Range of Motion and flush out toxins for better athletic performance.  Post-event to flush out the build up of lactic acid and to keep the body limber to reduce instances of hyper-tonicity. </a:t>
            </a:r>
            <a:endParaRPr lang="en-US" altLang="en-US" sz="1200" dirty="0">
              <a:solidFill>
                <a:schemeClr val="bg1"/>
              </a:solidFill>
              <a:cs typeface="Times New Roman" panose="02020603050405020304" pitchFamily="18" charset="0"/>
            </a:endParaRPr>
          </a:p>
          <a:p>
            <a:pPr marL="171450" indent="-171450" algn="just">
              <a:lnSpc>
                <a:spcPct val="80000"/>
              </a:lnSpc>
              <a:buFont typeface="Arial" panose="020B0604020202020204" pitchFamily="34" charset="0"/>
              <a:buChar char="•"/>
            </a:pPr>
            <a:r>
              <a:rPr lang="en-US" altLang="en-US" sz="1200" b="1" dirty="0">
                <a:solidFill>
                  <a:schemeClr val="bg1"/>
                </a:solidFill>
                <a:cs typeface="Times New Roman" panose="02020603050405020304" pitchFamily="18" charset="0"/>
              </a:rPr>
              <a:t>Deep Tissue Massage </a:t>
            </a:r>
            <a:r>
              <a:rPr lang="en-US" altLang="en-US" sz="1200" dirty="0">
                <a:solidFill>
                  <a:schemeClr val="bg1"/>
                </a:solidFill>
                <a:cs typeface="Times New Roman" panose="02020603050405020304" pitchFamily="18" charset="0"/>
              </a:rPr>
              <a:t>– directed specifically to individual muscle fibers. Its purpose is to un-stick the fibers of a muscle while releasing deeply-held patterns of tension, removing toxins, relaxing, soothing and thereby re-educating, as well as encouraging the muscle to operate at full capacity. It is both corrective and therapeutic.</a:t>
            </a:r>
            <a:endParaRPr lang="en-US" sz="1200" dirty="0"/>
          </a:p>
        </p:txBody>
      </p:sp>
      <p:pic>
        <p:nvPicPr>
          <p:cNvPr id="2052" name="Picture 4" descr="Relaxology (With images) | Reflexology, Reflexology chart, Foo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602" y="2187234"/>
            <a:ext cx="1828800" cy="3908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2665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4131970-C498-414B-8006-F6688F1E4F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12310</TotalTime>
  <Words>31604</Words>
  <Application>Microsoft Office PowerPoint</Application>
  <PresentationFormat>Widescreen</PresentationFormat>
  <Paragraphs>3646</Paragraphs>
  <Slides>133</Slides>
  <Notes>30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133</vt:i4>
      </vt:variant>
    </vt:vector>
  </HeadingPairs>
  <TitlesOfParts>
    <vt:vector size="144" baseType="lpstr">
      <vt:lpstr>&amp;quot</vt:lpstr>
      <vt:lpstr>Amazon Ember</vt:lpstr>
      <vt:lpstr>Arial</vt:lpstr>
      <vt:lpstr>Calibri</vt:lpstr>
      <vt:lpstr>Cambria Math</vt:lpstr>
      <vt:lpstr>Segoe UI Emoji</vt:lpstr>
      <vt:lpstr>Symbol</vt:lpstr>
      <vt:lpstr>Times New Roman</vt:lpstr>
      <vt:lpstr>Wingdings</vt:lpstr>
      <vt:lpstr>Office Theme</vt:lpstr>
      <vt:lpstr>Acrobat Document</vt:lpstr>
      <vt:lpstr>Healing and Wellness Workshop: Alternative Approaches to Wellness</vt:lpstr>
      <vt:lpstr>Piecing The Puzzle of Your Health Together</vt:lpstr>
      <vt:lpstr>PowerPoint Presentation</vt:lpstr>
      <vt:lpstr>Causes of Death</vt:lpstr>
      <vt:lpstr>Woo Woo Stuff</vt:lpstr>
      <vt:lpstr>The Power of the Word (Thoughts, Words &amp; Deeds)</vt:lpstr>
      <vt:lpstr>TMS (Tension Myositis Syndrome)</vt:lpstr>
      <vt:lpstr>TMS (Tension Myositis Syndrome)</vt:lpstr>
      <vt:lpstr>NPD  (Neurophysiologic Disorder)</vt:lpstr>
      <vt:lpstr>Healing  (Mind/Body/Spirit)</vt:lpstr>
      <vt:lpstr>The Energy Field (Definition)</vt:lpstr>
      <vt:lpstr>Electromagnetic Spectrum</vt:lpstr>
      <vt:lpstr>Energy Modalities:</vt:lpstr>
      <vt:lpstr>Chakras</vt:lpstr>
      <vt:lpstr>Aura Human Energy Field</vt:lpstr>
      <vt:lpstr>Healing Energies</vt:lpstr>
      <vt:lpstr>The Emotion Code/The Body Code</vt:lpstr>
      <vt:lpstr>Emotional Freedom Techniques</vt:lpstr>
      <vt:lpstr>EFT  (Tapping)</vt:lpstr>
      <vt:lpstr>EMDR Therapy</vt:lpstr>
      <vt:lpstr>The Healing Code</vt:lpstr>
      <vt:lpstr>Integrated Energy Therapy (IET®)</vt:lpstr>
      <vt:lpstr>Reconnective Healing</vt:lpstr>
      <vt:lpstr>Silva Method</vt:lpstr>
      <vt:lpstr>Quantum Field Healing (QFH)</vt:lpstr>
      <vt:lpstr>Theta Healing</vt:lpstr>
      <vt:lpstr>Pendulum/Dowsing Healing (Pendulums, L-Rods, Y-Rods, and Bobbers)</vt:lpstr>
      <vt:lpstr>Hypnosis/NLP</vt:lpstr>
      <vt:lpstr>Spiritual Healing</vt:lpstr>
      <vt:lpstr>Spirit Possession</vt:lpstr>
      <vt:lpstr>Belief</vt:lpstr>
      <vt:lpstr>False/Limited Beliefs  (Prolific Myths – thoughts, beliefs, and attitudes)</vt:lpstr>
      <vt:lpstr>Healthy Biological Terrain</vt:lpstr>
      <vt:lpstr>Frequency Specific Microcurrent Therapy (FSM)</vt:lpstr>
      <vt:lpstr>Sound Healing (Toning, Frequencies and Vibrations)</vt:lpstr>
      <vt:lpstr>Healing is Voltage</vt:lpstr>
      <vt:lpstr>Earthing or Grounding</vt:lpstr>
      <vt:lpstr>The Respiratory System</vt:lpstr>
      <vt:lpstr>Buteyko Breathing Normalization</vt:lpstr>
      <vt:lpstr>Mindfulness Meditation</vt:lpstr>
      <vt:lpstr>The Digestive System</vt:lpstr>
      <vt:lpstr>Obesity Epidemic (Sugar and High-Fructose Corn Syrup)</vt:lpstr>
      <vt:lpstr>How Credible is YOUR Doctor?</vt:lpstr>
      <vt:lpstr>How Credible is YOUR Doctor?</vt:lpstr>
      <vt:lpstr>How Credible is YOUR Doctor?</vt:lpstr>
      <vt:lpstr>Wholistic -vs- Allopathic</vt:lpstr>
      <vt:lpstr>Homeopathy Medicine</vt:lpstr>
      <vt:lpstr>Standard of Care</vt:lpstr>
      <vt:lpstr>Nutrition  (Medical Medium)</vt:lpstr>
      <vt:lpstr>More on Nutrition  (is your medicine)</vt:lpstr>
      <vt:lpstr>More on Nutrition  (Vitamin B-3 and C)</vt:lpstr>
      <vt:lpstr>More on Nutrition  (Vitamin B-12 Cobalamin, Folic Acid)</vt:lpstr>
      <vt:lpstr>More on Nutrition  (Vitamin E Tocotrienols)</vt:lpstr>
      <vt:lpstr>More on Nutrition  (Vitamin K2)</vt:lpstr>
      <vt:lpstr>More on Nutrition  (Vitamin Laughter)</vt:lpstr>
      <vt:lpstr>More on Nutrition  (Minerals)</vt:lpstr>
      <vt:lpstr>More on Nutrition  (Minerals)</vt:lpstr>
      <vt:lpstr>More on Nutrition  (Minerals)</vt:lpstr>
      <vt:lpstr>More on Nutrition  (Minerals - Magnesium)</vt:lpstr>
      <vt:lpstr>More on Nutrition  (Castor Oil—The Palma Christi)</vt:lpstr>
      <vt:lpstr>More on Nutrition  (Methylsulfonylmethane—organic form of sulfur)</vt:lpstr>
      <vt:lpstr>More on Nutrition  (Alpha Lipoic Acid - ALA)</vt:lpstr>
      <vt:lpstr>More on Nutrition  (Diets)</vt:lpstr>
      <vt:lpstr>More on Nutrition  (Diets)</vt:lpstr>
      <vt:lpstr>More on Nutrition  (Proteins/Amino Acids)</vt:lpstr>
      <vt:lpstr>More on Nutrition</vt:lpstr>
      <vt:lpstr>More on Nutrition (Water Cure) </vt:lpstr>
      <vt:lpstr>More on Nutrition (UPF – Ultra Processed Food) </vt:lpstr>
      <vt:lpstr>More on Nutrition (GMO – Genetically Modified Organism) </vt:lpstr>
      <vt:lpstr>Benefits of Fasting   (Between 2 and 4 Days)</vt:lpstr>
      <vt:lpstr>The Circulatory System</vt:lpstr>
      <vt:lpstr>Mitochondria (Ribose)</vt:lpstr>
      <vt:lpstr>The Circulatory System (Omega-3, The Anti-Inflammatory Fat)</vt:lpstr>
      <vt:lpstr>The Circulatory System (Cholesterol)</vt:lpstr>
      <vt:lpstr>The Circulatory System (Blood Pressure)</vt:lpstr>
      <vt:lpstr>The Nervous System</vt:lpstr>
      <vt:lpstr>The Nervous System (The Vagus Nerve)</vt:lpstr>
      <vt:lpstr>The Nervous System (Parasympathetic Vs Sympathetic)</vt:lpstr>
      <vt:lpstr>Chiropractic Treatment</vt:lpstr>
      <vt:lpstr>Traditional Chinese Medicine (Five-Organ Network)</vt:lpstr>
      <vt:lpstr>Traditional Chinese Medicine (The Meridian System)</vt:lpstr>
      <vt:lpstr>Traditional Chinese Medicine  (The Meridian System)</vt:lpstr>
      <vt:lpstr>Holistic Dentistry</vt:lpstr>
      <vt:lpstr>The Brain</vt:lpstr>
      <vt:lpstr>i-EnerGenetics Wellness Consultants (Dr. Peter E. Wilcox, Hayes VA)</vt:lpstr>
      <vt:lpstr>Holistic Vision Care</vt:lpstr>
      <vt:lpstr>Holistic Hearing Care</vt:lpstr>
      <vt:lpstr>Sleep/Dreaming</vt:lpstr>
      <vt:lpstr>Feeding the Brain (Migraine)</vt:lpstr>
      <vt:lpstr>Feeding the Brain</vt:lpstr>
      <vt:lpstr>Neurodegenerative Disorders (Parkinson’s)</vt:lpstr>
      <vt:lpstr>Neurodegenerative Disorders (Alzheimer’s)</vt:lpstr>
      <vt:lpstr>Neurodegenerative Disorders (Alzheimer’s)</vt:lpstr>
      <vt:lpstr>Neurodegenerative Disorders (Multiple Sclerosis)</vt:lpstr>
      <vt:lpstr>Neurodegenerative Disorders (Alzheimer’s, Autism, Stroke)</vt:lpstr>
      <vt:lpstr>Neurodegenerative Disorders (Alzheimer’s, Parkinson’s, ALS, MS)</vt:lpstr>
      <vt:lpstr>Hyperbaric Oxygen Therapy (Traumatic Brain Injury)</vt:lpstr>
      <vt:lpstr>The Lymphatic System</vt:lpstr>
      <vt:lpstr>Massage &amp; Reflexology</vt:lpstr>
      <vt:lpstr>Healing through Movement  (Whole Body Vibration)</vt:lpstr>
      <vt:lpstr>Healing through Movement  (Tai Chi, Qigong, Yoga)</vt:lpstr>
      <vt:lpstr>Sauna Therapy</vt:lpstr>
      <vt:lpstr>Light Therapy  (Red/Near-Infrared)</vt:lpstr>
      <vt:lpstr>Light Therapy </vt:lpstr>
      <vt:lpstr>Light Therapy </vt:lpstr>
      <vt:lpstr>Full-Spectrum Light (Syntonic or Optometric Phototherapy)</vt:lpstr>
      <vt:lpstr>The Immune System</vt:lpstr>
      <vt:lpstr>Mitochondria</vt:lpstr>
      <vt:lpstr>Methylene Blue</vt:lpstr>
      <vt:lpstr>Toxic Environment</vt:lpstr>
      <vt:lpstr>Toxic Environment</vt:lpstr>
      <vt:lpstr>Toxic Environment</vt:lpstr>
      <vt:lpstr>Pathogenic Organisms</vt:lpstr>
      <vt:lpstr>Pathogenic Organisms (Viruses)</vt:lpstr>
      <vt:lpstr>Pathogenic Organisms (Viruses)</vt:lpstr>
      <vt:lpstr>Pathogenic Organisms (Viruses – Venom)</vt:lpstr>
      <vt:lpstr>Pathogenic Organisms (Parasites – Worms, Protozoa)</vt:lpstr>
      <vt:lpstr>Cancer</vt:lpstr>
      <vt:lpstr>Cancer</vt:lpstr>
      <vt:lpstr>Cancer</vt:lpstr>
      <vt:lpstr>Cancer</vt:lpstr>
      <vt:lpstr>Cancer</vt:lpstr>
      <vt:lpstr> The Endocrine System</vt:lpstr>
      <vt:lpstr> The Endocrine System Anti-Aging Hormones</vt:lpstr>
      <vt:lpstr> The Endocrine System Vitamin D3/Hormone</vt:lpstr>
      <vt:lpstr> The Endocrine System Youthful Energy</vt:lpstr>
      <vt:lpstr> The Endocrine System Beyond  Sleep / Circadian Rhythm </vt:lpstr>
      <vt:lpstr>The Metabolic Plan More on Anti-Aging</vt:lpstr>
      <vt:lpstr>Longevity</vt:lpstr>
      <vt:lpstr>Longevity</vt:lpstr>
      <vt:lpstr>Longevity Blue Zones</vt:lpstr>
      <vt:lpstr>Longevity Blue Zones</vt:lpstr>
      <vt:lpstr>Common Denominator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Mario Grimes</dc:creator>
  <cp:keywords/>
  <cp:lastModifiedBy>Mario Grimes</cp:lastModifiedBy>
  <cp:revision>997</cp:revision>
  <cp:lastPrinted>2016-10-30T18:55:20Z</cp:lastPrinted>
  <dcterms:created xsi:type="dcterms:W3CDTF">2016-10-24T01:22:07Z</dcterms:created>
  <dcterms:modified xsi:type="dcterms:W3CDTF">2025-06-06T21:31:59Z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TC102867689990</vt:lpwstr>
  </property>
</Properties>
</file>